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4" d="100"/>
          <a:sy n="94" d="100"/>
        </p:scale>
        <p:origin x="-384" y="-16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10/17/2023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10/17/2023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10/17/2023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10/17/2023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10/17/2023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10/17/2023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10/17/2023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10/17/2023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10/17/2023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10/17/2023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10/17/2023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businessoverbroadway.com/a-majority-of-data-scientists-lack-competency-in-advanced-machine-learning-areas-and-techniques" TargetMode="External"/><Relationship Id="rId2" Type="http://schemas.openxmlformats.org/officeDocument/2006/relationships/hyperlink" Target="https://www.techrepublic.com/article/85-of-big-data-projects-fail-but-your-developers-can-help-yours-succeed/"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5187A9-A50D-A94C-96BF-7DCC0C20CE2F}"/>
              </a:ext>
            </a:extLst>
          </p:cNvPr>
          <p:cNvSpPr>
            <a:spLocks noGrp="1"/>
          </p:cNvSpPr>
          <p:nvPr>
            <p:ph type="ctrTitle"/>
          </p:nvPr>
        </p:nvSpPr>
        <p:spPr>
          <a:xfrm>
            <a:off x="1683171" y="1579112"/>
            <a:ext cx="8825658" cy="2677648"/>
          </a:xfrm>
        </p:spPr>
        <p:txBody>
          <a:bodyPr/>
          <a:lstStyle/>
          <a:p>
            <a:pPr fontAlgn="base"/>
            <a:r>
              <a:rPr lang="en-US" b="1">
                <a:effectLst/>
                <a:latin typeface="Helvetica Neue"/>
              </a:rPr>
              <a:t>Predicting Customer Churn with IBM Watson Studio</a:t>
            </a:r>
          </a:p>
        </p:txBody>
      </p:sp>
      <p:sp>
        <p:nvSpPr>
          <p:cNvPr id="3" name="Subtitle 2">
            <a:extLst>
              <a:ext uri="{FF2B5EF4-FFF2-40B4-BE49-F238E27FC236}">
                <a16:creationId xmlns:a16="http://schemas.microsoft.com/office/drawing/2014/main" xmlns="" id="{EA9FE3CA-B58A-1341-8F3C-00281A2EEF83}"/>
              </a:ext>
            </a:extLst>
          </p:cNvPr>
          <p:cNvSpPr>
            <a:spLocks noGrp="1"/>
          </p:cNvSpPr>
          <p:nvPr>
            <p:ph type="subTitle" idx="1"/>
          </p:nvPr>
        </p:nvSpPr>
        <p:spPr>
          <a:xfrm>
            <a:off x="2645825" y="4659057"/>
            <a:ext cx="8825658" cy="861420"/>
          </a:xfrm>
        </p:spPr>
        <p:txBody>
          <a:bodyPr/>
          <a:lstStyle/>
          <a:p>
            <a:r>
              <a:rPr lang="en-US" b="1"/>
              <a:t>PHASE 3 Development of Ibm waston</a:t>
            </a:r>
          </a:p>
        </p:txBody>
      </p:sp>
    </p:spTree>
    <p:extLst>
      <p:ext uri="{BB962C8B-B14F-4D97-AF65-F5344CB8AC3E}">
        <p14:creationId xmlns:p14="http://schemas.microsoft.com/office/powerpoint/2010/main" val="2680064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919678-42A4-5B42-9C55-F098B03E6BCB}"/>
              </a:ext>
            </a:extLst>
          </p:cNvPr>
          <p:cNvSpPr>
            <a:spLocks noGrp="1"/>
          </p:cNvSpPr>
          <p:nvPr>
            <p:ph type="title"/>
          </p:nvPr>
        </p:nvSpPr>
        <p:spPr>
          <a:xfrm>
            <a:off x="3296600" y="1068326"/>
            <a:ext cx="8761413" cy="706964"/>
          </a:xfrm>
        </p:spPr>
        <p:txBody>
          <a:bodyPr/>
          <a:lstStyle/>
          <a:p>
            <a:pPr fontAlgn="base"/>
            <a:r>
              <a:rPr lang="en-US" b="1">
                <a:solidFill>
                  <a:schemeClr val="bg1"/>
                </a:solidFill>
                <a:effectLst/>
                <a:latin typeface="Helvetica Neue"/>
              </a:rPr>
              <a:t>Preparing your Data</a:t>
            </a:r>
          </a:p>
        </p:txBody>
      </p:sp>
      <p:sp>
        <p:nvSpPr>
          <p:cNvPr id="3" name="Content Placeholder 2">
            <a:extLst>
              <a:ext uri="{FF2B5EF4-FFF2-40B4-BE49-F238E27FC236}">
                <a16:creationId xmlns:a16="http://schemas.microsoft.com/office/drawing/2014/main" xmlns="" id="{09DEB96E-53F9-B643-9AF8-B772D9306A5E}"/>
              </a:ext>
            </a:extLst>
          </p:cNvPr>
          <p:cNvSpPr>
            <a:spLocks noGrp="1"/>
          </p:cNvSpPr>
          <p:nvPr>
            <p:ph idx="1"/>
          </p:nvPr>
        </p:nvSpPr>
        <p:spPr>
          <a:xfrm>
            <a:off x="1154954" y="2603500"/>
            <a:ext cx="10168555" cy="3416300"/>
          </a:xfrm>
        </p:spPr>
        <p:txBody>
          <a:bodyPr/>
          <a:lstStyle/>
          <a:p>
            <a:pPr fontAlgn="base"/>
            <a:r>
              <a:rPr lang="en-US" b="0" i="0">
                <a:solidFill>
                  <a:srgbClr val="000000"/>
                </a:solidFill>
                <a:effectLst/>
                <a:latin typeface="Open Sans" panose="02000000000000000000" pitchFamily="2" charset="0"/>
              </a:rPr>
              <a:t>The data</a:t>
            </a:r>
          </a:p>
          <a:p>
            <a:pPr fontAlgn="base"/>
            <a:r>
              <a:rPr lang="en-US" b="0" i="0">
                <a:solidFill>
                  <a:srgbClr val="000000"/>
                </a:solidFill>
                <a:effectLst/>
                <a:latin typeface="Open Sans" panose="02000000000000000000" pitchFamily="2" charset="0"/>
              </a:rPr>
              <a:t>The code computations that process the data</a:t>
            </a:r>
          </a:p>
          <a:p>
            <a:pPr fontAlgn="base"/>
            <a:r>
              <a:rPr lang="en-US" b="0" i="0">
                <a:solidFill>
                  <a:srgbClr val="000000"/>
                </a:solidFill>
                <a:effectLst/>
                <a:latin typeface="Open Sans" panose="02000000000000000000" pitchFamily="2" charset="0"/>
              </a:rPr>
              <a:t>Visualizations of the results</a:t>
            </a:r>
          </a:p>
          <a:p>
            <a:pPr fontAlgn="base"/>
            <a:r>
              <a:rPr lang="en-US" b="0" i="0">
                <a:solidFill>
                  <a:srgbClr val="000000"/>
                </a:solidFill>
                <a:effectLst/>
                <a:latin typeface="Open Sans" panose="02000000000000000000" pitchFamily="2" charset="0"/>
              </a:rPr>
              <a:t>Text and rich media to enhance understanding</a:t>
            </a:r>
          </a:p>
          <a:p>
            <a:pPr fontAlgn="base"/>
            <a:r>
              <a:rPr lang="en-US" b="0">
                <a:solidFill>
                  <a:srgbClr val="000000"/>
                </a:solidFill>
                <a:effectLst/>
                <a:latin typeface="Open Sans" panose="02000000000000000000" pitchFamily="2" charset="0"/>
              </a:rPr>
              <a:t>With IBM Watson Studio, you can create Python, Scala, and R notebooks to analyze your data. In the image below, you can see both the code that was generated to upload the data. After running the code, you will see your data in the window below it.</a:t>
            </a:r>
          </a:p>
        </p:txBody>
      </p:sp>
    </p:spTree>
    <p:extLst>
      <p:ext uri="{BB962C8B-B14F-4D97-AF65-F5344CB8AC3E}">
        <p14:creationId xmlns:p14="http://schemas.microsoft.com/office/powerpoint/2010/main" val="4244017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EBABB2-31FD-C04B-9BE5-3B49920FFF81}"/>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xmlns="" id="{0AAF96AD-D144-6A41-A887-CBFA471DBAA6}"/>
              </a:ext>
            </a:extLst>
          </p:cNvPr>
          <p:cNvPicPr>
            <a:picLocks noGrp="1" noChangeAspect="1"/>
          </p:cNvPicPr>
          <p:nvPr>
            <p:ph idx="1"/>
          </p:nvPr>
        </p:nvPicPr>
        <p:blipFill>
          <a:blip r:embed="rId2"/>
          <a:stretch>
            <a:fillRect/>
          </a:stretch>
        </p:blipFill>
        <p:spPr>
          <a:xfrm>
            <a:off x="-106490" y="-212981"/>
            <a:ext cx="12191999" cy="6858000"/>
          </a:xfrm>
          <a:prstGeom prst="rect">
            <a:avLst/>
          </a:prstGeom>
        </p:spPr>
      </p:pic>
    </p:spTree>
    <p:extLst>
      <p:ext uri="{BB962C8B-B14F-4D97-AF65-F5344CB8AC3E}">
        <p14:creationId xmlns:p14="http://schemas.microsoft.com/office/powerpoint/2010/main" val="1722692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A01DA6-F5F2-D041-8217-DE2F543A86F6}"/>
              </a:ext>
            </a:extLst>
          </p:cNvPr>
          <p:cNvSpPr>
            <a:spLocks noGrp="1"/>
          </p:cNvSpPr>
          <p:nvPr>
            <p:ph type="title"/>
          </p:nvPr>
        </p:nvSpPr>
        <p:spPr>
          <a:xfrm>
            <a:off x="3201941" y="1091991"/>
            <a:ext cx="8761413" cy="706964"/>
          </a:xfrm>
        </p:spPr>
        <p:txBody>
          <a:bodyPr/>
          <a:lstStyle/>
          <a:p>
            <a:pPr fontAlgn="base"/>
            <a:r>
              <a:rPr lang="en-US" b="1">
                <a:solidFill>
                  <a:schemeClr val="bg1"/>
                </a:solidFill>
                <a:effectLst/>
                <a:latin typeface="Helvetica Neue"/>
              </a:rPr>
              <a:t>. Feature Engineering</a:t>
            </a:r>
          </a:p>
        </p:txBody>
      </p:sp>
      <p:sp>
        <p:nvSpPr>
          <p:cNvPr id="3" name="Content Placeholder 2">
            <a:extLst>
              <a:ext uri="{FF2B5EF4-FFF2-40B4-BE49-F238E27FC236}">
                <a16:creationId xmlns:a16="http://schemas.microsoft.com/office/drawing/2014/main" xmlns="" id="{7651B4CE-51C7-B945-834B-08857F53611B}"/>
              </a:ext>
            </a:extLst>
          </p:cNvPr>
          <p:cNvSpPr>
            <a:spLocks noGrp="1"/>
          </p:cNvSpPr>
          <p:nvPr>
            <p:ph idx="1"/>
          </p:nvPr>
        </p:nvSpPr>
        <p:spPr/>
        <p:txBody>
          <a:bodyPr/>
          <a:lstStyle/>
          <a:p>
            <a:r>
              <a:rPr lang="en-US" b="0" i="0">
                <a:solidFill>
                  <a:srgbClr val="000000"/>
                </a:solidFill>
                <a:effectLst/>
                <a:latin typeface="Open Sans" panose="02000000000000000000" pitchFamily="2" charset="0"/>
              </a:rPr>
              <a:t>Using the Data Refinery option, you will be able to create new variables (or features) to use as predictors of your outcome variable of interest (in this case, customer churn). Domain expertise is required for this step. Understanding the content domain can help you create commonly used variables/features that are known to predict customer churn. For the curious souls, you can also use your imagination to think of possible features that could contribute to the prediction of your outcome.</a:t>
            </a:r>
            <a:endParaRPr lang="en-US"/>
          </a:p>
        </p:txBody>
      </p:sp>
    </p:spTree>
    <p:extLst>
      <p:ext uri="{BB962C8B-B14F-4D97-AF65-F5344CB8AC3E}">
        <p14:creationId xmlns:p14="http://schemas.microsoft.com/office/powerpoint/2010/main" val="27420058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FDFC30-BAFA-054A-BFB3-4A0545EF5171}"/>
              </a:ext>
            </a:extLst>
          </p:cNvPr>
          <p:cNvSpPr>
            <a:spLocks noGrp="1"/>
          </p:cNvSpPr>
          <p:nvPr>
            <p:ph type="title"/>
          </p:nvPr>
        </p:nvSpPr>
        <p:spPr>
          <a:xfrm>
            <a:off x="3758059" y="997333"/>
            <a:ext cx="8761413" cy="706964"/>
          </a:xfrm>
        </p:spPr>
        <p:txBody>
          <a:bodyPr/>
          <a:lstStyle/>
          <a:p>
            <a:pPr fontAlgn="base"/>
            <a:r>
              <a:rPr lang="en-US" b="1">
                <a:solidFill>
                  <a:schemeClr val="bg1"/>
                </a:solidFill>
                <a:effectLst/>
                <a:latin typeface="Helvetica Neue"/>
              </a:rPr>
              <a:t>Train your Model</a:t>
            </a:r>
          </a:p>
        </p:txBody>
      </p:sp>
      <p:sp>
        <p:nvSpPr>
          <p:cNvPr id="3" name="Content Placeholder 2">
            <a:extLst>
              <a:ext uri="{FF2B5EF4-FFF2-40B4-BE49-F238E27FC236}">
                <a16:creationId xmlns:a16="http://schemas.microsoft.com/office/drawing/2014/main" xmlns="" id="{1C94B5A3-EF15-5F4E-BD96-E62961E74713}"/>
              </a:ext>
            </a:extLst>
          </p:cNvPr>
          <p:cNvSpPr>
            <a:spLocks noGrp="1"/>
          </p:cNvSpPr>
          <p:nvPr>
            <p:ph idx="1"/>
          </p:nvPr>
        </p:nvSpPr>
        <p:spPr>
          <a:xfrm>
            <a:off x="2373682" y="2686326"/>
            <a:ext cx="6642530" cy="3416300"/>
          </a:xfrm>
        </p:spPr>
        <p:txBody>
          <a:bodyPr/>
          <a:lstStyle/>
          <a:p>
            <a:r>
              <a:rPr lang="en-US" b="0" i="0">
                <a:solidFill>
                  <a:srgbClr val="000000"/>
                </a:solidFill>
                <a:effectLst/>
                <a:latin typeface="Open Sans" panose="02000000000000000000" pitchFamily="2" charset="0"/>
              </a:rPr>
              <a:t>Building your machine learning model in Watson Studio is pretty easy. The two-step process of building your model includes selecting your model and training your model. The first step is to add a Model to your project. You have two options to developing your model: 1) automatic and 2) manual. I will try the automatic modeling first.</a:t>
            </a:r>
            <a:endParaRPr lang="en-US"/>
          </a:p>
        </p:txBody>
      </p:sp>
    </p:spTree>
    <p:extLst>
      <p:ext uri="{BB962C8B-B14F-4D97-AF65-F5344CB8AC3E}">
        <p14:creationId xmlns:p14="http://schemas.microsoft.com/office/powerpoint/2010/main" val="14488749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3A8A0B-3FE4-B840-993C-EF67DE1ADFB8}"/>
              </a:ext>
            </a:extLst>
          </p:cNvPr>
          <p:cNvSpPr>
            <a:spLocks noGrp="1"/>
          </p:cNvSpPr>
          <p:nvPr>
            <p:ph type="title"/>
          </p:nvPr>
        </p:nvSpPr>
        <p:spPr>
          <a:xfrm>
            <a:off x="3048121" y="1103823"/>
            <a:ext cx="8761413" cy="706964"/>
          </a:xfrm>
        </p:spPr>
        <p:txBody>
          <a:bodyPr/>
          <a:lstStyle/>
          <a:p>
            <a:r>
              <a:rPr lang="en-US" b="1">
                <a:solidFill>
                  <a:schemeClr val="bg1"/>
                </a:solidFill>
                <a:effectLst/>
                <a:latin typeface="Helvetica Neue"/>
              </a:rPr>
              <a:t>Automatic Modeling</a:t>
            </a:r>
            <a:endParaRPr lang="en-US">
              <a:solidFill>
                <a:schemeClr val="bg1"/>
              </a:solidFill>
            </a:endParaRPr>
          </a:p>
        </p:txBody>
      </p:sp>
      <p:pic>
        <p:nvPicPr>
          <p:cNvPr id="6" name="Content Placeholder 5">
            <a:extLst>
              <a:ext uri="{FF2B5EF4-FFF2-40B4-BE49-F238E27FC236}">
                <a16:creationId xmlns:a16="http://schemas.microsoft.com/office/drawing/2014/main" xmlns="" id="{E343F9E6-C951-3F41-8569-C56F85064E7D}"/>
              </a:ext>
            </a:extLst>
          </p:cNvPr>
          <p:cNvPicPr>
            <a:picLocks noGrp="1" noChangeAspect="1"/>
          </p:cNvPicPr>
          <p:nvPr>
            <p:ph idx="1"/>
          </p:nvPr>
        </p:nvPicPr>
        <p:blipFill>
          <a:blip r:embed="rId2"/>
          <a:stretch>
            <a:fillRect/>
          </a:stretch>
        </p:blipFill>
        <p:spPr>
          <a:xfrm>
            <a:off x="895705" y="2331335"/>
            <a:ext cx="10400590" cy="4117267"/>
          </a:xfrm>
          <a:prstGeom prst="rect">
            <a:avLst/>
          </a:prstGeom>
        </p:spPr>
      </p:pic>
    </p:spTree>
    <p:extLst>
      <p:ext uri="{BB962C8B-B14F-4D97-AF65-F5344CB8AC3E}">
        <p14:creationId xmlns:p14="http://schemas.microsoft.com/office/powerpoint/2010/main" val="22942195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DB63C3-C7A1-6141-B5C9-42B436C6E81C}"/>
              </a:ext>
            </a:extLst>
          </p:cNvPr>
          <p:cNvSpPr>
            <a:spLocks noGrp="1"/>
          </p:cNvSpPr>
          <p:nvPr>
            <p:ph type="title"/>
          </p:nvPr>
        </p:nvSpPr>
        <p:spPr>
          <a:xfrm>
            <a:off x="2006880" y="-2445866"/>
            <a:ext cx="8761413" cy="706964"/>
          </a:xfrm>
        </p:spPr>
        <p:txBody>
          <a:bodyPr/>
          <a:lstStyle/>
          <a:p>
            <a:endParaRPr lang="en-US"/>
          </a:p>
        </p:txBody>
      </p:sp>
      <p:sp>
        <p:nvSpPr>
          <p:cNvPr id="3" name="Content Placeholder 2">
            <a:extLst>
              <a:ext uri="{FF2B5EF4-FFF2-40B4-BE49-F238E27FC236}">
                <a16:creationId xmlns:a16="http://schemas.microsoft.com/office/drawing/2014/main" xmlns="" id="{264C6CED-73FF-B643-8E2E-B0C997A2C82E}"/>
              </a:ext>
            </a:extLst>
          </p:cNvPr>
          <p:cNvSpPr>
            <a:spLocks noGrp="1"/>
          </p:cNvSpPr>
          <p:nvPr>
            <p:ph idx="1"/>
          </p:nvPr>
        </p:nvSpPr>
        <p:spPr>
          <a:xfrm>
            <a:off x="0" y="3429000"/>
            <a:ext cx="11733054" cy="3416300"/>
          </a:xfrm>
        </p:spPr>
        <p:txBody>
          <a:bodyPr/>
          <a:lstStyle/>
          <a:p>
            <a:pPr fontAlgn="base"/>
            <a:r>
              <a:rPr lang="en-US" b="0">
                <a:solidFill>
                  <a:schemeClr val="bg1"/>
                </a:solidFill>
                <a:effectLst/>
                <a:latin typeface="Open Sans" panose="02000000000000000000" pitchFamily="2" charset="0"/>
              </a:rPr>
              <a:t>After you hit the “Create” button, you will be asked to select the data set of interest on which you want to build the model.</a:t>
            </a:r>
          </a:p>
          <a:p>
            <a:pPr fontAlgn="base"/>
            <a:r>
              <a:rPr lang="en-US" b="0">
                <a:solidFill>
                  <a:schemeClr val="bg1"/>
                </a:solidFill>
                <a:effectLst/>
                <a:latin typeface="Open Sans" panose="02000000000000000000" pitchFamily="2" charset="0"/>
              </a:rPr>
              <a:t>For the Customer Status variable that I want to predict, it’s important to know that this variable has two values; a value of “True” indicates the customer churned. A value of “False” indicates the customer did not churn. So, an appropriate modeling technique is binary classification. In fact, Watson Studio even suggested this technique to use for the analysis. For the “Feature columns,” you have the option of selecting all variables or a subset of variables. I selected all variables except for telephone number.</a:t>
            </a:r>
          </a:p>
        </p:txBody>
      </p:sp>
      <p:pic>
        <p:nvPicPr>
          <p:cNvPr id="4" name="Picture 3">
            <a:extLst>
              <a:ext uri="{FF2B5EF4-FFF2-40B4-BE49-F238E27FC236}">
                <a16:creationId xmlns:a16="http://schemas.microsoft.com/office/drawing/2014/main" xmlns="" id="{9ABA4776-5160-4E44-8DC8-C859DC715BFF}"/>
              </a:ext>
            </a:extLst>
          </p:cNvPr>
          <p:cNvPicPr>
            <a:picLocks noChangeAspect="1"/>
          </p:cNvPicPr>
          <p:nvPr/>
        </p:nvPicPr>
        <p:blipFill>
          <a:blip r:embed="rId2"/>
          <a:stretch>
            <a:fillRect/>
          </a:stretch>
        </p:blipFill>
        <p:spPr>
          <a:xfrm>
            <a:off x="-15381" y="-93791"/>
            <a:ext cx="11867794" cy="6939091"/>
          </a:xfrm>
          <a:prstGeom prst="rect">
            <a:avLst/>
          </a:prstGeom>
        </p:spPr>
      </p:pic>
    </p:spTree>
    <p:extLst>
      <p:ext uri="{BB962C8B-B14F-4D97-AF65-F5344CB8AC3E}">
        <p14:creationId xmlns:p14="http://schemas.microsoft.com/office/powerpoint/2010/main" val="3063359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7FFCA5-A4CA-4D43-B220-BA2D0CC6569A}"/>
              </a:ext>
            </a:extLst>
          </p:cNvPr>
          <p:cNvSpPr>
            <a:spLocks noGrp="1"/>
          </p:cNvSpPr>
          <p:nvPr>
            <p:ph type="title"/>
          </p:nvPr>
        </p:nvSpPr>
        <p:spPr>
          <a:xfrm>
            <a:off x="3604240" y="1032830"/>
            <a:ext cx="8761413" cy="706964"/>
          </a:xfrm>
        </p:spPr>
        <p:txBody>
          <a:bodyPr/>
          <a:lstStyle/>
          <a:p>
            <a:pPr fontAlgn="base"/>
            <a:r>
              <a:rPr lang="en-US" b="1">
                <a:solidFill>
                  <a:schemeClr val="bg1"/>
                </a:solidFill>
                <a:effectLst/>
                <a:latin typeface="Helvetica Neue"/>
              </a:rPr>
              <a:t>Manual Modeling</a:t>
            </a:r>
          </a:p>
        </p:txBody>
      </p:sp>
      <p:sp>
        <p:nvSpPr>
          <p:cNvPr id="3" name="Content Placeholder 2">
            <a:extLst>
              <a:ext uri="{FF2B5EF4-FFF2-40B4-BE49-F238E27FC236}">
                <a16:creationId xmlns:a16="http://schemas.microsoft.com/office/drawing/2014/main" xmlns="" id="{AD023CDB-AD51-5349-8134-D5177013666D}"/>
              </a:ext>
            </a:extLst>
          </p:cNvPr>
          <p:cNvSpPr>
            <a:spLocks noGrp="1"/>
          </p:cNvSpPr>
          <p:nvPr>
            <p:ph idx="1"/>
          </p:nvPr>
        </p:nvSpPr>
        <p:spPr>
          <a:xfrm>
            <a:off x="2066041" y="2780985"/>
            <a:ext cx="7861257" cy="3416300"/>
          </a:xfrm>
        </p:spPr>
        <p:txBody>
          <a:bodyPr/>
          <a:lstStyle/>
          <a:p>
            <a:pPr fontAlgn="base"/>
            <a:r>
              <a:rPr lang="en-US" b="0">
                <a:solidFill>
                  <a:srgbClr val="000000"/>
                </a:solidFill>
                <a:effectLst/>
                <a:latin typeface="Open Sans" panose="02000000000000000000" pitchFamily="2" charset="0"/>
              </a:rPr>
              <a:t>Next, I will use the Manual modeling approach so that I can select the modeling technique. Once you have selected the Manual modeling approach, you will be asked to select the outcome you want to predict (Column value to predict) and the features (Feature columns) to predict that outcome. I selected the same features as before.</a:t>
            </a:r>
          </a:p>
          <a:p>
            <a:pPr fontAlgn="base"/>
            <a:r>
              <a:rPr lang="en-US" b="0">
                <a:solidFill>
                  <a:srgbClr val="000000"/>
                </a:solidFill>
                <a:effectLst/>
                <a:latin typeface="Open Sans" panose="02000000000000000000" pitchFamily="2" charset="0"/>
              </a:rPr>
              <a:t>You will also need to select the estimators (see upper right).</a:t>
            </a:r>
          </a:p>
        </p:txBody>
      </p:sp>
    </p:spTree>
    <p:extLst>
      <p:ext uri="{BB962C8B-B14F-4D97-AF65-F5344CB8AC3E}">
        <p14:creationId xmlns:p14="http://schemas.microsoft.com/office/powerpoint/2010/main" val="31578701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810B4A-B30F-7948-A631-172FCE336FEC}"/>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xmlns="" id="{9D4EF73F-FB61-FD49-9980-97EF58D71292}"/>
              </a:ext>
            </a:extLst>
          </p:cNvPr>
          <p:cNvPicPr>
            <a:picLocks noGrp="1" noChangeAspect="1"/>
          </p:cNvPicPr>
          <p:nvPr>
            <p:ph idx="1"/>
          </p:nvPr>
        </p:nvPicPr>
        <p:blipFill>
          <a:blip r:embed="rId2"/>
          <a:stretch>
            <a:fillRect/>
          </a:stretch>
        </p:blipFill>
        <p:spPr>
          <a:xfrm>
            <a:off x="0" y="0"/>
            <a:ext cx="12092609" cy="6969224"/>
          </a:xfrm>
          <a:prstGeom prst="rect">
            <a:avLst/>
          </a:prstGeom>
        </p:spPr>
      </p:pic>
    </p:spTree>
    <p:extLst>
      <p:ext uri="{BB962C8B-B14F-4D97-AF65-F5344CB8AC3E}">
        <p14:creationId xmlns:p14="http://schemas.microsoft.com/office/powerpoint/2010/main" val="38265279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1917CC-F6AC-A34D-81B4-71E0FCA1C781}"/>
              </a:ext>
            </a:extLst>
          </p:cNvPr>
          <p:cNvSpPr>
            <a:spLocks noGrp="1"/>
          </p:cNvSpPr>
          <p:nvPr>
            <p:ph type="title"/>
          </p:nvPr>
        </p:nvSpPr>
        <p:spPr>
          <a:xfrm>
            <a:off x="3430587" y="926339"/>
            <a:ext cx="8761413" cy="706964"/>
          </a:xfrm>
        </p:spPr>
        <p:txBody>
          <a:bodyPr/>
          <a:lstStyle/>
          <a:p>
            <a:r>
              <a:rPr lang="en-US"/>
              <a:t>Phase 3 Project </a:t>
            </a:r>
          </a:p>
        </p:txBody>
      </p:sp>
      <p:sp>
        <p:nvSpPr>
          <p:cNvPr id="3" name="Content Placeholder 2">
            <a:extLst>
              <a:ext uri="{FF2B5EF4-FFF2-40B4-BE49-F238E27FC236}">
                <a16:creationId xmlns:a16="http://schemas.microsoft.com/office/drawing/2014/main" xmlns="" id="{8FC646E9-A787-8845-A248-A132B21A57C3}"/>
              </a:ext>
            </a:extLst>
          </p:cNvPr>
          <p:cNvSpPr>
            <a:spLocks noGrp="1"/>
          </p:cNvSpPr>
          <p:nvPr>
            <p:ph idx="1"/>
          </p:nvPr>
        </p:nvSpPr>
        <p:spPr/>
        <p:txBody>
          <a:bodyPr/>
          <a:lstStyle/>
          <a:p>
            <a:pPr marL="0" indent="0">
              <a:buNone/>
            </a:pPr>
            <a:r>
              <a:rPr lang="en-US" b="1"/>
              <a:t>Name:V.Priyadharshini</a:t>
            </a:r>
          </a:p>
          <a:p>
            <a:pPr marL="0" indent="0">
              <a:buNone/>
            </a:pPr>
            <a:r>
              <a:rPr lang="en-US" b="1"/>
              <a:t>Year:3</a:t>
            </a:r>
            <a:r>
              <a:rPr lang="en-US" b="1" baseline="30000"/>
              <a:t>rd</a:t>
            </a:r>
            <a:r>
              <a:rPr lang="en-US" b="1"/>
              <a:t> (5</a:t>
            </a:r>
            <a:r>
              <a:rPr lang="en-US" b="1" baseline="30000"/>
              <a:t>th</a:t>
            </a:r>
            <a:r>
              <a:rPr lang="en-US" b="1"/>
              <a:t>)</a:t>
            </a:r>
          </a:p>
          <a:p>
            <a:pPr marL="0" indent="0">
              <a:buNone/>
            </a:pPr>
            <a:r>
              <a:rPr lang="en-US" b="1"/>
              <a:t>Dept:cse</a:t>
            </a:r>
          </a:p>
          <a:p>
            <a:pPr marL="0" indent="0">
              <a:buNone/>
            </a:pPr>
            <a:r>
              <a:rPr lang="en-US" b="1"/>
              <a:t>College: University College Of Engineering Thirukkuvalai</a:t>
            </a:r>
          </a:p>
          <a:p>
            <a:pPr marL="0" indent="0">
              <a:buNone/>
            </a:pPr>
            <a:endParaRPr lang="en-US" b="1"/>
          </a:p>
        </p:txBody>
      </p:sp>
    </p:spTree>
    <p:extLst>
      <p:ext uri="{BB962C8B-B14F-4D97-AF65-F5344CB8AC3E}">
        <p14:creationId xmlns:p14="http://schemas.microsoft.com/office/powerpoint/2010/main" val="795690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C8087D-21BB-284F-B63D-3D57DDB9787A}"/>
              </a:ext>
            </a:extLst>
          </p:cNvPr>
          <p:cNvSpPr>
            <a:spLocks noGrp="1"/>
          </p:cNvSpPr>
          <p:nvPr>
            <p:ph type="title"/>
          </p:nvPr>
        </p:nvSpPr>
        <p:spPr>
          <a:xfrm rot="10800000" flipV="1">
            <a:off x="5016894" y="1100405"/>
            <a:ext cx="4899473" cy="331304"/>
          </a:xfrm>
        </p:spPr>
        <p:txBody>
          <a:bodyPr/>
          <a:lstStyle/>
          <a:p>
            <a:r>
              <a:rPr lang="en-US"/>
              <a:t>INTRODUCTION </a:t>
            </a:r>
          </a:p>
        </p:txBody>
      </p:sp>
      <p:sp>
        <p:nvSpPr>
          <p:cNvPr id="3" name="Content Placeholder 2">
            <a:extLst>
              <a:ext uri="{FF2B5EF4-FFF2-40B4-BE49-F238E27FC236}">
                <a16:creationId xmlns:a16="http://schemas.microsoft.com/office/drawing/2014/main" xmlns="" id="{850C7F14-BE22-7B46-A72A-1E3CAD04BA5E}"/>
              </a:ext>
            </a:extLst>
          </p:cNvPr>
          <p:cNvSpPr>
            <a:spLocks noGrp="1"/>
          </p:cNvSpPr>
          <p:nvPr>
            <p:ph idx="1"/>
          </p:nvPr>
        </p:nvSpPr>
        <p:spPr>
          <a:xfrm>
            <a:off x="1154954" y="2603500"/>
            <a:ext cx="10653680" cy="3416300"/>
          </a:xfrm>
        </p:spPr>
        <p:txBody>
          <a:bodyPr>
            <a:normAutofit/>
          </a:bodyPr>
          <a:lstStyle/>
          <a:p>
            <a:r>
              <a:rPr lang="en-US" b="0" i="0">
                <a:solidFill>
                  <a:srgbClr val="555555"/>
                </a:solidFill>
                <a:effectLst/>
                <a:latin typeface="Helvetica Neue"/>
              </a:rPr>
              <a:t>Business leaders understand the advantage of using the power of artificial intelligence and machine learning to stay ahead of their competitors. However, understanding the power of AI is a lot different than actually successfully implementing it in companies. For example, in 2017, Gartner estimated that Big Data projects have a </a:t>
            </a:r>
            <a:r>
              <a:rPr lang="en-US" b="0" i="0" u="none" strike="noStrike">
                <a:solidFill>
                  <a:srgbClr val="428BCA"/>
                </a:solidFill>
                <a:effectLst/>
                <a:latin typeface="Helvetica Neue"/>
                <a:hlinkClick r:id="rId2"/>
              </a:rPr>
              <a:t>success rate of only 15%</a:t>
            </a:r>
            <a:r>
              <a:rPr lang="en-US" b="0" i="0">
                <a:solidFill>
                  <a:srgbClr val="555555"/>
                </a:solidFill>
                <a:effectLst/>
                <a:latin typeface="Helvetica Neue"/>
              </a:rPr>
              <a:t>. While organizational factors may be a primary reason for this poor success rate, another reason for such a high failure rate could be due to a lack of AI / Machine Learning talent needed to successfully pursue these types of projects. Specifically, it’s been shown that there is a </a:t>
            </a:r>
            <a:r>
              <a:rPr lang="en-US" b="0" i="0" u="none" strike="noStrike">
                <a:solidFill>
                  <a:srgbClr val="428BCA"/>
                </a:solidFill>
                <a:effectLst/>
                <a:latin typeface="Helvetica Neue"/>
                <a:hlinkClick r:id="rId3"/>
              </a:rPr>
              <a:t>lack of advanced machine learning talent</a:t>
            </a:r>
            <a:r>
              <a:rPr lang="en-US" b="0" i="0">
                <a:solidFill>
                  <a:srgbClr val="555555"/>
                </a:solidFill>
                <a:effectLst/>
                <a:latin typeface="Helvetica Neue"/>
              </a:rPr>
              <a:t> among data professionals; less than 20% of surveyed data professionals said they were competent in such areas as Natural Language Processing (19%), Recommendation Engines (14%), Reinforcement Learning (6%), Adversarial Learning (4%) and Neural Networks – RNNs (15%).</a:t>
            </a:r>
            <a:endParaRPr lang="en-US"/>
          </a:p>
        </p:txBody>
      </p:sp>
    </p:spTree>
    <p:extLst>
      <p:ext uri="{BB962C8B-B14F-4D97-AF65-F5344CB8AC3E}">
        <p14:creationId xmlns:p14="http://schemas.microsoft.com/office/powerpoint/2010/main" val="1558855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A30246-1083-304B-A84B-832D8553509E}"/>
              </a:ext>
            </a:extLst>
          </p:cNvPr>
          <p:cNvSpPr>
            <a:spLocks noGrp="1"/>
          </p:cNvSpPr>
          <p:nvPr>
            <p:ph type="title"/>
          </p:nvPr>
        </p:nvSpPr>
        <p:spPr>
          <a:xfrm>
            <a:off x="4231352" y="1020998"/>
            <a:ext cx="8761413" cy="706964"/>
          </a:xfrm>
        </p:spPr>
        <p:txBody>
          <a:bodyPr/>
          <a:lstStyle/>
          <a:p>
            <a:r>
              <a:rPr lang="en-US"/>
              <a:t>DIAGRAM </a:t>
            </a:r>
          </a:p>
        </p:txBody>
      </p:sp>
      <p:pic>
        <p:nvPicPr>
          <p:cNvPr id="6" name="Content Placeholder 5">
            <a:extLst>
              <a:ext uri="{FF2B5EF4-FFF2-40B4-BE49-F238E27FC236}">
                <a16:creationId xmlns:a16="http://schemas.microsoft.com/office/drawing/2014/main" xmlns="" id="{157AED78-4C6F-2340-A35A-035E5B3DEBF2}"/>
              </a:ext>
            </a:extLst>
          </p:cNvPr>
          <p:cNvPicPr>
            <a:picLocks noGrp="1" noChangeAspect="1"/>
          </p:cNvPicPr>
          <p:nvPr>
            <p:ph idx="1"/>
          </p:nvPr>
        </p:nvPicPr>
        <p:blipFill>
          <a:blip r:embed="rId2"/>
          <a:stretch>
            <a:fillRect/>
          </a:stretch>
        </p:blipFill>
        <p:spPr>
          <a:xfrm>
            <a:off x="283975" y="3074030"/>
            <a:ext cx="11453663" cy="2309665"/>
          </a:xfrm>
          <a:prstGeom prst="rect">
            <a:avLst/>
          </a:prstGeom>
        </p:spPr>
      </p:pic>
    </p:spTree>
    <p:extLst>
      <p:ext uri="{BB962C8B-B14F-4D97-AF65-F5344CB8AC3E}">
        <p14:creationId xmlns:p14="http://schemas.microsoft.com/office/powerpoint/2010/main" val="1300132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4AD466-715F-6E43-A205-207DB53308E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4CC06555-E3EE-1A4B-B45A-BAD0DFCBD7FD}"/>
              </a:ext>
            </a:extLst>
          </p:cNvPr>
          <p:cNvSpPr>
            <a:spLocks noGrp="1"/>
          </p:cNvSpPr>
          <p:nvPr>
            <p:ph idx="1"/>
          </p:nvPr>
        </p:nvSpPr>
        <p:spPr>
          <a:xfrm>
            <a:off x="3450420" y="2911139"/>
            <a:ext cx="8825659" cy="3416300"/>
          </a:xfrm>
        </p:spPr>
        <p:txBody>
          <a:bodyPr/>
          <a:lstStyle/>
          <a:p>
            <a:pPr fontAlgn="base"/>
            <a:r>
              <a:rPr lang="en-US" b="0" i="0">
                <a:solidFill>
                  <a:srgbClr val="555555"/>
                </a:solidFill>
                <a:effectLst/>
                <a:latin typeface="Helvetica Neue"/>
              </a:rPr>
              <a:t>Acquire Data</a:t>
            </a:r>
          </a:p>
          <a:p>
            <a:pPr fontAlgn="base"/>
            <a:r>
              <a:rPr lang="en-US" b="0" i="0">
                <a:solidFill>
                  <a:srgbClr val="555555"/>
                </a:solidFill>
                <a:effectLst/>
                <a:latin typeface="Helvetica Neue"/>
              </a:rPr>
              <a:t>Explore Data</a:t>
            </a:r>
          </a:p>
          <a:p>
            <a:pPr fontAlgn="base"/>
            <a:r>
              <a:rPr lang="en-US" b="0" i="0">
                <a:solidFill>
                  <a:srgbClr val="555555"/>
                </a:solidFill>
                <a:effectLst/>
                <a:latin typeface="Helvetica Neue"/>
              </a:rPr>
              <a:t>Prepare Data</a:t>
            </a:r>
          </a:p>
          <a:p>
            <a:pPr fontAlgn="base"/>
            <a:r>
              <a:rPr lang="en-US" b="0" i="0">
                <a:solidFill>
                  <a:srgbClr val="555555"/>
                </a:solidFill>
                <a:effectLst/>
                <a:latin typeface="Helvetica Neue"/>
              </a:rPr>
              <a:t>Create Features/Predictors (Feature Engineering)</a:t>
            </a:r>
          </a:p>
          <a:p>
            <a:pPr fontAlgn="base"/>
            <a:r>
              <a:rPr lang="en-US" b="0" i="0">
                <a:solidFill>
                  <a:srgbClr val="555555"/>
                </a:solidFill>
                <a:effectLst/>
                <a:latin typeface="Helvetica Neue"/>
              </a:rPr>
              <a:t>Select Model</a:t>
            </a:r>
          </a:p>
          <a:p>
            <a:pPr fontAlgn="base"/>
            <a:r>
              <a:rPr lang="en-US" b="0" i="0">
                <a:solidFill>
                  <a:srgbClr val="555555"/>
                </a:solidFill>
                <a:effectLst/>
                <a:latin typeface="Helvetica Neue"/>
              </a:rPr>
              <a:t>Train Model</a:t>
            </a:r>
          </a:p>
          <a:p>
            <a:pPr fontAlgn="base"/>
            <a:r>
              <a:rPr lang="en-US" b="0" i="0">
                <a:solidFill>
                  <a:srgbClr val="555555"/>
                </a:solidFill>
                <a:effectLst/>
                <a:latin typeface="Helvetica Neue"/>
              </a:rPr>
              <a:t>Tune Hyperparameters</a:t>
            </a:r>
          </a:p>
          <a:p>
            <a:pPr fontAlgn="base"/>
            <a:r>
              <a:rPr lang="en-US" b="0" i="0">
                <a:solidFill>
                  <a:srgbClr val="555555"/>
                </a:solidFill>
                <a:effectLst/>
                <a:latin typeface="Helvetica Neue"/>
              </a:rPr>
              <a:t>Make Predictions</a:t>
            </a:r>
          </a:p>
        </p:txBody>
      </p:sp>
    </p:spTree>
    <p:extLst>
      <p:ext uri="{BB962C8B-B14F-4D97-AF65-F5344CB8AC3E}">
        <p14:creationId xmlns:p14="http://schemas.microsoft.com/office/powerpoint/2010/main" val="1238159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C21950-CED6-E54A-900E-1AED2BAAB697}"/>
              </a:ext>
            </a:extLst>
          </p:cNvPr>
          <p:cNvSpPr>
            <a:spLocks noGrp="1"/>
          </p:cNvSpPr>
          <p:nvPr>
            <p:ph type="title"/>
          </p:nvPr>
        </p:nvSpPr>
        <p:spPr>
          <a:xfrm>
            <a:off x="3781725" y="1044662"/>
            <a:ext cx="8761413" cy="706964"/>
          </a:xfrm>
        </p:spPr>
        <p:txBody>
          <a:bodyPr/>
          <a:lstStyle/>
          <a:p>
            <a:pPr fontAlgn="base"/>
            <a:r>
              <a:rPr lang="en-US" b="1">
                <a:solidFill>
                  <a:schemeClr val="bg1"/>
                </a:solidFill>
                <a:effectLst/>
                <a:latin typeface="Helvetica Neue"/>
              </a:rPr>
              <a:t>Acquire Data</a:t>
            </a:r>
          </a:p>
        </p:txBody>
      </p:sp>
      <p:sp>
        <p:nvSpPr>
          <p:cNvPr id="3" name="Content Placeholder 2">
            <a:extLst>
              <a:ext uri="{FF2B5EF4-FFF2-40B4-BE49-F238E27FC236}">
                <a16:creationId xmlns:a16="http://schemas.microsoft.com/office/drawing/2014/main" xmlns="" id="{B307A6A6-EA34-E64B-ABD0-0D7261F5DF5D}"/>
              </a:ext>
            </a:extLst>
          </p:cNvPr>
          <p:cNvSpPr>
            <a:spLocks noGrp="1"/>
          </p:cNvSpPr>
          <p:nvPr>
            <p:ph idx="1"/>
          </p:nvPr>
        </p:nvSpPr>
        <p:spPr>
          <a:xfrm>
            <a:off x="3024457" y="3053128"/>
            <a:ext cx="6725357" cy="3416300"/>
          </a:xfrm>
        </p:spPr>
        <p:txBody>
          <a:bodyPr/>
          <a:lstStyle/>
          <a:p>
            <a:r>
              <a:rPr lang="en-US" b="0" i="0">
                <a:solidFill>
                  <a:srgbClr val="000000"/>
                </a:solidFill>
                <a:effectLst/>
                <a:latin typeface="Open Sans" panose="02000000000000000000" pitchFamily="2" charset="0"/>
              </a:rPr>
              <a:t>The first step is to acquire and load the data into Watson Studio. I found a free data source from Kaggle regarding the churn status of mobile users. Additionally, the data set included other information about the user, including type of plan, number of minutes on the phone and location.</a:t>
            </a:r>
            <a:endParaRPr lang="en-US"/>
          </a:p>
        </p:txBody>
      </p:sp>
    </p:spTree>
    <p:extLst>
      <p:ext uri="{BB962C8B-B14F-4D97-AF65-F5344CB8AC3E}">
        <p14:creationId xmlns:p14="http://schemas.microsoft.com/office/powerpoint/2010/main" val="381394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282CBB-1EBC-DE4B-A624-FF9D45A7AF2C}"/>
              </a:ext>
            </a:extLst>
          </p:cNvPr>
          <p:cNvSpPr>
            <a:spLocks noGrp="1"/>
          </p:cNvSpPr>
          <p:nvPr>
            <p:ph type="title"/>
          </p:nvPr>
        </p:nvSpPr>
        <p:spPr>
          <a:xfrm>
            <a:off x="4295597" y="1311492"/>
            <a:ext cx="8761413" cy="201595"/>
          </a:xfrm>
        </p:spPr>
        <p:txBody>
          <a:bodyPr/>
          <a:lstStyle/>
          <a:p>
            <a:pPr fontAlgn="base"/>
            <a:r>
              <a:rPr lang="en-US" b="1">
                <a:solidFill>
                  <a:schemeClr val="bg1"/>
                </a:solidFill>
                <a:effectLst/>
                <a:latin typeface="Helvetica Neue"/>
              </a:rPr>
              <a:t>Explore Data</a:t>
            </a:r>
          </a:p>
        </p:txBody>
      </p:sp>
      <p:sp>
        <p:nvSpPr>
          <p:cNvPr id="3" name="Content Placeholder 2">
            <a:extLst>
              <a:ext uri="{FF2B5EF4-FFF2-40B4-BE49-F238E27FC236}">
                <a16:creationId xmlns:a16="http://schemas.microsoft.com/office/drawing/2014/main" xmlns="" id="{30A7B879-884E-E740-9A31-6CD838A6D9D8}"/>
              </a:ext>
            </a:extLst>
          </p:cNvPr>
          <p:cNvSpPr>
            <a:spLocks noGrp="1"/>
          </p:cNvSpPr>
          <p:nvPr>
            <p:ph idx="1"/>
          </p:nvPr>
        </p:nvSpPr>
        <p:spPr>
          <a:xfrm>
            <a:off x="2748078" y="3230612"/>
            <a:ext cx="7202886" cy="3416300"/>
          </a:xfrm>
        </p:spPr>
        <p:txBody>
          <a:bodyPr/>
          <a:lstStyle/>
          <a:p>
            <a:r>
              <a:rPr lang="en-US" b="0" i="0">
                <a:solidFill>
                  <a:srgbClr val="000000"/>
                </a:solidFill>
                <a:effectLst/>
                <a:latin typeface="Open Sans" panose="02000000000000000000" pitchFamily="2" charset="0"/>
              </a:rPr>
              <a:t>After you have connected your data set to Watson Studio, the next step is to explore the data set to better understand the variables with which we are working. Watson Studio has a Dashboards feature that will help you accomplish this task.</a:t>
            </a:r>
            <a:endParaRPr lang="en-US"/>
          </a:p>
        </p:txBody>
      </p:sp>
    </p:spTree>
    <p:extLst>
      <p:ext uri="{BB962C8B-B14F-4D97-AF65-F5344CB8AC3E}">
        <p14:creationId xmlns:p14="http://schemas.microsoft.com/office/powerpoint/2010/main" val="1333916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0C6640-7690-7146-94CF-3EB876DD16B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01C0F1B9-0FCD-E246-9DF7-863A501587BA}"/>
              </a:ext>
            </a:extLst>
          </p:cNvPr>
          <p:cNvSpPr>
            <a:spLocks noGrp="1"/>
          </p:cNvSpPr>
          <p:nvPr>
            <p:ph idx="1"/>
          </p:nvPr>
        </p:nvSpPr>
        <p:spPr>
          <a:xfrm>
            <a:off x="1683169" y="2345917"/>
            <a:ext cx="8825659" cy="3416300"/>
          </a:xfrm>
        </p:spPr>
        <p:txBody>
          <a:bodyPr/>
          <a:lstStyle/>
          <a:p>
            <a:pPr fontAlgn="base"/>
            <a:r>
              <a:rPr lang="en-US" b="0">
                <a:solidFill>
                  <a:srgbClr val="000000"/>
                </a:solidFill>
                <a:effectLst/>
                <a:latin typeface="Open Sans" panose="02000000000000000000" pitchFamily="2" charset="0"/>
              </a:rPr>
              <a:t>The dashboard includes three broad templates, including a single page, a tabbed page and an infographic. I have selected the tabbed template (free form) for this example.</a:t>
            </a:r>
          </a:p>
          <a:p>
            <a:pPr fontAlgn="base"/>
            <a:r>
              <a:rPr lang="en-US" b="0">
                <a:solidFill>
                  <a:srgbClr val="000000"/>
                </a:solidFill>
                <a:effectLst/>
                <a:latin typeface="Open Sans" panose="02000000000000000000" pitchFamily="2" charset="0"/>
              </a:rPr>
              <a:t>First, connect your data source to the dashboard (data asset).</a:t>
            </a:r>
          </a:p>
        </p:txBody>
      </p:sp>
      <p:pic>
        <p:nvPicPr>
          <p:cNvPr id="4" name="Picture 3">
            <a:extLst>
              <a:ext uri="{FF2B5EF4-FFF2-40B4-BE49-F238E27FC236}">
                <a16:creationId xmlns:a16="http://schemas.microsoft.com/office/drawing/2014/main" xmlns="" id="{44C01174-E72B-9946-BE8A-8B58158076FB}"/>
              </a:ext>
            </a:extLst>
          </p:cNvPr>
          <p:cNvPicPr>
            <a:picLocks noChangeAspect="1"/>
          </p:cNvPicPr>
          <p:nvPr/>
        </p:nvPicPr>
        <p:blipFill>
          <a:blip r:embed="rId2"/>
          <a:stretch>
            <a:fillRect/>
          </a:stretch>
        </p:blipFill>
        <p:spPr>
          <a:xfrm>
            <a:off x="2912250" y="3862368"/>
            <a:ext cx="5964322" cy="2732628"/>
          </a:xfrm>
          <a:prstGeom prst="rect">
            <a:avLst/>
          </a:prstGeom>
        </p:spPr>
      </p:pic>
    </p:spTree>
    <p:extLst>
      <p:ext uri="{BB962C8B-B14F-4D97-AF65-F5344CB8AC3E}">
        <p14:creationId xmlns:p14="http://schemas.microsoft.com/office/powerpoint/2010/main" val="1485122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354BFF-07F9-DE4D-810D-D8626E6959A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7A7915AF-DC9D-DE41-8034-E8A67C9D29F5}"/>
              </a:ext>
            </a:extLst>
          </p:cNvPr>
          <p:cNvSpPr>
            <a:spLocks noGrp="1"/>
          </p:cNvSpPr>
          <p:nvPr>
            <p:ph idx="1"/>
          </p:nvPr>
        </p:nvSpPr>
        <p:spPr>
          <a:xfrm>
            <a:off x="3176951" y="2870556"/>
            <a:ext cx="5546882" cy="3416300"/>
          </a:xfrm>
        </p:spPr>
        <p:txBody>
          <a:bodyPr/>
          <a:lstStyle/>
          <a:p>
            <a:r>
              <a:rPr lang="en-US" b="0" i="0">
                <a:solidFill>
                  <a:srgbClr val="000000"/>
                </a:solidFill>
                <a:effectLst/>
                <a:latin typeface="Open Sans" panose="02000000000000000000" pitchFamily="2" charset="0"/>
              </a:rPr>
              <a:t>As you can see, there are many different chart options to visualize your data. Chart types include bar (column) graphs, pie charts, maps, I’ll take a look at a few of the variables in our data set. I will first take a look at the length of accounts.</a:t>
            </a:r>
            <a:endParaRPr lang="en-US"/>
          </a:p>
        </p:txBody>
      </p:sp>
    </p:spTree>
    <p:extLst>
      <p:ext uri="{BB962C8B-B14F-4D97-AF65-F5344CB8AC3E}">
        <p14:creationId xmlns:p14="http://schemas.microsoft.com/office/powerpoint/2010/main" val="2678856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2DC1A5-93D9-C241-99AD-2BEE39211FE7}"/>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xmlns="" id="{96CE5465-CCB3-1F4E-B205-4219C0BFF091}"/>
              </a:ext>
            </a:extLst>
          </p:cNvPr>
          <p:cNvPicPr>
            <a:picLocks noChangeAspect="1"/>
          </p:cNvPicPr>
          <p:nvPr/>
        </p:nvPicPr>
        <p:blipFill>
          <a:blip r:embed="rId2"/>
          <a:stretch>
            <a:fillRect/>
          </a:stretch>
        </p:blipFill>
        <p:spPr>
          <a:xfrm>
            <a:off x="1540519" y="2413325"/>
            <a:ext cx="7772400" cy="4085697"/>
          </a:xfrm>
          <a:prstGeom prst="rect">
            <a:avLst/>
          </a:prstGeom>
        </p:spPr>
      </p:pic>
    </p:spTree>
    <p:extLst>
      <p:ext uri="{BB962C8B-B14F-4D97-AF65-F5344CB8AC3E}">
        <p14:creationId xmlns:p14="http://schemas.microsoft.com/office/powerpoint/2010/main" val="26183574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xmlns="" name="TF10001029" id="{ED3996BA-162B-43C7-B0E2-A5CA4E649741}" vid="{187088E4-27D7-4455-856F-4A44258D82E2}"/>
    </a:ext>
  </a:extLst>
</a:theme>
</file>

<file path=docProps/app.xml><?xml version="1.0" encoding="utf-8"?>
<Properties xmlns="http://schemas.openxmlformats.org/officeDocument/2006/extended-properties" xmlns:vt="http://schemas.openxmlformats.org/officeDocument/2006/docPropsVTypes">
  <TotalTime>0</TotalTime>
  <Words>763</Words>
  <Application>Microsoft Office PowerPoint</Application>
  <PresentationFormat>Custom</PresentationFormat>
  <Paragraphs>41</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Ion Boardroom</vt:lpstr>
      <vt:lpstr>Predicting Customer Churn with IBM Watson Studio</vt:lpstr>
      <vt:lpstr>INTRODUCTION </vt:lpstr>
      <vt:lpstr>DIAGRAM </vt:lpstr>
      <vt:lpstr>PowerPoint Presentation</vt:lpstr>
      <vt:lpstr>Acquire Data</vt:lpstr>
      <vt:lpstr>Explore Data</vt:lpstr>
      <vt:lpstr>PowerPoint Presentation</vt:lpstr>
      <vt:lpstr>PowerPoint Presentation</vt:lpstr>
      <vt:lpstr>PowerPoint Presentation</vt:lpstr>
      <vt:lpstr>Preparing your Data</vt:lpstr>
      <vt:lpstr>PowerPoint Presentation</vt:lpstr>
      <vt:lpstr>. Feature Engineering</vt:lpstr>
      <vt:lpstr>Train your Model</vt:lpstr>
      <vt:lpstr>Automatic Modeling</vt:lpstr>
      <vt:lpstr>PowerPoint Presentation</vt:lpstr>
      <vt:lpstr>Manual Modeling</vt:lpstr>
      <vt:lpstr>PowerPoint Presentation</vt:lpstr>
      <vt:lpstr>Phase 3 Project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Customer Churn with IBM Watson Studio</dc:title>
  <dc:creator>917904791931</dc:creator>
  <cp:lastModifiedBy>abacus</cp:lastModifiedBy>
  <cp:revision>2</cp:revision>
  <dcterms:created xsi:type="dcterms:W3CDTF">2023-10-17T04:16:34Z</dcterms:created>
  <dcterms:modified xsi:type="dcterms:W3CDTF">2023-10-17T09:19:04Z</dcterms:modified>
</cp:coreProperties>
</file>