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1" r:id="rId5"/>
    <p:sldId id="285" r:id="rId6"/>
    <p:sldId id="281" r:id="rId7"/>
    <p:sldId id="282" r:id="rId8"/>
    <p:sldId id="264" r:id="rId9"/>
    <p:sldId id="283" r:id="rId10"/>
    <p:sldId id="286" r:id="rId11"/>
    <p:sldId id="288" r:id="rId12"/>
    <p:sldId id="287" r:id="rId13"/>
    <p:sldId id="284" r:id="rId14"/>
    <p:sldId id="289" r:id="rId15"/>
    <p:sldId id="29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" initials="K" lastIdx="1" clrIdx="0">
    <p:extLst>
      <p:ext uri="{19B8F6BF-5375-455C-9EA6-DF929625EA0E}">
        <p15:presenceInfo xmlns:p15="http://schemas.microsoft.com/office/powerpoint/2012/main" userId="S::KPRIYADH@ford.com::64ad6f75-75f4-4f50-896a-0ebc49cbada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2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4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5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5507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15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0100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51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680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58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89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4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71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29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2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7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0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5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MRA2_16330836865020/Sheet1?:language=en-US&amp;:display_count=n&amp;:origin=viz_share_link" TargetMode="External"/><Relationship Id="rId2" Type="http://schemas.openxmlformats.org/officeDocument/2006/relationships/hyperlink" Target="mailto:kpriyadharshinik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1904" y="798536"/>
            <a:ext cx="6379422" cy="930058"/>
          </a:xfrm>
        </p:spPr>
        <p:txBody>
          <a:bodyPr/>
          <a:lstStyle/>
          <a:p>
            <a:r>
              <a:rPr lang="en-IN" dirty="0"/>
              <a:t>MRA Project </a:t>
            </a:r>
            <a:r>
              <a:rPr lang="en-IN"/>
              <a:t>ML 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827" y="2880986"/>
            <a:ext cx="11298477" cy="2768251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IN" sz="2400" dirty="0"/>
              <a:t>Priyadharshini K</a:t>
            </a:r>
          </a:p>
          <a:p>
            <a:pPr algn="ctr"/>
            <a:r>
              <a:rPr lang="en-IN" sz="2400" dirty="0"/>
              <a:t>PGP – DSBA Nov-C Batch, 2021</a:t>
            </a:r>
          </a:p>
          <a:p>
            <a:pPr algn="ctr"/>
            <a:r>
              <a:rPr lang="en-IN" sz="2400" dirty="0">
                <a:hlinkClick r:id="rId2"/>
              </a:rPr>
              <a:t>kpriyadharshinik@gmail.com</a:t>
            </a:r>
            <a:endParaRPr lang="en-IN" sz="2400" dirty="0"/>
          </a:p>
          <a:p>
            <a:pPr algn="ctr"/>
            <a:endParaRPr lang="en-IN" sz="2400" dirty="0"/>
          </a:p>
          <a:p>
            <a:pPr algn="ctr"/>
            <a:endParaRPr lang="en-IN" sz="2400" dirty="0"/>
          </a:p>
          <a:p>
            <a:pPr algn="ctr"/>
            <a:r>
              <a:rPr lang="en-IN" sz="2400" dirty="0"/>
              <a:t>Tableau Public Link</a:t>
            </a:r>
          </a:p>
          <a:p>
            <a:pPr algn="ctr"/>
            <a:r>
              <a:rPr lang="en-IN" sz="2400" dirty="0">
                <a:hlinkClick r:id="rId3"/>
              </a:rPr>
              <a:t>https://public.tableau.com/views/MRA2_16330836865020/Sheet1?:language=en-US&amp;:display_count=n&amp;:origin=viz_share_link</a:t>
            </a:r>
            <a:endParaRPr lang="en-IN" sz="2400" dirty="0"/>
          </a:p>
          <a:p>
            <a:pPr algn="ctr"/>
            <a:endParaRPr lang="en-IN" sz="2400" dirty="0"/>
          </a:p>
          <a:p>
            <a:pPr algn="ctr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16520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85;p19">
            <a:extLst>
              <a:ext uri="{FF2B5EF4-FFF2-40B4-BE49-F238E27FC236}">
                <a16:creationId xmlns:a16="http://schemas.microsoft.com/office/drawing/2014/main" id="{55F7CF29-796F-44E8-8F30-2CFCAD93D55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640" y="1693604"/>
            <a:ext cx="10866120" cy="41585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2F6A52-F3F0-41A6-8E8A-A99550F56E79}"/>
              </a:ext>
            </a:extLst>
          </p:cNvPr>
          <p:cNvSpPr txBox="1"/>
          <p:nvPr/>
        </p:nvSpPr>
        <p:spPr>
          <a:xfrm>
            <a:off x="4472940" y="744231"/>
            <a:ext cx="3436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KNIME WORKFLOW</a:t>
            </a:r>
          </a:p>
        </p:txBody>
      </p:sp>
    </p:spTree>
    <p:extLst>
      <p:ext uri="{BB962C8B-B14F-4D97-AF65-F5344CB8AC3E}">
        <p14:creationId xmlns:p14="http://schemas.microsoft.com/office/powerpoint/2010/main" val="4293283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88C138B-4C59-4903-A871-FFF05FE1FFA9}"/>
              </a:ext>
            </a:extLst>
          </p:cNvPr>
          <p:cNvSpPr/>
          <p:nvPr/>
        </p:nvSpPr>
        <p:spPr>
          <a:xfrm>
            <a:off x="1665962" y="339329"/>
            <a:ext cx="10133555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/>
              <a:t>Association rules </a:t>
            </a:r>
            <a:r>
              <a:rPr lang="en-US" sz="1600" dirty="0"/>
              <a:t>are "if-then" statements, that help to show the probability of relationships between data items, within large data sets in various types of databases. These rules are created by searching data for frequent if-then patterns and using the criteria support and confidence to identify the most important relationships. 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b="1" dirty="0"/>
              <a:t>Support</a:t>
            </a:r>
            <a:r>
              <a:rPr lang="en-US" sz="1600" dirty="0"/>
              <a:t> is an indication of how frequently the items appear in the data. The probability of appearance of an item in the total number of items.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b="1" dirty="0"/>
              <a:t>Confidence</a:t>
            </a:r>
            <a:r>
              <a:rPr lang="en-US" sz="1600" dirty="0"/>
              <a:t> </a:t>
            </a:r>
            <a:r>
              <a:rPr lang="en-US" altLang="en-US" sz="1600" dirty="0">
                <a:solidFill>
                  <a:srgbClr val="202122"/>
                </a:solidFill>
              </a:rPr>
              <a:t>is an indication of how often the rule has been found to be true.</a:t>
            </a:r>
            <a:endParaRPr lang="en-US" altLang="en-US" sz="1600" dirty="0"/>
          </a:p>
          <a:p>
            <a:pPr algn="just"/>
            <a:r>
              <a:rPr lang="en-US" sz="1600" dirty="0"/>
              <a:t>The </a:t>
            </a:r>
            <a:r>
              <a:rPr lang="en-US" sz="1600" i="1" dirty="0"/>
              <a:t>confidence</a:t>
            </a:r>
            <a:r>
              <a:rPr lang="en-US" sz="1600" dirty="0"/>
              <a:t> value of a rule, X   Y with respect to a set of transactions T, is the proportion of the transactions that contains ‘X’ which also contains ‘Y’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b="1" dirty="0"/>
              <a:t>Lift</a:t>
            </a:r>
            <a:r>
              <a:rPr lang="en-US" sz="1600" dirty="0"/>
              <a:t>, can be used to compare confidence with expected confidence, or how many times an if-then statement is expected to be found true.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An association rule has two parts: an antecedent (if) and a consequent (then). An antecedent is an item found within the data. A consequent is an item found in combination with the antecedent.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Support and Confidence threshold value determine the total number of rules/associations possible. This can be varied for multiple iterations to get the maximum probability. </a:t>
            </a:r>
          </a:p>
          <a:p>
            <a:pPr algn="just"/>
            <a:r>
              <a:rPr lang="en-US" sz="1600" dirty="0"/>
              <a:t>For this dataset, </a:t>
            </a:r>
            <a:r>
              <a:rPr lang="en-US" sz="1600" b="1" dirty="0"/>
              <a:t>support is set at 0.02 while confidence is set at 0.75</a:t>
            </a:r>
            <a:r>
              <a:rPr lang="en-US" sz="1600" dirty="0"/>
              <a:t>. This means the occurrence of an item to be checked in the dataset is checked at 2% probability and 75% of the times the recommended product is found to be associated with the basket list of items. </a:t>
            </a:r>
          </a:p>
        </p:txBody>
      </p:sp>
      <p:sp>
        <p:nvSpPr>
          <p:cNvPr id="6" name="AutoShape 2" descr="X\Rightarrow Y">
            <a:extLst>
              <a:ext uri="{FF2B5EF4-FFF2-40B4-BE49-F238E27FC236}">
                <a16:creationId xmlns:a16="http://schemas.microsoft.com/office/drawing/2014/main" id="{E76F88D2-1FB7-45A3-ADD2-39186B036B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2880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3" descr="T">
            <a:extLst>
              <a:ext uri="{FF2B5EF4-FFF2-40B4-BE49-F238E27FC236}">
                <a16:creationId xmlns:a16="http://schemas.microsoft.com/office/drawing/2014/main" id="{4AB35B6F-7B27-4300-A2D1-6202642CD5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97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X">
            <a:extLst>
              <a:ext uri="{FF2B5EF4-FFF2-40B4-BE49-F238E27FC236}">
                <a16:creationId xmlns:a16="http://schemas.microsoft.com/office/drawing/2014/main" id="{40290CC2-E1D6-4447-9DD3-CF75345EBA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77138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5" descr="Y">
            <a:extLst>
              <a:ext uri="{FF2B5EF4-FFF2-40B4-BE49-F238E27FC236}">
                <a16:creationId xmlns:a16="http://schemas.microsoft.com/office/drawing/2014/main" id="{06ACB994-D161-486F-911A-895E9B8A85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5588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8B3F83-F1E5-41FB-85E0-EAF9F1C2B6A5}"/>
              </a:ext>
            </a:extLst>
          </p:cNvPr>
          <p:cNvCxnSpPr/>
          <p:nvPr/>
        </p:nvCxnSpPr>
        <p:spPr>
          <a:xfrm>
            <a:off x="5123145" y="2705622"/>
            <a:ext cx="2129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738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9F126D-DE87-45C6-8983-C56ABD6F8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" y="1869482"/>
            <a:ext cx="10679776" cy="40186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6D77F67-2AD6-47D4-8874-77430450AF0F}"/>
              </a:ext>
            </a:extLst>
          </p:cNvPr>
          <p:cNvSpPr/>
          <p:nvPr/>
        </p:nvSpPr>
        <p:spPr>
          <a:xfrm>
            <a:off x="2461616" y="337172"/>
            <a:ext cx="76158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ASSOCIATIONS IDENTIFIED USING MARKET BASKET ANALYSIS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  </a:t>
            </a:r>
          </a:p>
          <a:p>
            <a:pPr algn="ctr"/>
            <a:r>
              <a:rPr lang="en-US" sz="2000" b="1" dirty="0"/>
              <a:t>(SAMPLE OUPUT OF THE WORKFLOW)</a:t>
            </a:r>
          </a:p>
        </p:txBody>
      </p:sp>
    </p:spTree>
    <p:extLst>
      <p:ext uri="{BB962C8B-B14F-4D97-AF65-F5344CB8AC3E}">
        <p14:creationId xmlns:p14="http://schemas.microsoft.com/office/powerpoint/2010/main" val="112835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FFE43C-4467-4C29-A437-871B578A1685}"/>
              </a:ext>
            </a:extLst>
          </p:cNvPr>
          <p:cNvSpPr/>
          <p:nvPr/>
        </p:nvSpPr>
        <p:spPr>
          <a:xfrm>
            <a:off x="1653435" y="141245"/>
            <a:ext cx="31967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POSSIBLE ASSOCIATIONS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184707-A330-46BF-84D4-67A73FDE0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435" y="670327"/>
            <a:ext cx="9381046" cy="604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35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E520B3-6264-435C-8FE6-FA941D835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847720"/>
              </p:ext>
            </p:extLst>
          </p:nvPr>
        </p:nvGraphicFramePr>
        <p:xfrm>
          <a:off x="776615" y="946441"/>
          <a:ext cx="11028847" cy="5604486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752705">
                  <a:extLst>
                    <a:ext uri="{9D8B030D-6E8A-4147-A177-3AD203B41FA5}">
                      <a16:colId xmlns:a16="http://schemas.microsoft.com/office/drawing/2014/main" val="194334269"/>
                    </a:ext>
                  </a:extLst>
                </a:gridCol>
                <a:gridCol w="5337268">
                  <a:extLst>
                    <a:ext uri="{9D8B030D-6E8A-4147-A177-3AD203B41FA5}">
                      <a16:colId xmlns:a16="http://schemas.microsoft.com/office/drawing/2014/main" val="420816905"/>
                    </a:ext>
                  </a:extLst>
                </a:gridCol>
                <a:gridCol w="1115700">
                  <a:extLst>
                    <a:ext uri="{9D8B030D-6E8A-4147-A177-3AD203B41FA5}">
                      <a16:colId xmlns:a16="http://schemas.microsoft.com/office/drawing/2014/main" val="3204682878"/>
                    </a:ext>
                  </a:extLst>
                </a:gridCol>
                <a:gridCol w="1707474">
                  <a:extLst>
                    <a:ext uri="{9D8B030D-6E8A-4147-A177-3AD203B41FA5}">
                      <a16:colId xmlns:a16="http://schemas.microsoft.com/office/drawing/2014/main" val="1908623494"/>
                    </a:ext>
                  </a:extLst>
                </a:gridCol>
                <a:gridCol w="1115700">
                  <a:extLst>
                    <a:ext uri="{9D8B030D-6E8A-4147-A177-3AD203B41FA5}">
                      <a16:colId xmlns:a16="http://schemas.microsoft.com/office/drawing/2014/main" val="3914728150"/>
                    </a:ext>
                  </a:extLst>
                </a:gridCol>
              </a:tblGrid>
              <a:tr h="383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Recommended Product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Row Labels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Lift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Confidence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Support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extLst>
                  <a:ext uri="{0D108BD9-81ED-4DB2-BD59-A6C34878D82A}">
                    <a16:rowId xmlns:a16="http://schemas.microsoft.com/office/drawing/2014/main" val="570302904"/>
                  </a:ext>
                </a:extLst>
              </a:tr>
              <a:tr h="2996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paper towels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eggs, dinner rolls, ice cream, pasta, lunch meat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2.349296027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0.851851852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0.020193152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extLst>
                  <a:ext uri="{0D108BD9-81ED-4DB2-BD59-A6C34878D82A}">
                    <a16:rowId xmlns:a16="http://schemas.microsoft.com/office/drawing/2014/main" val="1767472565"/>
                  </a:ext>
                </a:extLst>
              </a:tr>
              <a:tr h="2996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paper towels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eggs, dinner rolls, poultry, ice cream, pasta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2.265392598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0.821428571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0.020193152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extLst>
                  <a:ext uri="{0D108BD9-81ED-4DB2-BD59-A6C34878D82A}">
                    <a16:rowId xmlns:a16="http://schemas.microsoft.com/office/drawing/2014/main" val="3387931001"/>
                  </a:ext>
                </a:extLst>
              </a:tr>
              <a:tr h="2996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paper towels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eggs, ice cream, pasta, lunch meat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2.19375963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0.795454545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0.030728709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extLst>
                  <a:ext uri="{0D108BD9-81ED-4DB2-BD59-A6C34878D82A}">
                    <a16:rowId xmlns:a16="http://schemas.microsoft.com/office/drawing/2014/main" val="3283951838"/>
                  </a:ext>
                </a:extLst>
              </a:tr>
              <a:tr h="2996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paper towels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dishwashing liquid/detergent, eggs, ice cream, pasta, lunch meat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2.187275612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0.793103448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0.020193152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extLst>
                  <a:ext uri="{0D108BD9-81ED-4DB2-BD59-A6C34878D82A}">
                    <a16:rowId xmlns:a16="http://schemas.microsoft.com/office/drawing/2014/main" val="412818916"/>
                  </a:ext>
                </a:extLst>
              </a:tr>
              <a:tr h="2996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sandwich loaves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yogurt, hand soap, toilet paper, soap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2.269710622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0.793103448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0.020193152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extLst>
                  <a:ext uri="{0D108BD9-81ED-4DB2-BD59-A6C34878D82A}">
                    <a16:rowId xmlns:a16="http://schemas.microsoft.com/office/drawing/2014/main" val="510379693"/>
                  </a:ext>
                </a:extLst>
              </a:tr>
              <a:tr h="2996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sandwich loaves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yogurt, hand soap, aluminum foil, soap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2.235788317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0.78125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0.021949078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extLst>
                  <a:ext uri="{0D108BD9-81ED-4DB2-BD59-A6C34878D82A}">
                    <a16:rowId xmlns:a16="http://schemas.microsoft.com/office/drawing/2014/main" val="1847878473"/>
                  </a:ext>
                </a:extLst>
              </a:tr>
              <a:tr h="2996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mixes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yogurt, dishwashing liquid/detergent, all- purpose, hand soap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2.266960886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0.851851852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0.020193152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extLst>
                  <a:ext uri="{0D108BD9-81ED-4DB2-BD59-A6C34878D82A}">
                    <a16:rowId xmlns:a16="http://schemas.microsoft.com/office/drawing/2014/main" val="682691298"/>
                  </a:ext>
                </a:extLst>
              </a:tr>
              <a:tr h="2996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ketchup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tortillas, coffee/tea, juice, soap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2.258369557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0.838709677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0.022827041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extLst>
                  <a:ext uri="{0D108BD9-81ED-4DB2-BD59-A6C34878D82A}">
                    <a16:rowId xmlns:a16="http://schemas.microsoft.com/office/drawing/2014/main" val="2501059621"/>
                  </a:ext>
                </a:extLst>
              </a:tr>
              <a:tr h="2996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pasta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paper towels, dishwashing liquid/detergent, eggs, dinner rolls, ice cream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2.243892829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0.833333333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0.021949078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extLst>
                  <a:ext uri="{0D108BD9-81ED-4DB2-BD59-A6C34878D82A}">
                    <a16:rowId xmlns:a16="http://schemas.microsoft.com/office/drawing/2014/main" val="2225219587"/>
                  </a:ext>
                </a:extLst>
              </a:tr>
              <a:tr h="2996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ice cream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1200" u="none" strike="noStrike">
                          <a:effectLst/>
                        </a:rPr>
                        <a:t>paper towels, eggs, dinner rolls, pasta, lunch meat</a:t>
                      </a:r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2.21933243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0.884615385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0.020193152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extLst>
                  <a:ext uri="{0D108BD9-81ED-4DB2-BD59-A6C34878D82A}">
                    <a16:rowId xmlns:a16="http://schemas.microsoft.com/office/drawing/2014/main" val="94271931"/>
                  </a:ext>
                </a:extLst>
              </a:tr>
              <a:tr h="2996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spaghetti sauce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waffles, laundry detergent, mixes, soap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2.217931034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0.827586207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0.021071115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extLst>
                  <a:ext uri="{0D108BD9-81ED-4DB2-BD59-A6C34878D82A}">
                    <a16:rowId xmlns:a16="http://schemas.microsoft.com/office/drawing/2014/main" val="2754405734"/>
                  </a:ext>
                </a:extLst>
              </a:tr>
              <a:tr h="2996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beef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poultry, fruits, hand soap, sugar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2.207542599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0.827586207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0.021071115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extLst>
                  <a:ext uri="{0D108BD9-81ED-4DB2-BD59-A6C34878D82A}">
                    <a16:rowId xmlns:a16="http://schemas.microsoft.com/office/drawing/2014/main" val="1251549383"/>
                  </a:ext>
                </a:extLst>
              </a:tr>
              <a:tr h="2996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beef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shampoo, fruits, lunch meat, pork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2.191117431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0.821428571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0.020193152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extLst>
                  <a:ext uri="{0D108BD9-81ED-4DB2-BD59-A6C34878D82A}">
                    <a16:rowId xmlns:a16="http://schemas.microsoft.com/office/drawing/2014/main" val="1089798252"/>
                  </a:ext>
                </a:extLst>
              </a:tr>
              <a:tr h="2996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cheeses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paper towels, cereals, sandwich bags, sugar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2.193900482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0.857142857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0.026338894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extLst>
                  <a:ext uri="{0D108BD9-81ED-4DB2-BD59-A6C34878D82A}">
                    <a16:rowId xmlns:a16="http://schemas.microsoft.com/office/drawing/2014/main" val="1592930055"/>
                  </a:ext>
                </a:extLst>
              </a:tr>
              <a:tr h="2996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ketchup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toilet paper, mixes, coffee/tea, soap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2.187795508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0.8125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0.022827041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extLst>
                  <a:ext uri="{0D108BD9-81ED-4DB2-BD59-A6C34878D82A}">
                    <a16:rowId xmlns:a16="http://schemas.microsoft.com/office/drawing/2014/main" val="1892353074"/>
                  </a:ext>
                </a:extLst>
              </a:tr>
              <a:tr h="2996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sugar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poultry, flour, waffles, beef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2.183440242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0.787878788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0.022827041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extLst>
                  <a:ext uri="{0D108BD9-81ED-4DB2-BD59-A6C34878D82A}">
                    <a16:rowId xmlns:a16="http://schemas.microsoft.com/office/drawing/2014/main" val="1602211900"/>
                  </a:ext>
                </a:extLst>
              </a:tr>
              <a:tr h="2996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soda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bagels, pasta, individual meals, pork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2.180357886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0.851851852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0.020193152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7" marR="9147" marT="9147" marB="0" anchor="ctr"/>
                </a:tc>
                <a:extLst>
                  <a:ext uri="{0D108BD9-81ED-4DB2-BD59-A6C34878D82A}">
                    <a16:rowId xmlns:a16="http://schemas.microsoft.com/office/drawing/2014/main" val="35299849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790B694-CDFA-44EA-B774-700A6A67D263}"/>
              </a:ext>
            </a:extLst>
          </p:cNvPr>
          <p:cNvSpPr txBox="1"/>
          <p:nvPr/>
        </p:nvSpPr>
        <p:spPr>
          <a:xfrm flipH="1">
            <a:off x="776615" y="206865"/>
            <a:ext cx="11028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ASSOCIATIONS GROUPED BY RECOMMENDED PRODUCT IN THE PRECEDING ORDER OF LIFT </a:t>
            </a:r>
          </a:p>
        </p:txBody>
      </p:sp>
    </p:spTree>
    <p:extLst>
      <p:ext uri="{BB962C8B-B14F-4D97-AF65-F5344CB8AC3E}">
        <p14:creationId xmlns:p14="http://schemas.microsoft.com/office/powerpoint/2010/main" val="2345890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E3BA52-3DAF-4007-9217-0E1B0D9088DA}"/>
              </a:ext>
            </a:extLst>
          </p:cNvPr>
          <p:cNvSpPr/>
          <p:nvPr/>
        </p:nvSpPr>
        <p:spPr>
          <a:xfrm>
            <a:off x="106524" y="211454"/>
            <a:ext cx="1130468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RECOMMENDATIONS: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Paper Towels go with the basket list, eggs, dinner rolls, ice cream, pasta , lunch meat / poultry.</a:t>
            </a:r>
          </a:p>
          <a:p>
            <a:r>
              <a:rPr lang="en-US" dirty="0"/>
              <a:t>     Hence eggs, ice cream, meat and paper towels go together. Paper towels can be given as   complimentary or at </a:t>
            </a:r>
            <a:r>
              <a:rPr lang="en-US" b="1" dirty="0"/>
              <a:t>offer price </a:t>
            </a:r>
            <a:r>
              <a:rPr lang="en-US" dirty="0"/>
              <a:t>during purchase of ice cream, meat, eggs.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Sandwich loaves and Yogurt go together and hence can be given as,</a:t>
            </a:r>
          </a:p>
          <a:p>
            <a:r>
              <a:rPr lang="en-US" dirty="0"/>
              <a:t>     </a:t>
            </a:r>
            <a:r>
              <a:rPr lang="en-US" b="1" dirty="0"/>
              <a:t>“Buy Sandwich Loaves, Get Yogurt for Free”.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Ketchup can be tied along with Tortilla as a </a:t>
            </a:r>
            <a:r>
              <a:rPr lang="en-US" b="1" dirty="0"/>
              <a:t>combo pack.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Similarly, spaghetti sauce &amp; waffles make a good combo. Combo offers can be provided to these combinatory purchases.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Beef is associated with poultry, lunch meat and pork. Hence Beef can be given as an </a:t>
            </a:r>
            <a:r>
              <a:rPr lang="en-US" b="1" dirty="0"/>
              <a:t>Add-on </a:t>
            </a:r>
            <a:r>
              <a:rPr lang="en-US" dirty="0"/>
              <a:t>product during purchase of lunch meat, pork / poultry at an add-on offer price.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Cheeses and sandwich bags go together. Lucrative offers can be given to Cheeses during bulk/more than 5 purchase of sandwich bags as a </a:t>
            </a:r>
            <a:r>
              <a:rPr lang="en-US" b="1" dirty="0"/>
              <a:t>‘Family Pack’ Offer.  </a:t>
            </a:r>
          </a:p>
        </p:txBody>
      </p:sp>
    </p:spTree>
    <p:extLst>
      <p:ext uri="{BB962C8B-B14F-4D97-AF65-F5344CB8AC3E}">
        <p14:creationId xmlns:p14="http://schemas.microsoft.com/office/powerpoint/2010/main" val="86996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487" y="711792"/>
            <a:ext cx="7089694" cy="641019"/>
          </a:xfrm>
        </p:spPr>
        <p:txBody>
          <a:bodyPr/>
          <a:lstStyle/>
          <a:p>
            <a:r>
              <a:rPr lang="en-IN" dirty="0"/>
              <a:t>Agenda [Table OF CONTENT]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0226" y="2133600"/>
            <a:ext cx="3185286" cy="2819401"/>
          </a:xfrm>
        </p:spPr>
        <p:txBody>
          <a:bodyPr>
            <a:normAutofit/>
          </a:bodyPr>
          <a:lstStyle/>
          <a:p>
            <a:r>
              <a:rPr lang="en-IN" sz="2000" dirty="0"/>
              <a:t>Problem Statement</a:t>
            </a:r>
          </a:p>
          <a:p>
            <a:r>
              <a:rPr lang="en-IN" sz="2000" dirty="0"/>
              <a:t>Executive Summary</a:t>
            </a:r>
          </a:p>
          <a:p>
            <a:r>
              <a:rPr lang="en-IN" sz="2000" dirty="0"/>
              <a:t>EDA</a:t>
            </a:r>
          </a:p>
          <a:p>
            <a:r>
              <a:rPr lang="en-IN" sz="2000" dirty="0"/>
              <a:t>EDA Summary</a:t>
            </a:r>
          </a:p>
          <a:p>
            <a:r>
              <a:rPr lang="en-IN" sz="2000" dirty="0"/>
              <a:t>MBA</a:t>
            </a:r>
          </a:p>
          <a:p>
            <a:r>
              <a:rPr lang="en-IN" sz="2000" dirty="0"/>
              <a:t>MBA Summary</a:t>
            </a:r>
          </a:p>
        </p:txBody>
      </p:sp>
    </p:spTree>
    <p:extLst>
      <p:ext uri="{BB962C8B-B14F-4D97-AF65-F5344CB8AC3E}">
        <p14:creationId xmlns:p14="http://schemas.microsoft.com/office/powerpoint/2010/main" val="40097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6382" y="110189"/>
            <a:ext cx="3315223" cy="490706"/>
          </a:xfrm>
        </p:spPr>
        <p:txBody>
          <a:bodyPr>
            <a:noAutofit/>
          </a:bodyPr>
          <a:lstStyle/>
          <a:p>
            <a:r>
              <a:rPr lang="en-IN" sz="2400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539" y="762349"/>
            <a:ext cx="10020823" cy="216819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dirty="0"/>
              <a:t>A Grocery Store shared the transactional data with you. Your job is to identify the most popular combos that can be suggested to the Grocery Store chain after a thorough analysis of the most commonly occurring sets of items in the customer orders. The Store doesn’t have any combo offers. Can you suggest the best combos &amp; offers?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600" dirty="0"/>
              <a:t>The project involves conducting a thorough analysis of Point of Sale (POS) Data for providing recommendations through which a grocery store can increase its revenue by popular combo offers &amp; discounts for customers.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12011D-395F-4BB3-A0C6-F788542CC69D}"/>
              </a:ext>
            </a:extLst>
          </p:cNvPr>
          <p:cNvSpPr/>
          <p:nvPr/>
        </p:nvSpPr>
        <p:spPr>
          <a:xfrm>
            <a:off x="906045" y="3503927"/>
            <a:ext cx="5640890" cy="2093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dataset has a total of 3 variables – Numeric (Order id - int64(5)) , String (Product - object(12)), Date - datetime64(1)</a:t>
            </a:r>
          </a:p>
          <a:p>
            <a:pPr marL="742950" lvl="1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Nominal Variable : Date has 603 unique values while Product has 37 unique values</a:t>
            </a:r>
          </a:p>
          <a:p>
            <a:pPr marL="742950" lvl="1" indent="-28575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Variable :  Order Id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C984AE3-9A39-4E78-B4F9-BBE53535FE21}"/>
              </a:ext>
            </a:extLst>
          </p:cNvPr>
          <p:cNvSpPr txBox="1">
            <a:spLocks/>
          </p:cNvSpPr>
          <p:nvPr/>
        </p:nvSpPr>
        <p:spPr>
          <a:xfrm>
            <a:off x="1703539" y="2930541"/>
            <a:ext cx="2166994" cy="4984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000" dirty="0"/>
              <a:t>ABOUT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589D57-DE17-440D-A731-730CC1E49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192" y="3337348"/>
            <a:ext cx="4181475" cy="313372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187293C-2343-4733-8C0E-5B40AD4168B3}"/>
              </a:ext>
            </a:extLst>
          </p:cNvPr>
          <p:cNvSpPr txBox="1">
            <a:spLocks/>
          </p:cNvSpPr>
          <p:nvPr/>
        </p:nvSpPr>
        <p:spPr>
          <a:xfrm>
            <a:off x="7635735" y="2860796"/>
            <a:ext cx="2166994" cy="4984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000" dirty="0"/>
              <a:t>DATA PREVIEW</a:t>
            </a:r>
          </a:p>
        </p:txBody>
      </p:sp>
    </p:spTree>
    <p:extLst>
      <p:ext uri="{BB962C8B-B14F-4D97-AF65-F5344CB8AC3E}">
        <p14:creationId xmlns:p14="http://schemas.microsoft.com/office/powerpoint/2010/main" val="387461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1473" y="0"/>
            <a:ext cx="4730643" cy="806599"/>
          </a:xfrm>
        </p:spPr>
        <p:txBody>
          <a:bodyPr>
            <a:noAutofit/>
          </a:bodyPr>
          <a:lstStyle/>
          <a:p>
            <a:pPr algn="ctr"/>
            <a:r>
              <a:rPr lang="en-IN" sz="2400" dirty="0"/>
              <a:t>EDA - Univariate Analysis </a:t>
            </a:r>
            <a:br>
              <a:rPr lang="en-IN" sz="2400" dirty="0"/>
            </a:br>
            <a:r>
              <a:rPr lang="en-IN" sz="2000" dirty="0"/>
              <a:t>Tool Used: KNIME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3C6028-1546-43D7-8A48-4D6730D278BF}"/>
              </a:ext>
            </a:extLst>
          </p:cNvPr>
          <p:cNvSpPr txBox="1"/>
          <p:nvPr/>
        </p:nvSpPr>
        <p:spPr>
          <a:xfrm flipH="1">
            <a:off x="1865105" y="6051401"/>
            <a:ext cx="8843377" cy="3385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Poultry, Soda, Cereals have the maximum number of Orders in the descending fashion</a:t>
            </a:r>
            <a:endParaRPr lang="en-US" sz="1600" dirty="0"/>
          </a:p>
        </p:txBody>
      </p:sp>
      <p:pic>
        <p:nvPicPr>
          <p:cNvPr id="13" name="Google Shape;59;p14">
            <a:extLst>
              <a:ext uri="{FF2B5EF4-FFF2-40B4-BE49-F238E27FC236}">
                <a16:creationId xmlns:a16="http://schemas.microsoft.com/office/drawing/2014/main" id="{E20B38B5-0AD4-4724-A6AF-C3E21A13AB7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86804" y="1009649"/>
            <a:ext cx="7218391" cy="4838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898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1473" y="0"/>
            <a:ext cx="4730643" cy="806599"/>
          </a:xfrm>
        </p:spPr>
        <p:txBody>
          <a:bodyPr>
            <a:noAutofit/>
          </a:bodyPr>
          <a:lstStyle/>
          <a:p>
            <a:pPr algn="ctr"/>
            <a:r>
              <a:rPr lang="en-IN" sz="2400" dirty="0"/>
              <a:t>EDA - Univariate Analysis </a:t>
            </a:r>
            <a:br>
              <a:rPr lang="en-IN" sz="2400" dirty="0"/>
            </a:br>
            <a:r>
              <a:rPr lang="en-IN" sz="2000" dirty="0"/>
              <a:t>Tool Used: Tableau</a:t>
            </a:r>
            <a:endParaRPr lang="en-IN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71F5FE-C06B-4CD4-87AA-436894C42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309" y="806600"/>
            <a:ext cx="8001587" cy="54046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3C6028-1546-43D7-8A48-4D6730D278BF}"/>
              </a:ext>
            </a:extLst>
          </p:cNvPr>
          <p:cNvSpPr txBox="1"/>
          <p:nvPr/>
        </p:nvSpPr>
        <p:spPr>
          <a:xfrm flipH="1">
            <a:off x="2856185" y="6336538"/>
            <a:ext cx="7700711" cy="3385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Poultry has the maximum number of Orders, followed by Soda and Cereals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2717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B3DA64-B502-4E2F-A71E-513DC3CEE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946" y="1123950"/>
            <a:ext cx="7543800" cy="4610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C8ED7B-1AB0-4FB1-91C9-2CD3F968F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723" y="1123950"/>
            <a:ext cx="2047875" cy="46101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EA29622-CF5B-4D4A-A757-8C63DF599161}"/>
              </a:ext>
            </a:extLst>
          </p:cNvPr>
          <p:cNvSpPr txBox="1">
            <a:spLocks/>
          </p:cNvSpPr>
          <p:nvPr/>
        </p:nvSpPr>
        <p:spPr>
          <a:xfrm>
            <a:off x="4132103" y="80317"/>
            <a:ext cx="4730643" cy="8065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2400" dirty="0"/>
              <a:t>EDA - Multivariate Analysis </a:t>
            </a:r>
            <a:br>
              <a:rPr lang="en-IN" sz="2400" dirty="0"/>
            </a:br>
            <a:r>
              <a:rPr lang="en-IN" sz="2000" dirty="0"/>
              <a:t>Tool Used: Tableau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A9AF37-5C4B-4C08-9998-59D9CB969EF9}"/>
              </a:ext>
            </a:extLst>
          </p:cNvPr>
          <p:cNvSpPr txBox="1"/>
          <p:nvPr/>
        </p:nvSpPr>
        <p:spPr>
          <a:xfrm flipH="1">
            <a:off x="1753642" y="6086017"/>
            <a:ext cx="9258015" cy="3385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for Q2,Q3 is missing for 2020. The top product of Sales for 2018 differs from that of 2019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4221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9BA3BE-E9BD-44A8-9582-3A862D79E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41" y="1303876"/>
            <a:ext cx="4124325" cy="4600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00E701-10B1-4DEE-BAA8-DEB0E7F4F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542" y="1303876"/>
            <a:ext cx="7410450" cy="44672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4AF9588-D3BB-49B7-827B-CDCB182D292D}"/>
              </a:ext>
            </a:extLst>
          </p:cNvPr>
          <p:cNvSpPr txBox="1">
            <a:spLocks/>
          </p:cNvSpPr>
          <p:nvPr/>
        </p:nvSpPr>
        <p:spPr>
          <a:xfrm>
            <a:off x="4132103" y="80317"/>
            <a:ext cx="4730643" cy="8065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2400" dirty="0"/>
              <a:t>EDA - Multivariate Analysis </a:t>
            </a:r>
            <a:br>
              <a:rPr lang="en-IN" sz="2400" dirty="0"/>
            </a:br>
            <a:r>
              <a:rPr lang="en-IN" sz="2000" dirty="0"/>
              <a:t>Tool Used: Tableau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D85F0-081D-45C0-9114-93BFED16F30B}"/>
              </a:ext>
            </a:extLst>
          </p:cNvPr>
          <p:cNvSpPr txBox="1"/>
          <p:nvPr/>
        </p:nvSpPr>
        <p:spPr>
          <a:xfrm flipH="1">
            <a:off x="345241" y="6029023"/>
            <a:ext cx="4828008" cy="5232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 – Q3 Sales is the highest, followed by Q1 and Q2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 – Q1 Sales is the highest, followed by Q2 and Q3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4989C-BED6-45CF-8A19-156AAE88084B}"/>
              </a:ext>
            </a:extLst>
          </p:cNvPr>
          <p:cNvSpPr txBox="1"/>
          <p:nvPr/>
        </p:nvSpPr>
        <p:spPr>
          <a:xfrm flipH="1">
            <a:off x="6196983" y="6060167"/>
            <a:ext cx="4828008" cy="7386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 – January records highest sales, while June records lowest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 – Q1 Sales is the highest, followed by Q2 and Q3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8809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5176F1-99A6-47DD-A158-562902855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80" y="1528045"/>
            <a:ext cx="6015155" cy="36425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3C0491-4BC9-4FB9-8C02-5BE6DE813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028" y="1528045"/>
            <a:ext cx="5808972" cy="36425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943939C-B0A0-4C14-AAB5-239AC6BE2842}"/>
              </a:ext>
            </a:extLst>
          </p:cNvPr>
          <p:cNvSpPr/>
          <p:nvPr/>
        </p:nvSpPr>
        <p:spPr>
          <a:xfrm>
            <a:off x="2250483" y="989649"/>
            <a:ext cx="148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TREE CHART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4362C0-70A3-41DA-93F3-4263002B2E07}"/>
              </a:ext>
            </a:extLst>
          </p:cNvPr>
          <p:cNvSpPr/>
          <p:nvPr/>
        </p:nvSpPr>
        <p:spPr>
          <a:xfrm>
            <a:off x="8455213" y="989649"/>
            <a:ext cx="1798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WORD CLOUD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3E5207-A23D-4215-AAE9-EC0652A052FD}"/>
              </a:ext>
            </a:extLst>
          </p:cNvPr>
          <p:cNvSpPr txBox="1"/>
          <p:nvPr/>
        </p:nvSpPr>
        <p:spPr>
          <a:xfrm flipH="1">
            <a:off x="1276998" y="5868351"/>
            <a:ext cx="9638003" cy="3385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Poultry, Soda and Cereals form the highest order for all the years 2018,2019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1035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F54A72-F22D-4681-83B7-8E4D14328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967" y="427944"/>
            <a:ext cx="4642636" cy="2880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E6A14C-8F8C-43D6-AEA2-8D1086AC9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7186"/>
            <a:ext cx="4747364" cy="29775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087D15-6A0C-4A9E-B195-26AD09695EA4}"/>
              </a:ext>
            </a:extLst>
          </p:cNvPr>
          <p:cNvSpPr txBox="1"/>
          <p:nvPr/>
        </p:nvSpPr>
        <p:spPr>
          <a:xfrm>
            <a:off x="2630466" y="0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158C6-C50A-459B-A970-89DCE228DBE3}"/>
              </a:ext>
            </a:extLst>
          </p:cNvPr>
          <p:cNvSpPr txBox="1"/>
          <p:nvPr/>
        </p:nvSpPr>
        <p:spPr>
          <a:xfrm>
            <a:off x="8682452" y="35360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C0699F-39BB-4FD6-8E52-F14B69B2A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671" y="3549079"/>
            <a:ext cx="5286442" cy="31775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099E30-44CD-4B75-8383-E134774496E9}"/>
              </a:ext>
            </a:extLst>
          </p:cNvPr>
          <p:cNvSpPr txBox="1"/>
          <p:nvPr/>
        </p:nvSpPr>
        <p:spPr>
          <a:xfrm>
            <a:off x="5811032" y="3124255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77015180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3471</TotalTime>
  <Words>1127</Words>
  <Application>Microsoft Office PowerPoint</Application>
  <PresentationFormat>Widescreen</PresentationFormat>
  <Paragraphs>167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Wisp</vt:lpstr>
      <vt:lpstr>MRA Project ML 2</vt:lpstr>
      <vt:lpstr>Agenda [Table OF CONTENT]</vt:lpstr>
      <vt:lpstr>PROBLEM STATEMENT</vt:lpstr>
      <vt:lpstr>EDA - Univariate Analysis  Tool Used: KNIME</vt:lpstr>
      <vt:lpstr>EDA - Univariate Analysis  Tool Used: Tableau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MRA Project ML 1</dc:title>
  <dc:creator>Windows User</dc:creator>
  <cp:lastModifiedBy>Priyadharshini, K (K.)</cp:lastModifiedBy>
  <cp:revision>84</cp:revision>
  <dcterms:created xsi:type="dcterms:W3CDTF">2021-05-25T13:38:16Z</dcterms:created>
  <dcterms:modified xsi:type="dcterms:W3CDTF">2021-10-03T05:31:43Z</dcterms:modified>
</cp:coreProperties>
</file>