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12192000" cy="6858000"/>
  <p:embeddedFontLs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74">
          <p15:clr>
            <a:srgbClr val="A4A3A4"/>
          </p15:clr>
        </p15:guide>
        <p15:guide id="2" pos="2162">
          <p15:clr>
            <a:srgbClr val="A4A3A4"/>
          </p15:clr>
        </p15:guide>
      </p15:sldGuideLst>
    </p:ext>
    <p:ext uri="GoogleSlidesCustomDataVersion2">
      <go:slidesCustomData xmlns:go="http://customooxmlschemas.google.com/" r:id="rId24" roundtripDataSignature="AMtx7mh5r4D6d104qF7Gyb0OVFM49JI71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74" orient="horz"/>
        <p:guide pos="2162"/>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6.xml"/><Relationship Id="rId22" Type="http://schemas.openxmlformats.org/officeDocument/2006/relationships/font" Target="fonts/Roboto-italic.fntdata"/><Relationship Id="rId10" Type="http://schemas.openxmlformats.org/officeDocument/2006/relationships/slide" Target="slides/slide5.xml"/><Relationship Id="rId21" Type="http://schemas.openxmlformats.org/officeDocument/2006/relationships/font" Target="fonts/Roboto-bold.fntdata"/><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283200" cy="3444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6905625" y="0"/>
            <a:ext cx="5283200" cy="3444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5283200" cy="3444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 name="Google Shape;55;p1: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 name="Google Shape;56;p1:notes"/>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0: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10: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1: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1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2" name="Google Shape;202;p12: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3: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1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4: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1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 name="Google Shape;69;p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5: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5: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6: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6: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7: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7: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8: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8: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9: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9: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5" name="Shape 25"/>
        <p:cNvGrpSpPr/>
        <p:nvPr/>
      </p:nvGrpSpPr>
      <p:grpSpPr>
        <a:xfrm>
          <a:off x="0" y="0"/>
          <a:ext cx="0" cy="0"/>
          <a:chOff x="0" y="0"/>
          <a:chExt cx="0" cy="0"/>
        </a:xfrm>
      </p:grpSpPr>
      <p:sp>
        <p:nvSpPr>
          <p:cNvPr id="26" name="Google Shape;26;p16"/>
          <p:cNvSpPr txBox="1"/>
          <p:nvPr>
            <p:ph type="ctrTitle"/>
          </p:nvPr>
        </p:nvSpPr>
        <p:spPr>
          <a:xfrm>
            <a:off x="3195574" y="2067305"/>
            <a:ext cx="5800851" cy="5181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6"/>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6"/>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1" name="Shape 31"/>
        <p:cNvGrpSpPr/>
        <p:nvPr/>
      </p:nvGrpSpPr>
      <p:grpSpPr>
        <a:xfrm>
          <a:off x="0" y="0"/>
          <a:ext cx="0" cy="0"/>
          <a:chOff x="0" y="0"/>
          <a:chExt cx="0" cy="0"/>
        </a:xfrm>
      </p:grpSpPr>
      <p:sp>
        <p:nvSpPr>
          <p:cNvPr id="32" name="Google Shape;32;p17"/>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7"/>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7"/>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7"/>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6" name="Shape 36"/>
        <p:cNvGrpSpPr/>
        <p:nvPr/>
      </p:nvGrpSpPr>
      <p:grpSpPr>
        <a:xfrm>
          <a:off x="0" y="0"/>
          <a:ext cx="0" cy="0"/>
          <a:chOff x="0" y="0"/>
          <a:chExt cx="0" cy="0"/>
        </a:xfrm>
      </p:grpSpPr>
      <p:sp>
        <p:nvSpPr>
          <p:cNvPr id="37" name="Google Shape;37;p18"/>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8"/>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18"/>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8"/>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8"/>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2" name="Shape 42"/>
        <p:cNvGrpSpPr/>
        <p:nvPr/>
      </p:nvGrpSpPr>
      <p:grpSpPr>
        <a:xfrm>
          <a:off x="0" y="0"/>
          <a:ext cx="0" cy="0"/>
          <a:chOff x="0" y="0"/>
          <a:chExt cx="0" cy="0"/>
        </a:xfrm>
      </p:grpSpPr>
      <p:sp>
        <p:nvSpPr>
          <p:cNvPr id="43" name="Google Shape;43;p19"/>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19"/>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19"/>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 name="Google Shape;46;p19"/>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9"/>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9"/>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9" name="Shape 49"/>
        <p:cNvGrpSpPr/>
        <p:nvPr/>
      </p:nvGrpSpPr>
      <p:grpSpPr>
        <a:xfrm>
          <a:off x="0" y="0"/>
          <a:ext cx="0" cy="0"/>
          <a:chOff x="0" y="0"/>
          <a:chExt cx="0" cy="0"/>
        </a:xfrm>
      </p:grpSpPr>
      <p:sp>
        <p:nvSpPr>
          <p:cNvPr id="50" name="Google Shape;50;p20"/>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0"/>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0"/>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5"/>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 name="Google Shape;11;p15"/>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 name="Google Shape;12;p15"/>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 name="Google Shape;13;p15"/>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 name="Google Shape;14;p15"/>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 name="Google Shape;15;p15"/>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 name="Google Shape;16;p15"/>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 name="Google Shape;17;p15"/>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 name="Google Shape;18;p15"/>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 name="Google Shape;19;p15"/>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 name="Google Shape;20;p15"/>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 name="Google Shape;21;p15"/>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22" name="Google Shape;22;p1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Google Shape;23;p1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4" name="Google Shape;24;p15"/>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1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jp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grpSp>
        <p:nvGrpSpPr>
          <p:cNvPr id="58" name="Google Shape;58;p1"/>
          <p:cNvGrpSpPr/>
          <p:nvPr/>
        </p:nvGrpSpPr>
        <p:grpSpPr>
          <a:xfrm>
            <a:off x="876299" y="990600"/>
            <a:ext cx="1743075" cy="1333500"/>
            <a:chOff x="742950" y="1104900"/>
            <a:chExt cx="1743075" cy="1333500"/>
          </a:xfrm>
        </p:grpSpPr>
        <p:sp>
          <p:nvSpPr>
            <p:cNvPr id="59" name="Google Shape;5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 name="Google Shape;6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61" name="Google Shape;6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 name="Google Shape;6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 name="Google Shape;63;p1"/>
          <p:cNvSpPr txBox="1"/>
          <p:nvPr>
            <p:ph type="ctrTitle"/>
          </p:nvPr>
        </p:nvSpPr>
        <p:spPr>
          <a:xfrm>
            <a:off x="-828675" y="19665"/>
            <a:ext cx="9982200" cy="1001556"/>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lang="en-IN">
                <a:solidFill>
                  <a:srgbClr val="0F0F0F"/>
                </a:solidFill>
                <a:latin typeface="Times New Roman"/>
                <a:ea typeface="Times New Roman"/>
                <a:cs typeface="Times New Roman"/>
                <a:sym typeface="Times New Roman"/>
              </a:rPr>
              <a:t>Employee Data Analysis using Excel</a:t>
            </a:r>
            <a:r>
              <a:rPr b="1" i="0" lang="en-IN">
                <a:solidFill>
                  <a:srgbClr val="0F0F0F"/>
                </a:solidFill>
                <a:latin typeface="Times New Roman"/>
                <a:ea typeface="Times New Roman"/>
                <a:cs typeface="Times New Roman"/>
                <a:sym typeface="Times New Roman"/>
              </a:rPr>
              <a:t> </a:t>
            </a:r>
            <a:br>
              <a:rPr b="1" i="0" lang="en-IN">
                <a:solidFill>
                  <a:srgbClr val="0F0F0F"/>
                </a:solidFill>
                <a:latin typeface="Roboto"/>
                <a:ea typeface="Roboto"/>
                <a:cs typeface="Roboto"/>
                <a:sym typeface="Roboto"/>
              </a:rPr>
            </a:br>
            <a:endParaRPr/>
          </a:p>
        </p:txBody>
      </p:sp>
      <p:pic>
        <p:nvPicPr>
          <p:cNvPr id="64" name="Google Shape;6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5" name="Google Shape;65;p1"/>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sp>
        <p:nvSpPr>
          <p:cNvPr id="66" name="Google Shape;66;p1"/>
          <p:cNvSpPr txBox="1"/>
          <p:nvPr/>
        </p:nvSpPr>
        <p:spPr>
          <a:xfrm>
            <a:off x="676275" y="3124200"/>
            <a:ext cx="9191100" cy="2308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400">
                <a:solidFill>
                  <a:schemeClr val="dk1"/>
                </a:solidFill>
                <a:latin typeface="Times New Roman"/>
                <a:ea typeface="Times New Roman"/>
                <a:cs typeface="Times New Roman"/>
                <a:sym typeface="Times New Roman"/>
              </a:rPr>
              <a:t>STUDENT NAME	: P.PRIYADHARSHINI</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IN" sz="2400">
                <a:solidFill>
                  <a:schemeClr val="dk1"/>
                </a:solidFill>
                <a:latin typeface="Times New Roman"/>
                <a:ea typeface="Times New Roman"/>
                <a:cs typeface="Times New Roman"/>
                <a:sym typeface="Times New Roman"/>
              </a:rPr>
              <a:t>REGISTER NO.	: 312219309 / asunm170931229309</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IN" sz="2400">
                <a:solidFill>
                  <a:schemeClr val="dk1"/>
                </a:solidFill>
                <a:latin typeface="Times New Roman"/>
                <a:ea typeface="Times New Roman"/>
                <a:cs typeface="Times New Roman"/>
                <a:sym typeface="Times New Roman"/>
              </a:rPr>
              <a:t>DEPARTMENT	: COMMERCE</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IN" sz="2400">
                <a:solidFill>
                  <a:schemeClr val="dk1"/>
                </a:solidFill>
                <a:latin typeface="Times New Roman"/>
                <a:ea typeface="Times New Roman"/>
                <a:cs typeface="Times New Roman"/>
                <a:sym typeface="Times New Roman"/>
              </a:rPr>
              <a:t>COLLEGE		: LAKSHMI BANGARU ARTS AND SCIENCE</a:t>
            </a:r>
            <a:endParaRPr sz="2400">
              <a:solidFill>
                <a:schemeClr val="dk1"/>
              </a:solidFill>
              <a:latin typeface="Times New Roman"/>
              <a:ea typeface="Times New Roman"/>
              <a:cs typeface="Times New Roman"/>
              <a:sym typeface="Times New Roman"/>
            </a:endParaRPr>
          </a:p>
          <a:p>
            <a:pPr indent="457200" lvl="5" marL="2286000" marR="0" rtl="0" algn="l">
              <a:spcBef>
                <a:spcPts val="0"/>
              </a:spcBef>
              <a:spcAft>
                <a:spcPts val="0"/>
              </a:spcAft>
              <a:buNone/>
            </a:pPr>
            <a:r>
              <a:rPr b="0" i="0" lang="en-IN" sz="2400" u="none" cap="none" strike="noStrike">
                <a:solidFill>
                  <a:schemeClr val="dk1"/>
                </a:solidFill>
                <a:latin typeface="Times New Roman"/>
                <a:ea typeface="Times New Roman"/>
                <a:cs typeface="Times New Roman"/>
                <a:sym typeface="Times New Roman"/>
              </a:rPr>
              <a:t>  COLLEGE</a:t>
            </a:r>
            <a:endParaRPr b="0" i="0" sz="24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IN" sz="2400">
                <a:solidFill>
                  <a:schemeClr val="dk1"/>
                </a:solidFill>
                <a:latin typeface="Times New Roman"/>
                <a:ea typeface="Times New Roman"/>
                <a:cs typeface="Times New Roman"/>
                <a:sym typeface="Times New Roman"/>
              </a:rPr>
              <a:t>           </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90" name="Google Shape;190;p10"/>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91" name="Google Shape;191;p10"/>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IN"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92" name="Google Shape;192;p10"/>
          <p:cNvSpPr txBox="1"/>
          <p:nvPr/>
        </p:nvSpPr>
        <p:spPr>
          <a:xfrm>
            <a:off x="739775" y="291147"/>
            <a:ext cx="3303904" cy="75819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IN" sz="4800">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93" name="Google Shape;193;p10"/>
          <p:cNvSpPr/>
          <p:nvPr/>
        </p:nvSpPr>
        <p:spPr>
          <a:xfrm>
            <a:off x="10058400" y="525141"/>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4" name="Google Shape;194;p10"/>
          <p:cNvSpPr txBox="1"/>
          <p:nvPr/>
        </p:nvSpPr>
        <p:spPr>
          <a:xfrm>
            <a:off x="1066800" y="968375"/>
            <a:ext cx="8730615" cy="583755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chemeClr val="dk1"/>
              </a:buClr>
              <a:buSzPts val="1800"/>
              <a:buFont typeface="Times New Roman"/>
              <a:buAutoNum type="arabicPeriod"/>
            </a:pPr>
            <a:r>
              <a:rPr b="1" lang="en-IN" sz="1800">
                <a:solidFill>
                  <a:schemeClr val="dk1"/>
                </a:solidFill>
                <a:latin typeface="Times New Roman"/>
                <a:ea typeface="Times New Roman"/>
                <a:cs typeface="Times New Roman"/>
                <a:sym typeface="Times New Roman"/>
              </a:rPr>
              <a:t>Data Collection:</a:t>
            </a:r>
            <a:endParaRPr b="1" sz="1800">
              <a:solidFill>
                <a:schemeClr val="dk1"/>
              </a:solidFill>
              <a:latin typeface="Times New Roman"/>
              <a:ea typeface="Times New Roman"/>
              <a:cs typeface="Times New Roman"/>
              <a:sym typeface="Times New Roman"/>
            </a:endParaRPr>
          </a:p>
          <a:p>
            <a:pPr indent="-285750" lvl="1" marL="742950" marR="0" rtl="0" algn="l">
              <a:lnSpc>
                <a:spcPct val="150000"/>
              </a:lnSpc>
              <a:spcBef>
                <a:spcPts val="0"/>
              </a:spcBef>
              <a:spcAft>
                <a:spcPts val="0"/>
              </a:spcAft>
              <a:buClr>
                <a:schemeClr val="dk1"/>
              </a:buClr>
              <a:buSzPts val="1800"/>
              <a:buFont typeface="Noto Sans Symbols"/>
              <a:buChar char="⮚"/>
            </a:pPr>
            <a:r>
              <a:rPr b="0" i="0" lang="en-IN" sz="1800" u="none" cap="none" strike="noStrike">
                <a:solidFill>
                  <a:schemeClr val="dk1"/>
                </a:solidFill>
                <a:latin typeface="Times New Roman"/>
                <a:ea typeface="Times New Roman"/>
                <a:cs typeface="Times New Roman"/>
                <a:sym typeface="Times New Roman"/>
              </a:rPr>
              <a:t>Go to Google &gt; Search Kaggle&gt; In Kaggle, create an account &gt; Download the dataset of the employees.  </a:t>
            </a:r>
            <a:endParaRPr b="0" i="0" sz="1800" u="none" cap="none" strike="noStrike">
              <a:solidFill>
                <a:schemeClr val="dk1"/>
              </a:solidFill>
              <a:latin typeface="Times New Roman"/>
              <a:ea typeface="Times New Roman"/>
              <a:cs typeface="Times New Roman"/>
              <a:sym typeface="Times New Roman"/>
            </a:endParaRPr>
          </a:p>
          <a:p>
            <a:pPr indent="-285750" lvl="1" marL="742950" marR="0" rtl="0" algn="l">
              <a:lnSpc>
                <a:spcPct val="150000"/>
              </a:lnSpc>
              <a:spcBef>
                <a:spcPts val="0"/>
              </a:spcBef>
              <a:spcAft>
                <a:spcPts val="0"/>
              </a:spcAft>
              <a:buClr>
                <a:schemeClr val="dk1"/>
              </a:buClr>
              <a:buSzPts val="1800"/>
              <a:buFont typeface="Noto Sans Symbols"/>
              <a:buChar char="⮚"/>
            </a:pPr>
            <a:r>
              <a:rPr b="0" i="0" lang="en-IN" sz="1800" u="none" cap="none" strike="noStrike">
                <a:solidFill>
                  <a:schemeClr val="dk1"/>
                </a:solidFill>
                <a:latin typeface="Times New Roman"/>
                <a:ea typeface="Times New Roman"/>
                <a:cs typeface="Times New Roman"/>
                <a:sym typeface="Times New Roman"/>
              </a:rPr>
              <a:t>Go to Naan Mudhalvan Portal &gt; Login &gt; Click on mandatory courses &gt; Click watch on Edunet skills build &gt; Click Access Course &gt; Download the employee dataset.</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l">
              <a:lnSpc>
                <a:spcPct val="150000"/>
              </a:lnSpc>
              <a:spcBef>
                <a:spcPts val="0"/>
              </a:spcBef>
              <a:spcAft>
                <a:spcPts val="0"/>
              </a:spcAft>
              <a:buClr>
                <a:schemeClr val="dk1"/>
              </a:buClr>
              <a:buSzPts val="1800"/>
              <a:buFont typeface="Times New Roman"/>
              <a:buAutoNum type="arabicPeriod"/>
            </a:pPr>
            <a:r>
              <a:rPr b="1" lang="en-IN" sz="1800">
                <a:solidFill>
                  <a:schemeClr val="dk1"/>
                </a:solidFill>
                <a:latin typeface="Times New Roman"/>
                <a:ea typeface="Times New Roman"/>
                <a:cs typeface="Times New Roman"/>
                <a:sym typeface="Times New Roman"/>
              </a:rPr>
              <a:t>Data Selecting:</a:t>
            </a:r>
            <a:endParaRPr sz="1800">
              <a:solidFill>
                <a:schemeClr val="dk1"/>
              </a:solidFill>
              <a:latin typeface="Times New Roman"/>
              <a:ea typeface="Times New Roman"/>
              <a:cs typeface="Times New Roman"/>
              <a:sym typeface="Times New Roman"/>
            </a:endParaRPr>
          </a:p>
          <a:p>
            <a:pPr indent="-285750" lvl="1" marL="742950" marR="0" rtl="0" algn="l">
              <a:lnSpc>
                <a:spcPct val="150000"/>
              </a:lnSpc>
              <a:spcBef>
                <a:spcPts val="0"/>
              </a:spcBef>
              <a:spcAft>
                <a:spcPts val="0"/>
              </a:spcAft>
              <a:buClr>
                <a:schemeClr val="dk1"/>
              </a:buClr>
              <a:buSzPts val="1800"/>
              <a:buFont typeface="Noto Sans Symbols"/>
              <a:buChar char="⮚"/>
            </a:pPr>
            <a:r>
              <a:rPr b="0" i="0" lang="en-IN" sz="1800" u="none" cap="none" strike="noStrike">
                <a:solidFill>
                  <a:schemeClr val="dk1"/>
                </a:solidFill>
                <a:latin typeface="Times New Roman"/>
                <a:ea typeface="Times New Roman"/>
                <a:cs typeface="Times New Roman"/>
                <a:sym typeface="Times New Roman"/>
              </a:rPr>
              <a:t>Choose the required data from the employee dataset like Employee ID, First name, Last name, Employee type, Business unit, Employee status, Gender code, Performance score and Current rating rating. </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l">
              <a:lnSpc>
                <a:spcPct val="150000"/>
              </a:lnSpc>
              <a:spcBef>
                <a:spcPts val="0"/>
              </a:spcBef>
              <a:spcAft>
                <a:spcPts val="0"/>
              </a:spcAft>
              <a:buClr>
                <a:schemeClr val="dk1"/>
              </a:buClr>
              <a:buSzPts val="1800"/>
              <a:buFont typeface="Times New Roman"/>
              <a:buAutoNum type="arabicPeriod"/>
            </a:pPr>
            <a:r>
              <a:rPr b="1" lang="en-IN" sz="1800">
                <a:solidFill>
                  <a:schemeClr val="dk1"/>
                </a:solidFill>
                <a:latin typeface="Times New Roman"/>
                <a:ea typeface="Times New Roman"/>
                <a:cs typeface="Times New Roman"/>
                <a:sym typeface="Times New Roman"/>
              </a:rPr>
              <a:t>Data Filtering:</a:t>
            </a:r>
            <a:endParaRPr b="1" sz="1800">
              <a:solidFill>
                <a:schemeClr val="dk1"/>
              </a:solidFill>
              <a:latin typeface="Times New Roman"/>
              <a:ea typeface="Times New Roman"/>
              <a:cs typeface="Times New Roman"/>
              <a:sym typeface="Times New Roman"/>
            </a:endParaRPr>
          </a:p>
          <a:p>
            <a:pPr indent="-285750" lvl="1" marL="742950" marR="0" rtl="0" algn="l">
              <a:lnSpc>
                <a:spcPct val="150000"/>
              </a:lnSpc>
              <a:spcBef>
                <a:spcPts val="0"/>
              </a:spcBef>
              <a:spcAft>
                <a:spcPts val="0"/>
              </a:spcAft>
              <a:buClr>
                <a:schemeClr val="dk1"/>
              </a:buClr>
              <a:buSzPts val="1800"/>
              <a:buFont typeface="Noto Sans Symbols"/>
              <a:buChar char="⮚"/>
            </a:pPr>
            <a:r>
              <a:rPr b="0" i="0" lang="en-IN" sz="1800" u="none" cap="none" strike="noStrike">
                <a:solidFill>
                  <a:schemeClr val="dk1"/>
                </a:solidFill>
                <a:latin typeface="Times New Roman"/>
                <a:ea typeface="Times New Roman"/>
                <a:cs typeface="Times New Roman"/>
                <a:sym typeface="Times New Roman"/>
              </a:rPr>
              <a:t>Choose the exit data column and select Conditional Statement &gt; Highlight cells rules &gt; More rules &gt; Format cells with &gt; Choose blanks &gt; Format &gt; Fill &gt; Choose colour &gt; Click ok.  The blanks items in the selected column appears in that colour.</a:t>
            </a:r>
            <a:endParaRPr b="0" i="0" sz="1800" u="none" cap="none" strike="noStrike">
              <a:solidFill>
                <a:schemeClr val="dk1"/>
              </a:solidFill>
              <a:latin typeface="Times New Roman"/>
              <a:ea typeface="Times New Roman"/>
              <a:cs typeface="Times New Roman"/>
              <a:sym typeface="Times New Roman"/>
            </a:endParaRPr>
          </a:p>
          <a:p>
            <a:pPr indent="-171450" lvl="1" marL="742950" marR="0" rtl="0" algn="l">
              <a:lnSpc>
                <a:spcPct val="150000"/>
              </a:lnSpc>
              <a:spcBef>
                <a:spcPts val="0"/>
              </a:spcBef>
              <a:spcAft>
                <a:spcPts val="0"/>
              </a:spcAft>
              <a:buClr>
                <a:schemeClr val="dk1"/>
              </a:buClr>
              <a:buSzPts val="1800"/>
              <a:buFont typeface="Noto Sans Symbols"/>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1"/>
          <p:cNvSpPr txBox="1"/>
          <p:nvPr>
            <p:ph idx="1" type="subTitle"/>
          </p:nvPr>
        </p:nvSpPr>
        <p:spPr>
          <a:xfrm>
            <a:off x="914400" y="232410"/>
            <a:ext cx="9149080" cy="6200140"/>
          </a:xfrm>
          <a:prstGeom prst="rect">
            <a:avLst/>
          </a:prstGeom>
          <a:noFill/>
          <a:ln>
            <a:noFill/>
          </a:ln>
        </p:spPr>
        <p:txBody>
          <a:bodyPr anchorCtr="0" anchor="t" bIns="0" lIns="0" spcFirstLastPara="1" rIns="0" wrap="square" tIns="0">
            <a:noAutofit/>
          </a:bodyPr>
          <a:lstStyle/>
          <a:p>
            <a:pPr indent="-285750" lvl="1" marL="742950" rtl="0" algn="l">
              <a:lnSpc>
                <a:spcPct val="150000"/>
              </a:lnSpc>
              <a:spcBef>
                <a:spcPts val="0"/>
              </a:spcBef>
              <a:spcAft>
                <a:spcPts val="0"/>
              </a:spcAft>
              <a:buSzPts val="1800"/>
              <a:buFont typeface="Noto Sans Symbols"/>
              <a:buChar char="⮚"/>
            </a:pPr>
            <a:r>
              <a:rPr lang="en-IN">
                <a:latin typeface="Times New Roman"/>
                <a:ea typeface="Times New Roman"/>
                <a:cs typeface="Times New Roman"/>
                <a:sym typeface="Times New Roman"/>
              </a:rPr>
              <a:t>Choose the same column and select Filter &gt; Filter by colour &gt; No fill.  The blank cell will be removed.</a:t>
            </a:r>
            <a:endParaRPr b="1">
              <a:latin typeface="Times New Roman"/>
              <a:ea typeface="Times New Roman"/>
              <a:cs typeface="Times New Roman"/>
              <a:sym typeface="Times New Roman"/>
            </a:endParaRPr>
          </a:p>
          <a:p>
            <a:pPr indent="0" lvl="0" marL="0" rtl="0" algn="l">
              <a:lnSpc>
                <a:spcPct val="150000"/>
              </a:lnSpc>
              <a:spcBef>
                <a:spcPts val="0"/>
              </a:spcBef>
              <a:spcAft>
                <a:spcPts val="0"/>
              </a:spcAft>
              <a:buSzPts val="1800"/>
              <a:buFont typeface="Times New Roman"/>
              <a:buNone/>
            </a:pPr>
            <a:r>
              <a:rPr b="1" lang="en-IN">
                <a:latin typeface="Times New Roman"/>
                <a:ea typeface="Times New Roman"/>
                <a:cs typeface="Times New Roman"/>
                <a:sym typeface="Times New Roman"/>
              </a:rPr>
              <a:t>4. Use Formula:</a:t>
            </a:r>
            <a:endParaRPr b="1">
              <a:latin typeface="Times New Roman"/>
              <a:ea typeface="Times New Roman"/>
              <a:cs typeface="Times New Roman"/>
              <a:sym typeface="Times New Roman"/>
            </a:endParaRPr>
          </a:p>
          <a:p>
            <a:pPr indent="-285750" lvl="1" marL="742950" rtl="0" algn="l">
              <a:lnSpc>
                <a:spcPct val="150000"/>
              </a:lnSpc>
              <a:spcBef>
                <a:spcPts val="0"/>
              </a:spcBef>
              <a:spcAft>
                <a:spcPts val="0"/>
              </a:spcAft>
              <a:buSzPts val="1800"/>
              <a:buFont typeface="Noto Sans Symbols"/>
              <a:buChar char="⮚"/>
            </a:pPr>
            <a:r>
              <a:rPr lang="en-IN">
                <a:latin typeface="Times New Roman"/>
                <a:ea typeface="Times New Roman"/>
                <a:cs typeface="Times New Roman"/>
                <a:sym typeface="Times New Roman"/>
              </a:rPr>
              <a:t>Use the formula  =IFS(Z8&gt;=5,”VERY HIGH”, Z8&gt;=4,”HIGH”, Z8&gt;=3,”MED”,TRUE,”LOW”) to find the performance level of the employees into four categories. </a:t>
            </a:r>
            <a:endParaRPr/>
          </a:p>
          <a:p>
            <a:pPr indent="0" lvl="0" marL="0" rtl="0" algn="l">
              <a:lnSpc>
                <a:spcPct val="150000"/>
              </a:lnSpc>
              <a:spcBef>
                <a:spcPts val="0"/>
              </a:spcBef>
              <a:spcAft>
                <a:spcPts val="0"/>
              </a:spcAft>
              <a:buNone/>
            </a:pPr>
            <a:r>
              <a:rPr b="1" lang="en-IN">
                <a:latin typeface="Times New Roman"/>
                <a:ea typeface="Times New Roman"/>
                <a:cs typeface="Times New Roman"/>
                <a:sym typeface="Times New Roman"/>
              </a:rPr>
              <a:t>5. Graphical Presentation:</a:t>
            </a:r>
            <a:endParaRPr b="1">
              <a:latin typeface="Times New Roman"/>
              <a:ea typeface="Times New Roman"/>
              <a:cs typeface="Times New Roman"/>
              <a:sym typeface="Times New Roman"/>
            </a:endParaRPr>
          </a:p>
          <a:p>
            <a:pPr indent="-285750" lvl="1" marL="742950" rtl="0" algn="l">
              <a:lnSpc>
                <a:spcPct val="150000"/>
              </a:lnSpc>
              <a:spcBef>
                <a:spcPts val="0"/>
              </a:spcBef>
              <a:spcAft>
                <a:spcPts val="0"/>
              </a:spcAft>
              <a:buSzPts val="1800"/>
              <a:buFont typeface="Noto Sans Symbols"/>
              <a:buChar char="⮚"/>
            </a:pPr>
            <a:r>
              <a:rPr lang="en-IN">
                <a:latin typeface="Times New Roman"/>
                <a:ea typeface="Times New Roman"/>
                <a:cs typeface="Times New Roman"/>
                <a:sym typeface="Times New Roman"/>
              </a:rPr>
              <a:t>Insert &gt; choose pivot table &gt; New worksheet &gt; ok.</a:t>
            </a:r>
            <a:endParaRPr>
              <a:latin typeface="Times New Roman"/>
              <a:ea typeface="Times New Roman"/>
              <a:cs typeface="Times New Roman"/>
              <a:sym typeface="Times New Roman"/>
            </a:endParaRPr>
          </a:p>
          <a:p>
            <a:pPr indent="-285750" lvl="1" marL="742950" rtl="0" algn="l">
              <a:lnSpc>
                <a:spcPct val="150000"/>
              </a:lnSpc>
              <a:spcBef>
                <a:spcPts val="0"/>
              </a:spcBef>
              <a:spcAft>
                <a:spcPts val="0"/>
              </a:spcAft>
              <a:buSzPts val="1800"/>
              <a:buFont typeface="Noto Sans Symbols"/>
              <a:buChar char="⮚"/>
            </a:pPr>
            <a:r>
              <a:rPr lang="en-IN">
                <a:latin typeface="Times New Roman"/>
                <a:ea typeface="Times New Roman"/>
                <a:cs typeface="Times New Roman"/>
                <a:sym typeface="Times New Roman"/>
              </a:rPr>
              <a:t>Choose Filters &gt; Gender code, Column &gt; Performance Level, Row &gt; Business Unit and Value &gt; First name.  A pivot table will be formed with the following data.</a:t>
            </a:r>
            <a:endParaRPr>
              <a:latin typeface="Times New Roman"/>
              <a:ea typeface="Times New Roman"/>
              <a:cs typeface="Times New Roman"/>
              <a:sym typeface="Times New Roman"/>
            </a:endParaRPr>
          </a:p>
          <a:p>
            <a:pPr indent="-285750" lvl="1" marL="742950" rtl="0" algn="l">
              <a:lnSpc>
                <a:spcPct val="150000"/>
              </a:lnSpc>
              <a:spcBef>
                <a:spcPts val="0"/>
              </a:spcBef>
              <a:spcAft>
                <a:spcPts val="0"/>
              </a:spcAft>
              <a:buSzPts val="1800"/>
              <a:buFont typeface="Noto Sans Symbols"/>
              <a:buChar char="⮚"/>
            </a:pPr>
            <a:r>
              <a:rPr lang="en-IN">
                <a:latin typeface="Times New Roman"/>
                <a:ea typeface="Times New Roman"/>
                <a:cs typeface="Times New Roman"/>
                <a:sym typeface="Times New Roman"/>
              </a:rPr>
              <a:t>Insert &gt; Pivot chart from various types of charts.  The chart will appear with the following data.</a:t>
            </a:r>
            <a:endParaRPr>
              <a:latin typeface="Times New Roman"/>
              <a:ea typeface="Times New Roman"/>
              <a:cs typeface="Times New Roman"/>
              <a:sym typeface="Times New Roman"/>
            </a:endParaRPr>
          </a:p>
          <a:p>
            <a:pPr indent="-285750" lvl="1" marL="742950" rtl="0" algn="l">
              <a:lnSpc>
                <a:spcPct val="150000"/>
              </a:lnSpc>
              <a:spcBef>
                <a:spcPts val="0"/>
              </a:spcBef>
              <a:spcAft>
                <a:spcPts val="0"/>
              </a:spcAft>
              <a:buSzPts val="1800"/>
              <a:buFont typeface="Noto Sans Symbols"/>
              <a:buChar char="⮚"/>
            </a:pPr>
            <a:r>
              <a:rPr lang="en-IN">
                <a:latin typeface="Times New Roman"/>
                <a:ea typeface="Times New Roman"/>
                <a:cs typeface="Times New Roman"/>
                <a:sym typeface="Times New Roman"/>
              </a:rPr>
              <a:t>Add the axis, axis title, chart title and legends. </a:t>
            </a:r>
            <a:endParaRPr>
              <a:latin typeface="Times New Roman"/>
              <a:ea typeface="Times New Roman"/>
              <a:cs typeface="Times New Roman"/>
              <a:sym typeface="Times New Roman"/>
            </a:endParaRPr>
          </a:p>
          <a:p>
            <a:pPr indent="0" lvl="1" marL="457200" rtl="0" algn="l">
              <a:lnSpc>
                <a:spcPct val="150000"/>
              </a:lnSpc>
              <a:spcBef>
                <a:spcPts val="0"/>
              </a:spcBef>
              <a:spcAft>
                <a:spcPts val="0"/>
              </a:spcAft>
              <a:buSzPts val="1800"/>
              <a:buFont typeface="Noto Sans Symbols"/>
              <a:buNone/>
            </a:pPr>
            <a:r>
              <a:rPr lang="en-IN">
                <a:latin typeface="Times New Roman"/>
                <a:ea typeface="Times New Roman"/>
                <a:cs typeface="Times New Roman"/>
                <a:sym typeface="Times New Roman"/>
              </a:rPr>
              <a:t>The required graph will appear.</a:t>
            </a:r>
            <a:endParaRPr>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IN">
                <a:latin typeface="Times New Roman"/>
                <a:ea typeface="Times New Roman"/>
                <a:cs typeface="Times New Roman"/>
                <a:sym typeface="Times New Roman"/>
              </a:rPr>
              <a:t> </a:t>
            </a:r>
            <a:endParaRPr>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5" name="Google Shape;205;p1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06" name="Google Shape;206;p12"/>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07" name="Google Shape;207;p12"/>
          <p:cNvSpPr txBox="1"/>
          <p:nvPr>
            <p:ph type="title"/>
          </p:nvPr>
        </p:nvSpPr>
        <p:spPr>
          <a:xfrm>
            <a:off x="755332" y="385444"/>
            <a:ext cx="243713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IN"/>
              <a:t>RESULTS</a:t>
            </a:r>
            <a:endParaRPr/>
          </a:p>
        </p:txBody>
      </p:sp>
      <p:sp>
        <p:nvSpPr>
          <p:cNvPr id="208" name="Google Shape;208;p12"/>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IN"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pic>
        <p:nvPicPr>
          <p:cNvPr id="209" name="Google Shape;209;p12"/>
          <p:cNvPicPr preferRelativeResize="0"/>
          <p:nvPr/>
        </p:nvPicPr>
        <p:blipFill>
          <a:blip r:embed="rId4">
            <a:alphaModFix/>
          </a:blip>
          <a:stretch>
            <a:fillRect/>
          </a:stretch>
        </p:blipFill>
        <p:spPr>
          <a:xfrm>
            <a:off x="1227851" y="1409724"/>
            <a:ext cx="7603824" cy="4709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3"/>
          <p:cNvSpPr txBox="1"/>
          <p:nvPr>
            <p:ph type="title"/>
          </p:nvPr>
        </p:nvSpPr>
        <p:spPr>
          <a:xfrm>
            <a:off x="755332" y="385444"/>
            <a:ext cx="10681335" cy="738505"/>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IN"/>
              <a:t>Results</a:t>
            </a:r>
            <a:endParaRPr/>
          </a:p>
        </p:txBody>
      </p:sp>
      <p:sp>
        <p:nvSpPr>
          <p:cNvPr id="215" name="Google Shape;215;p13"/>
          <p:cNvSpPr txBox="1"/>
          <p:nvPr/>
        </p:nvSpPr>
        <p:spPr>
          <a:xfrm>
            <a:off x="1412875" y="2057400"/>
            <a:ext cx="7868285" cy="2058035"/>
          </a:xfrm>
          <a:prstGeom prst="rect">
            <a:avLst/>
          </a:prstGeom>
          <a:noFill/>
          <a:ln>
            <a:noFill/>
          </a:ln>
        </p:spPr>
        <p:txBody>
          <a:bodyPr anchorCtr="0" anchor="t" bIns="45700" lIns="91425" spcFirstLastPara="1" rIns="91425" wrap="square" tIns="45700">
            <a:noAutofit/>
          </a:bodyPr>
          <a:lstStyle/>
          <a:p>
            <a:pPr indent="457200" lvl="0" marL="0" marR="0" rtl="0" algn="just">
              <a:lnSpc>
                <a:spcPct val="150000"/>
              </a:lnSpc>
              <a:spcBef>
                <a:spcPts val="0"/>
              </a:spcBef>
              <a:spcAft>
                <a:spcPts val="0"/>
              </a:spcAft>
              <a:buNone/>
            </a:pPr>
            <a:r>
              <a:rPr lang="en-IN" sz="2400">
                <a:solidFill>
                  <a:schemeClr val="dk1"/>
                </a:solidFill>
                <a:latin typeface="Times New Roman"/>
                <a:ea typeface="Times New Roman"/>
                <a:cs typeface="Times New Roman"/>
                <a:sym typeface="Times New Roman"/>
              </a:rPr>
              <a:t>The result for this employee performance analysis is that the medium level employees are more in number compared to the high and very high category of employees.  </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4"/>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IN">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21" name="Google Shape;221;p14"/>
          <p:cNvSpPr txBox="1"/>
          <p:nvPr/>
        </p:nvSpPr>
        <p:spPr>
          <a:xfrm>
            <a:off x="1143000" y="1600200"/>
            <a:ext cx="6925945" cy="2887345"/>
          </a:xfrm>
          <a:prstGeom prst="rect">
            <a:avLst/>
          </a:prstGeom>
          <a:noFill/>
          <a:ln>
            <a:noFill/>
          </a:ln>
        </p:spPr>
        <p:txBody>
          <a:bodyPr anchorCtr="0" anchor="t" bIns="45700" lIns="91425" spcFirstLastPara="1" rIns="91425" wrap="square" tIns="45700">
            <a:noAutofit/>
          </a:bodyPr>
          <a:lstStyle/>
          <a:p>
            <a:pPr indent="457200" lvl="0" marL="0" marR="0" rtl="0" algn="just">
              <a:lnSpc>
                <a:spcPct val="150000"/>
              </a:lnSpc>
              <a:spcBef>
                <a:spcPts val="0"/>
              </a:spcBef>
              <a:spcAft>
                <a:spcPts val="0"/>
              </a:spcAft>
              <a:buNone/>
            </a:pPr>
            <a:r>
              <a:rPr lang="en-IN" sz="2400">
                <a:solidFill>
                  <a:schemeClr val="dk1"/>
                </a:solidFill>
                <a:latin typeface="Times New Roman"/>
                <a:ea typeface="Times New Roman"/>
                <a:cs typeface="Times New Roman"/>
                <a:sym typeface="Times New Roman"/>
              </a:rPr>
              <a:t>The organization should provide necessary training to the employees in the work environment at the medium level. It will lead to the growth and development of the organization.  It also improves the skills of the employees.</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0" name="Shape 70"/>
        <p:cNvGrpSpPr/>
        <p:nvPr/>
      </p:nvGrpSpPr>
      <p:grpSpPr>
        <a:xfrm>
          <a:off x="0" y="0"/>
          <a:ext cx="0" cy="0"/>
          <a:chOff x="0" y="0"/>
          <a:chExt cx="0" cy="0"/>
        </a:xfrm>
      </p:grpSpPr>
      <p:sp>
        <p:nvSpPr>
          <p:cNvPr id="71" name="Google Shape;71;p2"/>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72" name="Google Shape;72;p2"/>
          <p:cNvGrpSpPr/>
          <p:nvPr/>
        </p:nvGrpSpPr>
        <p:grpSpPr>
          <a:xfrm>
            <a:off x="7448612" y="0"/>
            <a:ext cx="4743796" cy="6858466"/>
            <a:chOff x="7448612" y="0"/>
            <a:chExt cx="4743796" cy="6858466"/>
          </a:xfrm>
        </p:grpSpPr>
        <p:sp>
          <p:nvSpPr>
            <p:cNvPr id="73" name="Google Shape;73;p2"/>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 name="Google Shape;74;p2"/>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 name="Google Shape;75;p2"/>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 name="Google Shape;76;p2"/>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 name="Google Shape;77;p2"/>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 name="Google Shape;78;p2"/>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 name="Google Shape;79;p2"/>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 name="Google Shape;80;p2"/>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 name="Google Shape;81;p2"/>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82" name="Google Shape;82;p2"/>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 name="Google Shape;83;p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 name="Google Shape;84;p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 name="Google Shape;85;p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 name="Google Shape;86;p2"/>
          <p:cNvSpPr txBox="1"/>
          <p:nvPr>
            <p:ph type="title"/>
          </p:nvPr>
        </p:nvSpPr>
        <p:spPr>
          <a:xfrm>
            <a:off x="739775" y="829627"/>
            <a:ext cx="39096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IN" sz="4250"/>
              <a:t>PROJECT TITLE</a:t>
            </a:r>
            <a:endParaRPr sz="4250"/>
          </a:p>
        </p:txBody>
      </p:sp>
      <p:grpSp>
        <p:nvGrpSpPr>
          <p:cNvPr id="87" name="Google Shape;87;p2"/>
          <p:cNvGrpSpPr/>
          <p:nvPr/>
        </p:nvGrpSpPr>
        <p:grpSpPr>
          <a:xfrm>
            <a:off x="466725" y="6410325"/>
            <a:ext cx="3705225" cy="295275"/>
            <a:chOff x="466725" y="6410325"/>
            <a:chExt cx="3705225" cy="295275"/>
          </a:xfrm>
        </p:grpSpPr>
        <p:pic>
          <p:nvPicPr>
            <p:cNvPr id="88" name="Google Shape;88;p2"/>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9" name="Google Shape;89;p2"/>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90" name="Google Shape;90;p2"/>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sp>
        <p:nvSpPr>
          <p:cNvPr id="91" name="Google Shape;91;p2"/>
          <p:cNvSpPr txBox="1"/>
          <p:nvPr/>
        </p:nvSpPr>
        <p:spPr>
          <a:xfrm>
            <a:off x="1217522" y="2123271"/>
            <a:ext cx="8593228" cy="144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4400">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5" name="Shape 95"/>
        <p:cNvGrpSpPr/>
        <p:nvPr/>
      </p:nvGrpSpPr>
      <p:grpSpPr>
        <a:xfrm>
          <a:off x="0" y="0"/>
          <a:ext cx="0" cy="0"/>
          <a:chOff x="0" y="0"/>
          <a:chExt cx="0" cy="0"/>
        </a:xfrm>
      </p:grpSpPr>
      <p:sp>
        <p:nvSpPr>
          <p:cNvPr id="96" name="Google Shape;96;p3"/>
          <p:cNvSpPr/>
          <p:nvPr/>
        </p:nvSpPr>
        <p:spPr>
          <a:xfrm>
            <a:off x="-76200" y="28579"/>
            <a:ext cx="12481713"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97" name="Google Shape;97;p3"/>
          <p:cNvGrpSpPr/>
          <p:nvPr/>
        </p:nvGrpSpPr>
        <p:grpSpPr>
          <a:xfrm>
            <a:off x="7448612" y="0"/>
            <a:ext cx="4743796" cy="6858466"/>
            <a:chOff x="7448612" y="0"/>
            <a:chExt cx="4743796" cy="6858466"/>
          </a:xfrm>
        </p:grpSpPr>
        <p:sp>
          <p:nvSpPr>
            <p:cNvPr id="98" name="Google Shape;98;p3"/>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 name="Google Shape;99;p3"/>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 name="Google Shape;100;p3"/>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 name="Google Shape;101;p3"/>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 name="Google Shape;102;p3"/>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 name="Google Shape;103;p3"/>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 name="Google Shape;104;p3"/>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 name="Google Shape;105;p3"/>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 name="Google Shape;106;p3"/>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7" name="Google Shape;107;p3"/>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 name="Google Shape;108;p3"/>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IN" sz="1100">
                <a:solidFill>
                  <a:srgbClr val="2D83C3"/>
                </a:solidFill>
                <a:latin typeface="Trebuchet MS"/>
                <a:ea typeface="Trebuchet MS"/>
                <a:cs typeface="Trebuchet MS"/>
                <a:sym typeface="Trebuchet MS"/>
              </a:rPr>
              <a:t>3/21/2024  </a:t>
            </a:r>
            <a:r>
              <a:rPr b="1" lang="en-IN"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9" name="Google Shape;109;p3"/>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 name="Google Shape;110;p3"/>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1" name="Google Shape;111;p3"/>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12" name="Google Shape;112;p3"/>
          <p:cNvGrpSpPr/>
          <p:nvPr/>
        </p:nvGrpSpPr>
        <p:grpSpPr>
          <a:xfrm>
            <a:off x="47625" y="3819523"/>
            <a:ext cx="4124325" cy="3009898"/>
            <a:chOff x="47625" y="3819523"/>
            <a:chExt cx="4124325" cy="3009898"/>
          </a:xfrm>
        </p:grpSpPr>
        <p:pic>
          <p:nvPicPr>
            <p:cNvPr id="113" name="Google Shape;113;p3"/>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4" name="Google Shape;114;p3"/>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5" name="Google Shape;115;p3"/>
          <p:cNvSpPr txBox="1"/>
          <p:nvPr>
            <p:ph type="title"/>
          </p:nvPr>
        </p:nvSpPr>
        <p:spPr>
          <a:xfrm>
            <a:off x="739775" y="445388"/>
            <a:ext cx="235712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IN"/>
              <a:t>AGENDA</a:t>
            </a:r>
            <a:endParaRPr/>
          </a:p>
        </p:txBody>
      </p:sp>
      <p:sp>
        <p:nvSpPr>
          <p:cNvPr id="116" name="Google Shape;116;p3"/>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sp>
        <p:nvSpPr>
          <p:cNvPr id="117" name="Google Shape;117;p3"/>
          <p:cNvSpPr txBox="1"/>
          <p:nvPr/>
        </p:nvSpPr>
        <p:spPr>
          <a:xfrm>
            <a:off x="2509807" y="1041533"/>
            <a:ext cx="5029200" cy="44012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IN" sz="2800">
                <a:solidFill>
                  <a:srgbClr val="0D0D0D"/>
                </a:solidFill>
                <a:latin typeface="Times New Roman"/>
                <a:ea typeface="Times New Roman"/>
                <a:cs typeface="Times New Roman"/>
                <a:sym typeface="Times New Roman"/>
              </a:rPr>
              <a:t>Problem Statement</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IN" sz="2800">
                <a:solidFill>
                  <a:srgbClr val="0D0D0D"/>
                </a:solidFill>
                <a:latin typeface="Times New Roman"/>
                <a:ea typeface="Times New Roman"/>
                <a:cs typeface="Times New Roman"/>
                <a:sym typeface="Times New Roman"/>
              </a:rPr>
              <a:t>Project Overview</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IN" sz="2800">
                <a:solidFill>
                  <a:srgbClr val="0D0D0D"/>
                </a:solidFill>
                <a:latin typeface="Times New Roman"/>
                <a:ea typeface="Times New Roman"/>
                <a:cs typeface="Times New Roman"/>
                <a:sym typeface="Times New Roman"/>
              </a:rPr>
              <a:t>End Users</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IN" sz="2800">
                <a:solidFill>
                  <a:srgbClr val="0D0D0D"/>
                </a:solidFill>
                <a:latin typeface="Times New Roman"/>
                <a:ea typeface="Times New Roman"/>
                <a:cs typeface="Times New Roman"/>
                <a:sym typeface="Times New Roman"/>
              </a:rPr>
              <a:t>Our Solution and Proposition</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lang="en-IN" sz="2800">
                <a:solidFill>
                  <a:srgbClr val="0D0D0D"/>
                </a:solidFill>
                <a:latin typeface="Times New Roman"/>
                <a:ea typeface="Times New Roman"/>
                <a:cs typeface="Times New Roman"/>
                <a:sym typeface="Times New Roman"/>
              </a:rPr>
              <a:t>Dataset Description</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IN" sz="2800">
                <a:solidFill>
                  <a:srgbClr val="0D0D0D"/>
                </a:solidFill>
                <a:latin typeface="Times New Roman"/>
                <a:ea typeface="Times New Roman"/>
                <a:cs typeface="Times New Roman"/>
                <a:sym typeface="Times New Roman"/>
              </a:rPr>
              <a:t>Modelling Approach</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IN" sz="2800">
                <a:solidFill>
                  <a:srgbClr val="0D0D0D"/>
                </a:solidFill>
                <a:latin typeface="Times New Roman"/>
                <a:ea typeface="Times New Roman"/>
                <a:cs typeface="Times New Roman"/>
                <a:sym typeface="Times New Roman"/>
              </a:rPr>
              <a:t>Results and </a:t>
            </a:r>
            <a:r>
              <a:rPr lang="en-IN" sz="2800">
                <a:solidFill>
                  <a:srgbClr val="0D0D0D"/>
                </a:solidFill>
                <a:latin typeface="Times New Roman"/>
                <a:ea typeface="Times New Roman"/>
                <a:cs typeface="Times New Roman"/>
                <a:sym typeface="Times New Roman"/>
              </a:rPr>
              <a:t>Discussion</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IN" sz="2800">
                <a:solidFill>
                  <a:srgbClr val="0D0D0D"/>
                </a:solidFill>
                <a:latin typeface="Times New Roman"/>
                <a:ea typeface="Times New Roman"/>
                <a:cs typeface="Times New Roman"/>
                <a:sym typeface="Times New Roman"/>
              </a:rPr>
              <a:t>Conclusion</a:t>
            </a:r>
            <a:endParaRPr b="0" i="0" sz="2800">
              <a:solidFill>
                <a:srgbClr val="0D0D0D"/>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grpSp>
        <p:nvGrpSpPr>
          <p:cNvPr id="122" name="Google Shape;122;p4"/>
          <p:cNvGrpSpPr/>
          <p:nvPr/>
        </p:nvGrpSpPr>
        <p:grpSpPr>
          <a:xfrm>
            <a:off x="7991475" y="2933700"/>
            <a:ext cx="2762250" cy="3257550"/>
            <a:chOff x="7991475" y="2933700"/>
            <a:chExt cx="2762250" cy="3257550"/>
          </a:xfrm>
        </p:grpSpPr>
        <p:sp>
          <p:nvSpPr>
            <p:cNvPr id="123" name="Google Shape;123;p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 name="Google Shape;124;p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25" name="Google Shape;125;p4"/>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26" name="Google Shape;126;p4"/>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7" name="Google Shape;127;p4"/>
          <p:cNvSpPr txBox="1"/>
          <p:nvPr>
            <p:ph type="title"/>
          </p:nvPr>
        </p:nvSpPr>
        <p:spPr>
          <a:xfrm>
            <a:off x="834072" y="575055"/>
            <a:ext cx="56368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IN" sz="4250"/>
              <a:t>PROBLEM	STATEMENT</a:t>
            </a:r>
            <a:endParaRPr sz="4250"/>
          </a:p>
        </p:txBody>
      </p:sp>
      <p:pic>
        <p:nvPicPr>
          <p:cNvPr id="128" name="Google Shape;128;p4"/>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29" name="Google Shape;129;p4"/>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sp>
        <p:nvSpPr>
          <p:cNvPr id="130" name="Google Shape;130;p4"/>
          <p:cNvSpPr txBox="1"/>
          <p:nvPr/>
        </p:nvSpPr>
        <p:spPr>
          <a:xfrm>
            <a:off x="762000" y="2057400"/>
            <a:ext cx="6560185" cy="3619500"/>
          </a:xfrm>
          <a:prstGeom prst="rect">
            <a:avLst/>
          </a:prstGeom>
          <a:noFill/>
          <a:ln>
            <a:noFill/>
          </a:ln>
        </p:spPr>
        <p:txBody>
          <a:bodyPr anchorCtr="0" anchor="t" bIns="45700" lIns="91425" spcFirstLastPara="1" rIns="91425" wrap="square" tIns="45700">
            <a:noAutofit/>
          </a:bodyPr>
          <a:lstStyle/>
          <a:p>
            <a:pPr indent="457200" lvl="1" marL="457200" marR="0" rtl="0" algn="just">
              <a:lnSpc>
                <a:spcPct val="150000"/>
              </a:lnSpc>
              <a:spcBef>
                <a:spcPts val="0"/>
              </a:spcBef>
              <a:spcAft>
                <a:spcPts val="0"/>
              </a:spcAft>
              <a:buNone/>
            </a:pPr>
            <a:r>
              <a:rPr b="0" i="0" lang="en-IN" sz="2400" u="none" cap="none" strike="noStrike">
                <a:solidFill>
                  <a:schemeClr val="dk1"/>
                </a:solidFill>
                <a:latin typeface="Times New Roman"/>
                <a:ea typeface="Times New Roman"/>
                <a:cs typeface="Times New Roman"/>
                <a:sym typeface="Times New Roman"/>
              </a:rPr>
              <a:t>The problem statement is to determine the performance of the employees working in the organization to know their performance level, organization’s growth, appraisal and increments given to the employees to encourage and motivate them to work efficiently.</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grpSp>
        <p:nvGrpSpPr>
          <p:cNvPr id="135" name="Google Shape;135;p5"/>
          <p:cNvGrpSpPr/>
          <p:nvPr/>
        </p:nvGrpSpPr>
        <p:grpSpPr>
          <a:xfrm>
            <a:off x="8658225" y="2647950"/>
            <a:ext cx="3533775" cy="3810000"/>
            <a:chOff x="8658225" y="2647950"/>
            <a:chExt cx="3533775" cy="3810000"/>
          </a:xfrm>
        </p:grpSpPr>
        <p:sp>
          <p:nvSpPr>
            <p:cNvPr id="136" name="Google Shape;136;p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 name="Google Shape;137;p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38" name="Google Shape;138;p5"/>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39" name="Google Shape;139;p5"/>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 name="Google Shape;140;p5"/>
          <p:cNvSpPr txBox="1"/>
          <p:nvPr>
            <p:ph type="title"/>
          </p:nvPr>
        </p:nvSpPr>
        <p:spPr>
          <a:xfrm>
            <a:off x="739775" y="829627"/>
            <a:ext cx="526351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IN" sz="4250"/>
              <a:t>PROJECT	OVERVIEW</a:t>
            </a:r>
            <a:endParaRPr sz="4250"/>
          </a:p>
        </p:txBody>
      </p:sp>
      <p:pic>
        <p:nvPicPr>
          <p:cNvPr id="141" name="Google Shape;141;p5"/>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2" name="Google Shape;142;p5"/>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sp>
        <p:nvSpPr>
          <p:cNvPr id="143" name="Google Shape;143;p5"/>
          <p:cNvSpPr txBox="1"/>
          <p:nvPr/>
        </p:nvSpPr>
        <p:spPr>
          <a:xfrm>
            <a:off x="1143000" y="1981200"/>
            <a:ext cx="6315075" cy="4111625"/>
          </a:xfrm>
          <a:prstGeom prst="rect">
            <a:avLst/>
          </a:prstGeom>
          <a:noFill/>
          <a:ln>
            <a:noFill/>
          </a:ln>
        </p:spPr>
        <p:txBody>
          <a:bodyPr anchorCtr="0" anchor="t" bIns="45700" lIns="91425" spcFirstLastPara="1" rIns="91425" wrap="square" tIns="45700">
            <a:noAutofit/>
          </a:bodyPr>
          <a:lstStyle/>
          <a:p>
            <a:pPr indent="457200" lvl="0" marL="0" marR="0" rtl="0" algn="just">
              <a:lnSpc>
                <a:spcPct val="150000"/>
              </a:lnSpc>
              <a:spcBef>
                <a:spcPts val="0"/>
              </a:spcBef>
              <a:spcAft>
                <a:spcPts val="0"/>
              </a:spcAft>
              <a:buNone/>
            </a:pPr>
            <a:r>
              <a:rPr lang="en-IN" sz="2400">
                <a:solidFill>
                  <a:schemeClr val="dk1"/>
                </a:solidFill>
                <a:latin typeface="Times New Roman"/>
                <a:ea typeface="Times New Roman"/>
                <a:cs typeface="Times New Roman"/>
                <a:sym typeface="Times New Roman"/>
              </a:rPr>
              <a:t>Emoployee performance analysis refers to the process of finding the level of performance of the employees using various details like their name, department, employee type, their rating and performance score etc. It helps the organization to train their employees who are falls under the category of low level performers.</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9" name="Google Shape;149;p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0" name="Google Shape;150;p6"/>
          <p:cNvSpPr txBox="1"/>
          <p:nvPr>
            <p:ph type="title"/>
          </p:nvPr>
        </p:nvSpPr>
        <p:spPr>
          <a:xfrm>
            <a:off x="699452" y="891793"/>
            <a:ext cx="5014595" cy="518159"/>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IN" sz="3200"/>
              <a:t>WHO ARE THE END USERS?</a:t>
            </a:r>
            <a:endParaRPr sz="3200"/>
          </a:p>
        </p:txBody>
      </p:sp>
      <p:pic>
        <p:nvPicPr>
          <p:cNvPr id="151" name="Google Shape;151;p6"/>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52" name="Google Shape;152;p6"/>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sp>
        <p:nvSpPr>
          <p:cNvPr id="153" name="Google Shape;153;p6"/>
          <p:cNvSpPr txBox="1"/>
          <p:nvPr/>
        </p:nvSpPr>
        <p:spPr>
          <a:xfrm>
            <a:off x="2209800" y="1981200"/>
            <a:ext cx="8272145" cy="259270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chemeClr val="dk1"/>
              </a:buClr>
              <a:buSzPts val="2400"/>
              <a:buFont typeface="Noto Sans Symbols"/>
              <a:buChar char="⮚"/>
            </a:pPr>
            <a:r>
              <a:rPr lang="en-IN" sz="2400">
                <a:solidFill>
                  <a:schemeClr val="dk1"/>
                </a:solidFill>
                <a:latin typeface="Times New Roman"/>
                <a:ea typeface="Times New Roman"/>
                <a:cs typeface="Times New Roman"/>
                <a:sym typeface="Times New Roman"/>
              </a:rPr>
              <a:t>Employers</a:t>
            </a:r>
            <a:endParaRPr sz="2400">
              <a:solidFill>
                <a:schemeClr val="dk1"/>
              </a:solidFill>
              <a:latin typeface="Times New Roman"/>
              <a:ea typeface="Times New Roman"/>
              <a:cs typeface="Times New Roman"/>
              <a:sym typeface="Times New Roman"/>
            </a:endParaRPr>
          </a:p>
          <a:p>
            <a:pPr indent="-342900" lvl="0" marL="342900" marR="0" rtl="0" algn="l">
              <a:lnSpc>
                <a:spcPct val="150000"/>
              </a:lnSpc>
              <a:spcBef>
                <a:spcPts val="0"/>
              </a:spcBef>
              <a:spcAft>
                <a:spcPts val="0"/>
              </a:spcAft>
              <a:buClr>
                <a:schemeClr val="dk1"/>
              </a:buClr>
              <a:buSzPts val="2400"/>
              <a:buFont typeface="Noto Sans Symbols"/>
              <a:buChar char="⮚"/>
            </a:pPr>
            <a:r>
              <a:rPr lang="en-IN" sz="2400">
                <a:solidFill>
                  <a:schemeClr val="dk1"/>
                </a:solidFill>
                <a:latin typeface="Times New Roman"/>
                <a:ea typeface="Times New Roman"/>
                <a:cs typeface="Times New Roman"/>
                <a:sym typeface="Times New Roman"/>
              </a:rPr>
              <a:t>Employees</a:t>
            </a:r>
            <a:endParaRPr sz="2400">
              <a:solidFill>
                <a:schemeClr val="dk1"/>
              </a:solidFill>
              <a:latin typeface="Times New Roman"/>
              <a:ea typeface="Times New Roman"/>
              <a:cs typeface="Times New Roman"/>
              <a:sym typeface="Times New Roman"/>
            </a:endParaRPr>
          </a:p>
          <a:p>
            <a:pPr indent="-342900" lvl="0" marL="342900" marR="0" rtl="0" algn="l">
              <a:lnSpc>
                <a:spcPct val="150000"/>
              </a:lnSpc>
              <a:spcBef>
                <a:spcPts val="0"/>
              </a:spcBef>
              <a:spcAft>
                <a:spcPts val="0"/>
              </a:spcAft>
              <a:buClr>
                <a:schemeClr val="dk1"/>
              </a:buClr>
              <a:buSzPts val="2400"/>
              <a:buFont typeface="Noto Sans Symbols"/>
              <a:buChar char="⮚"/>
            </a:pPr>
            <a:r>
              <a:rPr lang="en-IN" sz="2400">
                <a:solidFill>
                  <a:schemeClr val="dk1"/>
                </a:solidFill>
                <a:latin typeface="Times New Roman"/>
                <a:ea typeface="Times New Roman"/>
                <a:cs typeface="Times New Roman"/>
                <a:sym typeface="Times New Roman"/>
              </a:rPr>
              <a:t>organization</a:t>
            </a:r>
            <a:endParaRPr sz="2400">
              <a:solidFill>
                <a:schemeClr val="dk1"/>
              </a:solidFill>
              <a:latin typeface="Times New Roman"/>
              <a:ea typeface="Times New Roman"/>
              <a:cs typeface="Times New Roman"/>
              <a:sym typeface="Times New Roman"/>
            </a:endParaRPr>
          </a:p>
          <a:p>
            <a:pPr indent="-342900" lvl="0" marL="342900" marR="0" rtl="0" algn="l">
              <a:lnSpc>
                <a:spcPct val="150000"/>
              </a:lnSpc>
              <a:spcBef>
                <a:spcPts val="0"/>
              </a:spcBef>
              <a:spcAft>
                <a:spcPts val="0"/>
              </a:spcAft>
              <a:buClr>
                <a:schemeClr val="dk1"/>
              </a:buClr>
              <a:buSzPts val="2400"/>
              <a:buFont typeface="Noto Sans Symbols"/>
              <a:buChar char="⮚"/>
            </a:pPr>
            <a:r>
              <a:rPr lang="en-IN" sz="2400">
                <a:solidFill>
                  <a:schemeClr val="dk1"/>
                </a:solidFill>
                <a:latin typeface="Times New Roman"/>
                <a:ea typeface="Times New Roman"/>
                <a:cs typeface="Times New Roman"/>
                <a:sym typeface="Times New Roman"/>
              </a:rPr>
              <a:t>Management</a:t>
            </a:r>
            <a:endParaRPr sz="2400">
              <a:solidFill>
                <a:schemeClr val="dk1"/>
              </a:solidFill>
              <a:latin typeface="Times New Roman"/>
              <a:ea typeface="Times New Roman"/>
              <a:cs typeface="Times New Roman"/>
              <a:sym typeface="Times New Roman"/>
            </a:endParaRPr>
          </a:p>
        </p:txBody>
      </p:sp>
      <p:pic>
        <p:nvPicPr>
          <p:cNvPr descr="WhatsApp Image 2024-08-26 at 7.06.25 PM" id="154" name="Google Shape;154;p6"/>
          <p:cNvPicPr preferRelativeResize="0"/>
          <p:nvPr/>
        </p:nvPicPr>
        <p:blipFill rotWithShape="1">
          <a:blip r:embed="rId4">
            <a:alphaModFix/>
          </a:blip>
          <a:srcRect b="0" l="0" r="0" t="0"/>
          <a:stretch/>
        </p:blipFill>
        <p:spPr>
          <a:xfrm>
            <a:off x="4724400" y="1503680"/>
            <a:ext cx="5085715" cy="494157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7"/>
          <p:cNvPicPr preferRelativeResize="0"/>
          <p:nvPr/>
        </p:nvPicPr>
        <p:blipFill rotWithShape="1">
          <a:blip r:embed="rId3">
            <a:alphaModFix/>
          </a:blip>
          <a:srcRect b="0" l="0" r="0" t="0"/>
          <a:stretch/>
        </p:blipFill>
        <p:spPr>
          <a:xfrm>
            <a:off x="0" y="1476375"/>
            <a:ext cx="2695574" cy="3248025"/>
          </a:xfrm>
          <a:prstGeom prst="rect">
            <a:avLst/>
          </a:prstGeom>
          <a:noFill/>
          <a:ln>
            <a:noFill/>
          </a:ln>
        </p:spPr>
      </p:pic>
      <p:sp>
        <p:nvSpPr>
          <p:cNvPr id="160" name="Google Shape;160;p7"/>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1" name="Google Shape;161;p7"/>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2" name="Google Shape;162;p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3" name="Google Shape;163;p7"/>
          <p:cNvSpPr txBox="1"/>
          <p:nvPr>
            <p:ph type="title"/>
          </p:nvPr>
        </p:nvSpPr>
        <p:spPr>
          <a:xfrm>
            <a:off x="558165" y="857885"/>
            <a:ext cx="9763125" cy="57531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IN" sz="3600"/>
              <a:t>OUR SOLUTION AND ITS VALUE PROPOSITION</a:t>
            </a:r>
            <a:endParaRPr sz="3600"/>
          </a:p>
        </p:txBody>
      </p:sp>
      <p:pic>
        <p:nvPicPr>
          <p:cNvPr id="164" name="Google Shape;164;p7"/>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65" name="Google Shape;165;p7"/>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sp>
        <p:nvSpPr>
          <p:cNvPr id="166" name="Google Shape;166;p7"/>
          <p:cNvSpPr txBox="1"/>
          <p:nvPr/>
        </p:nvSpPr>
        <p:spPr>
          <a:xfrm>
            <a:off x="2758440" y="1741805"/>
            <a:ext cx="7302500" cy="378269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2400">
                <a:solidFill>
                  <a:schemeClr val="dk1"/>
                </a:solidFill>
                <a:latin typeface="Times New Roman"/>
                <a:ea typeface="Times New Roman"/>
                <a:cs typeface="Times New Roman"/>
                <a:sym typeface="Times New Roman"/>
              </a:rPr>
              <a:t>Techniques and its explanation</a:t>
            </a:r>
            <a:endParaRPr b="1"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457200" lvl="0" marL="457200" marR="0" rtl="0" algn="l">
              <a:spcBef>
                <a:spcPts val="0"/>
              </a:spcBef>
              <a:spcAft>
                <a:spcPts val="0"/>
              </a:spcAft>
              <a:buClr>
                <a:schemeClr val="dk1"/>
              </a:buClr>
              <a:buSzPts val="2400"/>
              <a:buFont typeface="Noto Sans Symbols"/>
              <a:buChar char="⮚"/>
            </a:pPr>
            <a:r>
              <a:rPr lang="en-IN" sz="2400">
                <a:solidFill>
                  <a:schemeClr val="dk1"/>
                </a:solidFill>
                <a:latin typeface="Times New Roman"/>
                <a:ea typeface="Times New Roman"/>
                <a:cs typeface="Times New Roman"/>
                <a:sym typeface="Times New Roman"/>
              </a:rPr>
              <a:t>Conditional statement	- To identify missing figures </a:t>
            </a:r>
            <a:endParaRPr sz="2400">
              <a:solidFill>
                <a:schemeClr val="dk1"/>
              </a:solidFill>
              <a:latin typeface="Times New Roman"/>
              <a:ea typeface="Times New Roman"/>
              <a:cs typeface="Times New Roman"/>
              <a:sym typeface="Times New Roman"/>
            </a:endParaRPr>
          </a:p>
          <a:p>
            <a:pPr indent="-457200" lvl="0" marL="457200" marR="0" rtl="0" algn="l">
              <a:spcBef>
                <a:spcPts val="0"/>
              </a:spcBef>
              <a:spcAft>
                <a:spcPts val="0"/>
              </a:spcAft>
              <a:buClr>
                <a:schemeClr val="dk1"/>
              </a:buClr>
              <a:buSzPts val="2400"/>
              <a:buFont typeface="Noto Sans Symbols"/>
              <a:buChar char="⮚"/>
            </a:pPr>
            <a:r>
              <a:rPr lang="en-IN" sz="2400">
                <a:solidFill>
                  <a:schemeClr val="dk1"/>
                </a:solidFill>
                <a:latin typeface="Times New Roman"/>
                <a:ea typeface="Times New Roman"/>
                <a:cs typeface="Times New Roman"/>
                <a:sym typeface="Times New Roman"/>
              </a:rPr>
              <a:t>Filter			- Remove missing figures</a:t>
            </a:r>
            <a:endParaRPr sz="2400">
              <a:solidFill>
                <a:schemeClr val="dk1"/>
              </a:solidFill>
              <a:latin typeface="Times New Roman"/>
              <a:ea typeface="Times New Roman"/>
              <a:cs typeface="Times New Roman"/>
              <a:sym typeface="Times New Roman"/>
            </a:endParaRPr>
          </a:p>
          <a:p>
            <a:pPr indent="-457200" lvl="0" marL="457200" marR="0" rtl="0" algn="l">
              <a:spcBef>
                <a:spcPts val="0"/>
              </a:spcBef>
              <a:spcAft>
                <a:spcPts val="0"/>
              </a:spcAft>
              <a:buClr>
                <a:schemeClr val="dk1"/>
              </a:buClr>
              <a:buSzPts val="2400"/>
              <a:buFont typeface="Noto Sans Symbols"/>
              <a:buChar char="⮚"/>
            </a:pPr>
            <a:r>
              <a:rPr lang="en-IN" sz="2400">
                <a:solidFill>
                  <a:schemeClr val="dk1"/>
                </a:solidFill>
                <a:latin typeface="Times New Roman"/>
                <a:ea typeface="Times New Roman"/>
                <a:cs typeface="Times New Roman"/>
                <a:sym typeface="Times New Roman"/>
              </a:rPr>
              <a:t>Formula			- To find the performance 				   level</a:t>
            </a:r>
            <a:endParaRPr sz="2400">
              <a:solidFill>
                <a:schemeClr val="dk1"/>
              </a:solidFill>
              <a:latin typeface="Times New Roman"/>
              <a:ea typeface="Times New Roman"/>
              <a:cs typeface="Times New Roman"/>
              <a:sym typeface="Times New Roman"/>
            </a:endParaRPr>
          </a:p>
          <a:p>
            <a:pPr indent="-457200" lvl="0" marL="457200" marR="0" rtl="0" algn="l">
              <a:spcBef>
                <a:spcPts val="0"/>
              </a:spcBef>
              <a:spcAft>
                <a:spcPts val="0"/>
              </a:spcAft>
              <a:buClr>
                <a:schemeClr val="dk1"/>
              </a:buClr>
              <a:buSzPts val="2400"/>
              <a:buFont typeface="Noto Sans Symbols"/>
              <a:buChar char="⮚"/>
            </a:pPr>
            <a:r>
              <a:rPr lang="en-IN" sz="2400">
                <a:solidFill>
                  <a:schemeClr val="dk1"/>
                </a:solidFill>
                <a:latin typeface="Times New Roman"/>
                <a:ea typeface="Times New Roman"/>
                <a:cs typeface="Times New Roman"/>
                <a:sym typeface="Times New Roman"/>
              </a:rPr>
              <a:t>Pivot Table		- To draw a table with 				   chosen options</a:t>
            </a:r>
            <a:endParaRPr sz="2400">
              <a:solidFill>
                <a:schemeClr val="dk1"/>
              </a:solidFill>
              <a:latin typeface="Times New Roman"/>
              <a:ea typeface="Times New Roman"/>
              <a:cs typeface="Times New Roman"/>
              <a:sym typeface="Times New Roman"/>
            </a:endParaRPr>
          </a:p>
          <a:p>
            <a:pPr indent="-457200" lvl="0" marL="457200" marR="0" rtl="0" algn="l">
              <a:spcBef>
                <a:spcPts val="0"/>
              </a:spcBef>
              <a:spcAft>
                <a:spcPts val="0"/>
              </a:spcAft>
              <a:buClr>
                <a:schemeClr val="dk1"/>
              </a:buClr>
              <a:buSzPts val="2400"/>
              <a:buFont typeface="Noto Sans Symbols"/>
              <a:buChar char="⮚"/>
            </a:pPr>
            <a:r>
              <a:rPr lang="en-IN" sz="2400">
                <a:solidFill>
                  <a:schemeClr val="dk1"/>
                </a:solidFill>
                <a:latin typeface="Times New Roman"/>
                <a:ea typeface="Times New Roman"/>
                <a:cs typeface="Times New Roman"/>
                <a:sym typeface="Times New Roman"/>
              </a:rPr>
              <a:t>Graph			- To visualize the data in 				  chart form 					      </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8"/>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IN"/>
              <a:t>Dataset Description</a:t>
            </a:r>
            <a:endParaRPr/>
          </a:p>
        </p:txBody>
      </p:sp>
      <p:sp>
        <p:nvSpPr>
          <p:cNvPr id="172" name="Google Shape;172;p8"/>
          <p:cNvSpPr txBox="1"/>
          <p:nvPr/>
        </p:nvSpPr>
        <p:spPr>
          <a:xfrm>
            <a:off x="762635" y="1089025"/>
            <a:ext cx="9128125" cy="572008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2400">
                <a:solidFill>
                  <a:schemeClr val="dk1"/>
                </a:solidFill>
                <a:latin typeface="Times New Roman"/>
                <a:ea typeface="Times New Roman"/>
                <a:cs typeface="Times New Roman"/>
                <a:sym typeface="Times New Roman"/>
              </a:rPr>
              <a:t>Employee data - Taken from the Edunet (from Kaggle)</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IN" sz="2400">
                <a:solidFill>
                  <a:schemeClr val="dk1"/>
                </a:solidFill>
                <a:latin typeface="Times New Roman"/>
                <a:ea typeface="Times New Roman"/>
                <a:cs typeface="Times New Roman"/>
                <a:sym typeface="Times New Roman"/>
              </a:rPr>
              <a:t>There are 26 features in that downloaded employee data.</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IN" sz="2400">
                <a:solidFill>
                  <a:schemeClr val="dk1"/>
                </a:solidFill>
                <a:latin typeface="Times New Roman"/>
                <a:ea typeface="Times New Roman"/>
                <a:cs typeface="Times New Roman"/>
                <a:sym typeface="Times New Roman"/>
              </a:rPr>
              <a:t>I took 9 features from that data.</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IN" sz="2400">
                <a:solidFill>
                  <a:schemeClr val="dk1"/>
                </a:solidFill>
                <a:latin typeface="Times New Roman"/>
                <a:ea typeface="Times New Roman"/>
                <a:cs typeface="Times New Roman"/>
                <a:sym typeface="Times New Roman"/>
              </a:rPr>
              <a:t>They are:</a:t>
            </a:r>
            <a:endParaRPr sz="2400">
              <a:solidFill>
                <a:schemeClr val="dk1"/>
              </a:solidFill>
              <a:latin typeface="Times New Roman"/>
              <a:ea typeface="Times New Roman"/>
              <a:cs typeface="Times New Roman"/>
              <a:sym typeface="Times New Roman"/>
            </a:endParaRPr>
          </a:p>
          <a:p>
            <a:pPr indent="-457200" lvl="0" marL="457200" marR="0" rtl="0" algn="l">
              <a:spcBef>
                <a:spcPts val="0"/>
              </a:spcBef>
              <a:spcAft>
                <a:spcPts val="0"/>
              </a:spcAft>
              <a:buClr>
                <a:schemeClr val="dk1"/>
              </a:buClr>
              <a:buSzPts val="2400"/>
              <a:buFont typeface="Calibri"/>
              <a:buAutoNum type="romanLcPeriod"/>
            </a:pPr>
            <a:r>
              <a:rPr lang="en-IN" sz="2400">
                <a:solidFill>
                  <a:schemeClr val="dk1"/>
                </a:solidFill>
                <a:latin typeface="Times New Roman"/>
                <a:ea typeface="Times New Roman"/>
                <a:cs typeface="Times New Roman"/>
                <a:sym typeface="Times New Roman"/>
              </a:rPr>
              <a:t>Employee ID		- Numerical Value</a:t>
            </a:r>
            <a:endParaRPr sz="2400">
              <a:solidFill>
                <a:schemeClr val="dk1"/>
              </a:solidFill>
              <a:latin typeface="Times New Roman"/>
              <a:ea typeface="Times New Roman"/>
              <a:cs typeface="Times New Roman"/>
              <a:sym typeface="Times New Roman"/>
            </a:endParaRPr>
          </a:p>
          <a:p>
            <a:pPr indent="-457200" lvl="0" marL="457200" marR="0" rtl="0" algn="l">
              <a:spcBef>
                <a:spcPts val="0"/>
              </a:spcBef>
              <a:spcAft>
                <a:spcPts val="0"/>
              </a:spcAft>
              <a:buClr>
                <a:schemeClr val="dk1"/>
              </a:buClr>
              <a:buSzPts val="2400"/>
              <a:buFont typeface="Calibri"/>
              <a:buAutoNum type="romanLcPeriod"/>
            </a:pPr>
            <a:r>
              <a:rPr lang="en-IN" sz="2400">
                <a:solidFill>
                  <a:schemeClr val="dk1"/>
                </a:solidFill>
                <a:latin typeface="Times New Roman"/>
                <a:ea typeface="Times New Roman"/>
                <a:cs typeface="Times New Roman"/>
                <a:sym typeface="Times New Roman"/>
              </a:rPr>
              <a:t>First Name			- Text</a:t>
            </a:r>
            <a:endParaRPr sz="2400">
              <a:solidFill>
                <a:schemeClr val="dk1"/>
              </a:solidFill>
              <a:latin typeface="Times New Roman"/>
              <a:ea typeface="Times New Roman"/>
              <a:cs typeface="Times New Roman"/>
              <a:sym typeface="Times New Roman"/>
            </a:endParaRPr>
          </a:p>
          <a:p>
            <a:pPr indent="-457200" lvl="0" marL="457200" marR="0" rtl="0" algn="l">
              <a:spcBef>
                <a:spcPts val="0"/>
              </a:spcBef>
              <a:spcAft>
                <a:spcPts val="0"/>
              </a:spcAft>
              <a:buClr>
                <a:schemeClr val="dk1"/>
              </a:buClr>
              <a:buSzPts val="2400"/>
              <a:buFont typeface="Calibri"/>
              <a:buAutoNum type="romanLcPeriod"/>
            </a:pPr>
            <a:r>
              <a:rPr lang="en-IN" sz="2400">
                <a:solidFill>
                  <a:schemeClr val="dk1"/>
                </a:solidFill>
                <a:latin typeface="Times New Roman"/>
                <a:ea typeface="Times New Roman"/>
                <a:cs typeface="Times New Roman"/>
                <a:sym typeface="Times New Roman"/>
              </a:rPr>
              <a:t>Last Name			- Text</a:t>
            </a:r>
            <a:endParaRPr sz="2400">
              <a:solidFill>
                <a:schemeClr val="dk1"/>
              </a:solidFill>
              <a:latin typeface="Times New Roman"/>
              <a:ea typeface="Times New Roman"/>
              <a:cs typeface="Times New Roman"/>
              <a:sym typeface="Times New Roman"/>
            </a:endParaRPr>
          </a:p>
          <a:p>
            <a:pPr indent="-457200" lvl="0" marL="457200" marR="0" rtl="0" algn="l">
              <a:spcBef>
                <a:spcPts val="0"/>
              </a:spcBef>
              <a:spcAft>
                <a:spcPts val="0"/>
              </a:spcAft>
              <a:buClr>
                <a:schemeClr val="dk1"/>
              </a:buClr>
              <a:buSzPts val="2400"/>
              <a:buFont typeface="Calibri"/>
              <a:buAutoNum type="romanLcPeriod"/>
            </a:pPr>
            <a:r>
              <a:rPr lang="en-IN" sz="2400">
                <a:solidFill>
                  <a:schemeClr val="dk1"/>
                </a:solidFill>
                <a:latin typeface="Times New Roman"/>
                <a:ea typeface="Times New Roman"/>
                <a:cs typeface="Times New Roman"/>
                <a:sym typeface="Times New Roman"/>
              </a:rPr>
              <a:t>Business Unit		- Text (Name of the business unit)</a:t>
            </a:r>
            <a:endParaRPr sz="2400">
              <a:solidFill>
                <a:schemeClr val="dk1"/>
              </a:solidFill>
              <a:latin typeface="Times New Roman"/>
              <a:ea typeface="Times New Roman"/>
              <a:cs typeface="Times New Roman"/>
              <a:sym typeface="Times New Roman"/>
            </a:endParaRPr>
          </a:p>
          <a:p>
            <a:pPr indent="-457200" lvl="0" marL="457200" marR="0" rtl="0" algn="l">
              <a:spcBef>
                <a:spcPts val="0"/>
              </a:spcBef>
              <a:spcAft>
                <a:spcPts val="0"/>
              </a:spcAft>
              <a:buClr>
                <a:schemeClr val="dk1"/>
              </a:buClr>
              <a:buSzPts val="2400"/>
              <a:buFont typeface="Calibri"/>
              <a:buAutoNum type="romanLcPeriod"/>
            </a:pPr>
            <a:r>
              <a:rPr lang="en-IN" sz="2400">
                <a:solidFill>
                  <a:schemeClr val="dk1"/>
                </a:solidFill>
                <a:latin typeface="Times New Roman"/>
                <a:ea typeface="Times New Roman"/>
                <a:cs typeface="Times New Roman"/>
                <a:sym typeface="Times New Roman"/>
              </a:rPr>
              <a:t>Employee Status		- Text (Active, Future Start &amp; Voluntarily 					   Terminated)</a:t>
            </a:r>
            <a:endParaRPr sz="2400">
              <a:solidFill>
                <a:schemeClr val="dk1"/>
              </a:solidFill>
              <a:latin typeface="Times New Roman"/>
              <a:ea typeface="Times New Roman"/>
              <a:cs typeface="Times New Roman"/>
              <a:sym typeface="Times New Roman"/>
            </a:endParaRPr>
          </a:p>
          <a:p>
            <a:pPr indent="-457200" lvl="0" marL="457200" marR="0" rtl="0" algn="l">
              <a:spcBef>
                <a:spcPts val="0"/>
              </a:spcBef>
              <a:spcAft>
                <a:spcPts val="0"/>
              </a:spcAft>
              <a:buClr>
                <a:schemeClr val="dk1"/>
              </a:buClr>
              <a:buSzPts val="2400"/>
              <a:buFont typeface="Calibri"/>
              <a:buAutoNum type="romanLcPeriod"/>
            </a:pPr>
            <a:r>
              <a:rPr lang="en-IN" sz="2400">
                <a:solidFill>
                  <a:schemeClr val="dk1"/>
                </a:solidFill>
                <a:latin typeface="Times New Roman"/>
                <a:ea typeface="Times New Roman"/>
                <a:cs typeface="Times New Roman"/>
                <a:sym typeface="Times New Roman"/>
              </a:rPr>
              <a:t>Employee Type		- Text (Contract, Full-Time, Part-Time)</a:t>
            </a:r>
            <a:endParaRPr sz="2400">
              <a:solidFill>
                <a:schemeClr val="dk1"/>
              </a:solidFill>
              <a:latin typeface="Times New Roman"/>
              <a:ea typeface="Times New Roman"/>
              <a:cs typeface="Times New Roman"/>
              <a:sym typeface="Times New Roman"/>
            </a:endParaRPr>
          </a:p>
          <a:p>
            <a:pPr indent="-457200" lvl="0" marL="457200" marR="0" rtl="0" algn="l">
              <a:spcBef>
                <a:spcPts val="0"/>
              </a:spcBef>
              <a:spcAft>
                <a:spcPts val="0"/>
              </a:spcAft>
              <a:buClr>
                <a:schemeClr val="dk1"/>
              </a:buClr>
              <a:buSzPts val="2400"/>
              <a:buFont typeface="Calibri"/>
              <a:buAutoNum type="romanLcPeriod"/>
            </a:pPr>
            <a:r>
              <a:rPr lang="en-IN" sz="2400">
                <a:solidFill>
                  <a:schemeClr val="dk1"/>
                </a:solidFill>
                <a:latin typeface="Times New Roman"/>
                <a:ea typeface="Times New Roman"/>
                <a:cs typeface="Times New Roman"/>
                <a:sym typeface="Times New Roman"/>
              </a:rPr>
              <a:t>Gender Code		- Text (Male &amp; Female)</a:t>
            </a:r>
            <a:endParaRPr sz="2400">
              <a:solidFill>
                <a:schemeClr val="dk1"/>
              </a:solidFill>
              <a:latin typeface="Times New Roman"/>
              <a:ea typeface="Times New Roman"/>
              <a:cs typeface="Times New Roman"/>
              <a:sym typeface="Times New Roman"/>
            </a:endParaRPr>
          </a:p>
          <a:p>
            <a:pPr indent="-457200" lvl="0" marL="457200" marR="0" rtl="0" algn="l">
              <a:spcBef>
                <a:spcPts val="0"/>
              </a:spcBef>
              <a:spcAft>
                <a:spcPts val="0"/>
              </a:spcAft>
              <a:buClr>
                <a:schemeClr val="dk1"/>
              </a:buClr>
              <a:buSzPts val="2400"/>
              <a:buFont typeface="Calibri"/>
              <a:buAutoNum type="romanLcPeriod"/>
            </a:pPr>
            <a:r>
              <a:rPr lang="en-IN" sz="2400">
                <a:solidFill>
                  <a:schemeClr val="dk1"/>
                </a:solidFill>
                <a:latin typeface="Times New Roman"/>
                <a:ea typeface="Times New Roman"/>
                <a:cs typeface="Times New Roman"/>
                <a:sym typeface="Times New Roman"/>
              </a:rPr>
              <a:t>Performance Score 	- Text (Fully Meets, Exceeds, Needs 					   Improvement &amp; PIP)</a:t>
            </a:r>
            <a:endParaRPr sz="2400">
              <a:solidFill>
                <a:schemeClr val="dk1"/>
              </a:solidFill>
              <a:latin typeface="Times New Roman"/>
              <a:ea typeface="Times New Roman"/>
              <a:cs typeface="Times New Roman"/>
              <a:sym typeface="Times New Roman"/>
            </a:endParaRPr>
          </a:p>
          <a:p>
            <a:pPr indent="-457200" lvl="0" marL="457200" marR="0" rtl="0" algn="l">
              <a:spcBef>
                <a:spcPts val="0"/>
              </a:spcBef>
              <a:spcAft>
                <a:spcPts val="0"/>
              </a:spcAft>
              <a:buClr>
                <a:schemeClr val="dk1"/>
              </a:buClr>
              <a:buSzPts val="2400"/>
              <a:buFont typeface="Calibri"/>
              <a:buAutoNum type="romanLcPeriod"/>
            </a:pPr>
            <a:r>
              <a:rPr lang="en-IN" sz="2400">
                <a:solidFill>
                  <a:schemeClr val="dk1"/>
                </a:solidFill>
                <a:latin typeface="Times New Roman"/>
                <a:ea typeface="Times New Roman"/>
                <a:cs typeface="Times New Roman"/>
                <a:sym typeface="Times New Roman"/>
              </a:rPr>
              <a:t>Current Employee Rating	- Numerical Value</a:t>
            </a:r>
            <a:endParaRPr sz="2400">
              <a:solidFill>
                <a:schemeClr val="dk1"/>
              </a:solidFill>
              <a:latin typeface="Times New Roman"/>
              <a:ea typeface="Times New Roman"/>
              <a:cs typeface="Times New Roman"/>
              <a:sym typeface="Times New Roman"/>
            </a:endParaRPr>
          </a:p>
          <a:p>
            <a:pPr indent="-304800" lvl="0" marL="457200" marR="0" rtl="0" algn="l">
              <a:spcBef>
                <a:spcPts val="0"/>
              </a:spcBef>
              <a:spcAft>
                <a:spcPts val="0"/>
              </a:spcAft>
              <a:buClr>
                <a:schemeClr val="dk1"/>
              </a:buClr>
              <a:buSzPts val="2400"/>
              <a:buFont typeface="Calibri"/>
              <a:buNone/>
            </a:pPr>
            <a:r>
              <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9"/>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IN" sz="1100">
                <a:solidFill>
                  <a:srgbClr val="2D83C3"/>
                </a:solidFill>
                <a:latin typeface="Trebuchet MS"/>
                <a:ea typeface="Trebuchet MS"/>
                <a:cs typeface="Trebuchet MS"/>
                <a:sym typeface="Trebuchet MS"/>
              </a:rPr>
              <a:t>3/21/2024  </a:t>
            </a:r>
            <a:r>
              <a:rPr b="1" lang="en-IN"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78" name="Google Shape;178;p9"/>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9" name="Google Shape;179;p9"/>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0" name="Google Shape;180;p9"/>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81" name="Google Shape;181;p9"/>
          <p:cNvPicPr preferRelativeResize="0"/>
          <p:nvPr/>
        </p:nvPicPr>
        <p:blipFill rotWithShape="1">
          <a:blip r:embed="rId3">
            <a:alphaModFix/>
          </a:blip>
          <a:srcRect b="0" l="0" r="0" t="0"/>
          <a:stretch/>
        </p:blipFill>
        <p:spPr>
          <a:xfrm>
            <a:off x="66675" y="3381373"/>
            <a:ext cx="2466975" cy="3419475"/>
          </a:xfrm>
          <a:prstGeom prst="rect">
            <a:avLst/>
          </a:prstGeom>
          <a:noFill/>
          <a:ln>
            <a:noFill/>
          </a:ln>
        </p:spPr>
      </p:pic>
      <p:sp>
        <p:nvSpPr>
          <p:cNvPr id="182" name="Google Shape;182;p9"/>
          <p:cNvSpPr txBox="1"/>
          <p:nvPr>
            <p:ph type="title"/>
          </p:nvPr>
        </p:nvSpPr>
        <p:spPr>
          <a:xfrm>
            <a:off x="739775" y="654938"/>
            <a:ext cx="8480425" cy="670696"/>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IN" sz="4250"/>
              <a:t>THE "WOW" IN OUR SOLUTION</a:t>
            </a:r>
            <a:endParaRPr sz="4250"/>
          </a:p>
        </p:txBody>
      </p:sp>
      <p:sp>
        <p:nvSpPr>
          <p:cNvPr id="183" name="Google Shape;183;p9"/>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IN"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84" name="Google Shape;184;p9"/>
          <p:cNvSpPr txBox="1"/>
          <p:nvPr/>
        </p:nvSpPr>
        <p:spPr>
          <a:xfrm>
            <a:off x="2971800" y="2209800"/>
            <a:ext cx="5619750" cy="318579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800"/>
              <a:buFont typeface="Arial"/>
              <a:buNone/>
            </a:pPr>
            <a:r>
              <a:t/>
            </a:r>
            <a:endParaRPr b="0" i="0" sz="2800">
              <a:solidFill>
                <a:srgbClr val="0D0D0D"/>
              </a:solidFill>
              <a:latin typeface="Times New Roman"/>
              <a:ea typeface="Times New Roman"/>
              <a:cs typeface="Times New Roman"/>
              <a:sym typeface="Times New Roman"/>
            </a:endParaRPr>
          </a:p>
          <a:p>
            <a:pPr indent="0" lvl="0" marL="0" marR="0" rtl="0" algn="l">
              <a:spcBef>
                <a:spcPts val="0"/>
              </a:spcBef>
              <a:spcAft>
                <a:spcPts val="0"/>
              </a:spcAft>
              <a:buNone/>
            </a:pPr>
            <a:r>
              <a:rPr b="1" lang="en-IN" sz="2000">
                <a:solidFill>
                  <a:schemeClr val="dk1"/>
                </a:solidFill>
                <a:latin typeface="Times New Roman"/>
                <a:ea typeface="Times New Roman"/>
                <a:cs typeface="Times New Roman"/>
                <a:sym typeface="Times New Roman"/>
              </a:rPr>
              <a:t>FORMULA USED</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457200" lvl="0" marL="0" marR="0" rtl="0" algn="l">
              <a:spcBef>
                <a:spcPts val="0"/>
              </a:spcBef>
              <a:spcAft>
                <a:spcPts val="0"/>
              </a:spcAft>
              <a:buNone/>
            </a:pPr>
            <a:r>
              <a:rPr lang="en-IN" sz="2000">
                <a:solidFill>
                  <a:schemeClr val="dk1"/>
                </a:solidFill>
                <a:latin typeface="Times New Roman"/>
                <a:ea typeface="Times New Roman"/>
                <a:cs typeface="Times New Roman"/>
                <a:sym typeface="Times New Roman"/>
              </a:rPr>
              <a:t>=IFS(Z8&gt;=5,”VERY HIGH”,Z8&gt;=4,”HIGH”, Z8&gt;=3,”MED”,TRUE,”LOW”) </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2024-03-29T15:07:00Z</dcterms:created>
  <dc:creator>Konduru Narasimha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2024-03-21T09:30:00Z</vt:filetime>
  </property>
  <property fmtid="{D5CDD505-2E9C-101B-9397-08002B2CF9AE}" pid="3" name="LastSaved">
    <vt:filetime>2024-03-29T09:30:00Z</vt:filetime>
  </property>
  <property fmtid="{D5CDD505-2E9C-101B-9397-08002B2CF9AE}" pid="4" name="ICV">
    <vt:lpwstr>36A988E588634449AFF53EC43F5E24CE_13</vt:lpwstr>
  </property>
  <property fmtid="{D5CDD505-2E9C-101B-9397-08002B2CF9AE}" pid="5" name="KSOProductBuildVer">
    <vt:lpwstr>1033-12.2.0.17119</vt:lpwstr>
  </property>
</Properties>
</file>