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7" r:id="rId3"/>
    <p:sldId id="278" r:id="rId4"/>
    <p:sldId id="265" r:id="rId5"/>
    <p:sldId id="268" r:id="rId6"/>
    <p:sldId id="257" r:id="rId7"/>
    <p:sldId id="258" r:id="rId8"/>
    <p:sldId id="262" r:id="rId9"/>
    <p:sldId id="259" r:id="rId10"/>
    <p:sldId id="260" r:id="rId11"/>
    <p:sldId id="263" r:id="rId12"/>
    <p:sldId id="269" r:id="rId13"/>
    <p:sldId id="272" r:id="rId14"/>
    <p:sldId id="275" r:id="rId15"/>
    <p:sldId id="270" r:id="rId16"/>
    <p:sldId id="271" r:id="rId17"/>
    <p:sldId id="274" r:id="rId18"/>
    <p:sldId id="273" r:id="rId19"/>
    <p:sldId id="27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FF"/>
    <a:srgbClr val="33CC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868" autoAdjust="0"/>
    <p:restoredTop sz="96952" autoAdjust="0"/>
  </p:normalViewPr>
  <p:slideViewPr>
    <p:cSldViewPr>
      <p:cViewPr>
        <p:scale>
          <a:sx n="60" d="100"/>
          <a:sy n="60" d="100"/>
        </p:scale>
        <p:origin x="-1560"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EE228-329B-4D09-B6C3-D39B54C65BC5}" type="datetimeFigureOut">
              <a:rPr lang="en-US" smtClean="0"/>
              <a:pPr/>
              <a:t>6/14/2020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0D2939-3455-4AB7-8FED-9A27C61B28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p>
        </p:txBody>
      </p:sp>
      <p:sp>
        <p:nvSpPr>
          <p:cNvPr id="4" name="Slide Number Placeholder 3"/>
          <p:cNvSpPr>
            <a:spLocks noGrp="1"/>
          </p:cNvSpPr>
          <p:nvPr>
            <p:ph type="sldNum" sz="quarter" idx="10"/>
          </p:nvPr>
        </p:nvSpPr>
        <p:spPr/>
        <p:txBody>
          <a:bodyPr/>
          <a:lstStyle/>
          <a:p>
            <a:fld id="{880D2939-3455-4AB7-8FED-9A27C61B289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w="9525">
              <a:noFill/>
              <a:miter lim="800000"/>
              <a:headEnd/>
              <a:tailEnd/>
            </a:ln>
            <a:effectLst/>
          </p:spPr>
          <p:txBody>
            <a:bodyPr wrap="none" anchor="ctr"/>
            <a:lstStyle/>
            <a:p>
              <a:endParaRPr lang="en-US"/>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w="9525">
              <a:noFill/>
              <a:miter lim="800000"/>
              <a:headEnd/>
              <a:tailEnd/>
            </a:ln>
            <a:effectLst/>
          </p:spPr>
          <p:txBody>
            <a:bodyPr wrap="none" anchor="ctr"/>
            <a:lstStyle/>
            <a:p>
              <a:endParaRPr lang="en-US"/>
            </a:p>
          </p:txBody>
        </p:sp>
        <p:sp>
          <p:nvSpPr>
            <p:cNvPr id="2052" name="Freeform 4"/>
            <p:cNvSpPr>
              <a:spLocks/>
            </p:cNvSpPr>
            <p:nvPr/>
          </p:nvSpPr>
          <p:spPr bwMode="grayWhite">
            <a:xfrm>
              <a:off x="77" y="83"/>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3" name="Freeform 5"/>
            <p:cNvSpPr>
              <a:spLocks/>
            </p:cNvSpPr>
            <p:nvPr/>
          </p:nvSpPr>
          <p:spPr bwMode="grayWhite">
            <a:xfrm>
              <a:off x="19" y="1775"/>
              <a:ext cx="462" cy="618"/>
            </a:xfrm>
            <a:custGeom>
              <a:avLst/>
              <a:gdLst/>
              <a:ahLst/>
              <a:cxnLst>
                <a:cxn ang="0">
                  <a:pos x="224" y="439"/>
                </a:cxn>
                <a:cxn ang="0">
                  <a:pos x="193" y="434"/>
                </a:cxn>
                <a:cxn ang="0">
                  <a:pos x="165" y="436"/>
                </a:cxn>
                <a:cxn ang="0">
                  <a:pos x="156" y="444"/>
                </a:cxn>
                <a:cxn ang="0">
                  <a:pos x="147" y="461"/>
                </a:cxn>
                <a:cxn ang="0">
                  <a:pos x="147" y="487"/>
                </a:cxn>
                <a:cxn ang="0">
                  <a:pos x="143" y="513"/>
                </a:cxn>
                <a:cxn ang="0">
                  <a:pos x="136" y="537"/>
                </a:cxn>
                <a:cxn ang="0">
                  <a:pos x="7" y="549"/>
                </a:cxn>
                <a:cxn ang="0">
                  <a:pos x="5" y="510"/>
                </a:cxn>
                <a:cxn ang="0">
                  <a:pos x="1" y="472"/>
                </a:cxn>
                <a:cxn ang="0">
                  <a:pos x="1" y="433"/>
                </a:cxn>
                <a:cxn ang="0">
                  <a:pos x="12" y="392"/>
                </a:cxn>
                <a:cxn ang="0">
                  <a:pos x="37" y="383"/>
                </a:cxn>
                <a:cxn ang="0">
                  <a:pos x="66" y="389"/>
                </a:cxn>
                <a:cxn ang="0">
                  <a:pos x="94" y="403"/>
                </a:cxn>
                <a:cxn ang="0">
                  <a:pos x="120" y="417"/>
                </a:cxn>
                <a:cxn ang="0">
                  <a:pos x="156" y="399"/>
                </a:cxn>
                <a:cxn ang="0">
                  <a:pos x="166" y="363"/>
                </a:cxn>
                <a:cxn ang="0">
                  <a:pos x="164" y="321"/>
                </a:cxn>
                <a:cxn ang="0">
                  <a:pos x="158" y="280"/>
                </a:cxn>
                <a:cxn ang="0">
                  <a:pos x="71" y="135"/>
                </a:cxn>
                <a:cxn ang="0">
                  <a:pos x="104" y="141"/>
                </a:cxn>
                <a:cxn ang="0">
                  <a:pos x="137" y="147"/>
                </a:cxn>
                <a:cxn ang="0">
                  <a:pos x="170" y="144"/>
                </a:cxn>
                <a:cxn ang="0">
                  <a:pos x="195" y="128"/>
                </a:cxn>
                <a:cxn ang="0">
                  <a:pos x="206" y="114"/>
                </a:cxn>
                <a:cxn ang="0">
                  <a:pos x="216" y="92"/>
                </a:cxn>
                <a:cxn ang="0">
                  <a:pos x="211" y="69"/>
                </a:cxn>
                <a:cxn ang="0">
                  <a:pos x="207" y="47"/>
                </a:cxn>
                <a:cxn ang="0">
                  <a:pos x="208" y="24"/>
                </a:cxn>
                <a:cxn ang="0">
                  <a:pos x="221" y="2"/>
                </a:cxn>
                <a:cxn ang="0">
                  <a:pos x="245" y="0"/>
                </a:cxn>
                <a:cxn ang="0">
                  <a:pos x="272" y="5"/>
                </a:cxn>
                <a:cxn ang="0">
                  <a:pos x="296" y="17"/>
                </a:cxn>
                <a:cxn ang="0">
                  <a:pos x="316" y="38"/>
                </a:cxn>
                <a:cxn ang="0">
                  <a:pos x="317" y="66"/>
                </a:cxn>
                <a:cxn ang="0">
                  <a:pos x="304" y="94"/>
                </a:cxn>
                <a:cxn ang="0">
                  <a:pos x="294" y="125"/>
                </a:cxn>
                <a:cxn ang="0">
                  <a:pos x="302" y="158"/>
                </a:cxn>
                <a:cxn ang="0">
                  <a:pos x="337" y="181"/>
                </a:cxn>
                <a:cxn ang="0">
                  <a:pos x="380" y="188"/>
                </a:cxn>
                <a:cxn ang="0">
                  <a:pos x="427" y="190"/>
                </a:cxn>
                <a:cxn ang="0">
                  <a:pos x="431" y="329"/>
                </a:cxn>
                <a:cxn ang="0">
                  <a:pos x="401" y="338"/>
                </a:cxn>
                <a:cxn ang="0">
                  <a:pos x="370" y="331"/>
                </a:cxn>
                <a:cxn ang="0">
                  <a:pos x="337" y="319"/>
                </a:cxn>
                <a:cxn ang="0">
                  <a:pos x="303" y="316"/>
                </a:cxn>
                <a:cxn ang="0">
                  <a:pos x="281" y="333"/>
                </a:cxn>
                <a:cxn ang="0">
                  <a:pos x="268" y="361"/>
                </a:cxn>
                <a:cxn ang="0">
                  <a:pos x="263" y="393"/>
                </a:cxn>
                <a:cxn ang="0">
                  <a:pos x="264" y="427"/>
                </a:cxn>
                <a:cxn ang="0">
                  <a:pos x="286" y="457"/>
                </a:cxn>
                <a:cxn ang="0">
                  <a:pos x="317" y="464"/>
                </a:cxn>
                <a:cxn ang="0">
                  <a:pos x="354" y="463"/>
                </a:cxn>
                <a:cxn ang="0">
                  <a:pos x="392" y="473"/>
                </a:cxn>
                <a:cxn ang="0">
                  <a:pos x="401" y="509"/>
                </a:cxn>
                <a:cxn ang="0">
                  <a:pos x="403" y="547"/>
                </a:cxn>
                <a:cxn ang="0">
                  <a:pos x="398" y="583"/>
                </a:cxn>
                <a:cxn ang="0">
                  <a:pos x="388" y="617"/>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4" name="Freeform 6"/>
            <p:cNvSpPr>
              <a:spLocks/>
            </p:cNvSpPr>
            <p:nvPr/>
          </p:nvSpPr>
          <p:spPr bwMode="grayWhite">
            <a:xfrm>
              <a:off x="48" y="1306"/>
              <a:ext cx="624" cy="371"/>
            </a:xfrm>
            <a:custGeom>
              <a:avLst/>
              <a:gdLst/>
              <a:ahLst/>
              <a:cxnLst>
                <a:cxn ang="0">
                  <a:pos x="186" y="342"/>
                </a:cxn>
                <a:cxn ang="0">
                  <a:pos x="175" y="308"/>
                </a:cxn>
                <a:cxn ang="0">
                  <a:pos x="149" y="280"/>
                </a:cxn>
                <a:cxn ang="0">
                  <a:pos x="124" y="270"/>
                </a:cxn>
                <a:cxn ang="0">
                  <a:pos x="104" y="269"/>
                </a:cxn>
                <a:cxn ang="0">
                  <a:pos x="10" y="290"/>
                </a:cxn>
                <a:cxn ang="0">
                  <a:pos x="3" y="264"/>
                </a:cxn>
                <a:cxn ang="0">
                  <a:pos x="0" y="236"/>
                </a:cxn>
                <a:cxn ang="0">
                  <a:pos x="4" y="214"/>
                </a:cxn>
                <a:cxn ang="0">
                  <a:pos x="22" y="200"/>
                </a:cxn>
                <a:cxn ang="0">
                  <a:pos x="53" y="200"/>
                </a:cxn>
                <a:cxn ang="0">
                  <a:pos x="90" y="208"/>
                </a:cxn>
                <a:cxn ang="0">
                  <a:pos x="126" y="190"/>
                </a:cxn>
                <a:cxn ang="0">
                  <a:pos x="144" y="33"/>
                </a:cxn>
                <a:cxn ang="0">
                  <a:pos x="174" y="28"/>
                </a:cxn>
                <a:cxn ang="0">
                  <a:pos x="206" y="31"/>
                </a:cxn>
                <a:cxn ang="0">
                  <a:pos x="230" y="57"/>
                </a:cxn>
                <a:cxn ang="0">
                  <a:pos x="236" y="99"/>
                </a:cxn>
                <a:cxn ang="0">
                  <a:pos x="249" y="138"/>
                </a:cxn>
                <a:cxn ang="0">
                  <a:pos x="293" y="159"/>
                </a:cxn>
                <a:cxn ang="0">
                  <a:pos x="345" y="148"/>
                </a:cxn>
                <a:cxn ang="0">
                  <a:pos x="366" y="119"/>
                </a:cxn>
                <a:cxn ang="0">
                  <a:pos x="361" y="91"/>
                </a:cxn>
                <a:cxn ang="0">
                  <a:pos x="352" y="62"/>
                </a:cxn>
                <a:cxn ang="0">
                  <a:pos x="363" y="34"/>
                </a:cxn>
                <a:cxn ang="0">
                  <a:pos x="398" y="17"/>
                </a:cxn>
                <a:cxn ang="0">
                  <a:pos x="439" y="7"/>
                </a:cxn>
                <a:cxn ang="0">
                  <a:pos x="474" y="5"/>
                </a:cxn>
                <a:cxn ang="0">
                  <a:pos x="479" y="37"/>
                </a:cxn>
                <a:cxn ang="0">
                  <a:pos x="483" y="70"/>
                </a:cxn>
                <a:cxn ang="0">
                  <a:pos x="507" y="97"/>
                </a:cxn>
                <a:cxn ang="0">
                  <a:pos x="535" y="101"/>
                </a:cxn>
                <a:cxn ang="0">
                  <a:pos x="566" y="94"/>
                </a:cxn>
                <a:cxn ang="0">
                  <a:pos x="598" y="94"/>
                </a:cxn>
                <a:cxn ang="0">
                  <a:pos x="620" y="125"/>
                </a:cxn>
                <a:cxn ang="0">
                  <a:pos x="621" y="162"/>
                </a:cxn>
                <a:cxn ang="0">
                  <a:pos x="608" y="178"/>
                </a:cxn>
                <a:cxn ang="0">
                  <a:pos x="573" y="183"/>
                </a:cxn>
                <a:cxn ang="0">
                  <a:pos x="524" y="186"/>
                </a:cxn>
                <a:cxn ang="0">
                  <a:pos x="514" y="197"/>
                </a:cxn>
                <a:cxn ang="0">
                  <a:pos x="519" y="333"/>
                </a:cxn>
                <a:cxn ang="0">
                  <a:pos x="486" y="342"/>
                </a:cxn>
                <a:cxn ang="0">
                  <a:pos x="449" y="344"/>
                </a:cxn>
                <a:cxn ang="0">
                  <a:pos x="412" y="338"/>
                </a:cxn>
                <a:cxn ang="0">
                  <a:pos x="402" y="311"/>
                </a:cxn>
                <a:cxn ang="0">
                  <a:pos x="402" y="283"/>
                </a:cxn>
                <a:cxn ang="0">
                  <a:pos x="397" y="254"/>
                </a:cxn>
                <a:cxn ang="0">
                  <a:pos x="367" y="236"/>
                </a:cxn>
                <a:cxn ang="0">
                  <a:pos x="329" y="237"/>
                </a:cxn>
                <a:cxn ang="0">
                  <a:pos x="289" y="248"/>
                </a:cxn>
                <a:cxn ang="0">
                  <a:pos x="263" y="264"/>
                </a:cxn>
                <a:cxn ang="0">
                  <a:pos x="262" y="293"/>
                </a:cxn>
                <a:cxn ang="0">
                  <a:pos x="276" y="322"/>
                </a:cxn>
                <a:cxn ang="0">
                  <a:pos x="257" y="360"/>
                </a:cxn>
                <a:cxn ang="0">
                  <a:pos x="210" y="364"/>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5" name="Freeform 7"/>
            <p:cNvSpPr>
              <a:spLocks/>
            </p:cNvSpPr>
            <p:nvPr/>
          </p:nvSpPr>
          <p:spPr bwMode="grayWhite">
            <a:xfrm>
              <a:off x="0" y="706"/>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6" name="Freeform 8"/>
            <p:cNvSpPr>
              <a:spLocks/>
            </p:cNvSpPr>
            <p:nvPr/>
          </p:nvSpPr>
          <p:spPr bwMode="grayWhite">
            <a:xfrm>
              <a:off x="538" y="441"/>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7" name="Freeform 9"/>
            <p:cNvSpPr>
              <a:spLocks/>
            </p:cNvSpPr>
            <p:nvPr/>
          </p:nvSpPr>
          <p:spPr bwMode="grayWhite">
            <a:xfrm>
              <a:off x="459" y="2344"/>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8" name="Freeform 10"/>
            <p:cNvSpPr>
              <a:spLocks/>
            </p:cNvSpPr>
            <p:nvPr/>
          </p:nvSpPr>
          <p:spPr bwMode="grayWhite">
            <a:xfrm>
              <a:off x="477" y="2884"/>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59" name="Freeform 11"/>
            <p:cNvSpPr>
              <a:spLocks/>
            </p:cNvSpPr>
            <p:nvPr/>
          </p:nvSpPr>
          <p:spPr bwMode="grayWhite">
            <a:xfrm>
              <a:off x="49" y="2440"/>
              <a:ext cx="409" cy="621"/>
            </a:xfrm>
            <a:custGeom>
              <a:avLst/>
              <a:gdLst/>
              <a:ahLst/>
              <a:cxnLst>
                <a:cxn ang="0">
                  <a:pos x="232" y="620"/>
                </a:cxn>
                <a:cxn ang="0">
                  <a:pos x="189" y="605"/>
                </a:cxn>
                <a:cxn ang="0">
                  <a:pos x="182" y="565"/>
                </a:cxn>
                <a:cxn ang="0">
                  <a:pos x="193" y="519"/>
                </a:cxn>
                <a:cxn ang="0">
                  <a:pos x="165" y="492"/>
                </a:cxn>
                <a:cxn ang="0">
                  <a:pos x="126" y="490"/>
                </a:cxn>
                <a:cxn ang="0">
                  <a:pos x="87" y="497"/>
                </a:cxn>
                <a:cxn ang="0">
                  <a:pos x="44" y="505"/>
                </a:cxn>
                <a:cxn ang="0">
                  <a:pos x="25" y="493"/>
                </a:cxn>
                <a:cxn ang="0">
                  <a:pos x="21" y="472"/>
                </a:cxn>
                <a:cxn ang="0">
                  <a:pos x="19" y="448"/>
                </a:cxn>
                <a:cxn ang="0">
                  <a:pos x="17" y="423"/>
                </a:cxn>
                <a:cxn ang="0">
                  <a:pos x="21" y="396"/>
                </a:cxn>
                <a:cxn ang="0">
                  <a:pos x="52" y="377"/>
                </a:cxn>
                <a:cxn ang="0">
                  <a:pos x="82" y="375"/>
                </a:cxn>
                <a:cxn ang="0">
                  <a:pos x="116" y="373"/>
                </a:cxn>
                <a:cxn ang="0">
                  <a:pos x="137" y="354"/>
                </a:cxn>
                <a:cxn ang="0">
                  <a:pos x="151" y="327"/>
                </a:cxn>
                <a:cxn ang="0">
                  <a:pos x="151" y="294"/>
                </a:cxn>
                <a:cxn ang="0">
                  <a:pos x="137" y="262"/>
                </a:cxn>
                <a:cxn ang="0">
                  <a:pos x="111" y="256"/>
                </a:cxn>
                <a:cxn ang="0">
                  <a:pos x="86" y="264"/>
                </a:cxn>
                <a:cxn ang="0">
                  <a:pos x="60" y="275"/>
                </a:cxn>
                <a:cxn ang="0">
                  <a:pos x="35" y="282"/>
                </a:cxn>
                <a:cxn ang="0">
                  <a:pos x="6" y="268"/>
                </a:cxn>
                <a:cxn ang="0">
                  <a:pos x="1" y="231"/>
                </a:cxn>
                <a:cxn ang="0">
                  <a:pos x="9" y="205"/>
                </a:cxn>
                <a:cxn ang="0">
                  <a:pos x="15" y="175"/>
                </a:cxn>
                <a:cxn ang="0">
                  <a:pos x="44" y="161"/>
                </a:cxn>
                <a:cxn ang="0">
                  <a:pos x="87" y="156"/>
                </a:cxn>
                <a:cxn ang="0">
                  <a:pos x="127" y="145"/>
                </a:cxn>
                <a:cxn ang="0">
                  <a:pos x="154" y="113"/>
                </a:cxn>
                <a:cxn ang="0">
                  <a:pos x="152" y="72"/>
                </a:cxn>
                <a:cxn ang="0">
                  <a:pos x="150" y="29"/>
                </a:cxn>
                <a:cxn ang="0">
                  <a:pos x="186" y="4"/>
                </a:cxn>
                <a:cxn ang="0">
                  <a:pos x="228" y="1"/>
                </a:cxn>
                <a:cxn ang="0">
                  <a:pos x="252" y="22"/>
                </a:cxn>
                <a:cxn ang="0">
                  <a:pos x="248" y="53"/>
                </a:cxn>
                <a:cxn ang="0">
                  <a:pos x="241" y="86"/>
                </a:cxn>
                <a:cxn ang="0">
                  <a:pos x="247" y="116"/>
                </a:cxn>
                <a:cxn ang="0">
                  <a:pos x="371" y="252"/>
                </a:cxn>
                <a:cxn ang="0">
                  <a:pos x="338" y="262"/>
                </a:cxn>
                <a:cxn ang="0">
                  <a:pos x="301" y="257"/>
                </a:cxn>
                <a:cxn ang="0">
                  <a:pos x="264" y="260"/>
                </a:cxn>
                <a:cxn ang="0">
                  <a:pos x="237" y="286"/>
                </a:cxn>
                <a:cxn ang="0">
                  <a:pos x="233" y="316"/>
                </a:cxn>
                <a:cxn ang="0">
                  <a:pos x="234" y="348"/>
                </a:cxn>
                <a:cxn ang="0">
                  <a:pos x="245" y="377"/>
                </a:cxn>
                <a:cxn ang="0">
                  <a:pos x="265" y="400"/>
                </a:cxn>
                <a:cxn ang="0">
                  <a:pos x="284" y="397"/>
                </a:cxn>
                <a:cxn ang="0">
                  <a:pos x="303" y="385"/>
                </a:cxn>
                <a:cxn ang="0">
                  <a:pos x="322" y="370"/>
                </a:cxn>
                <a:cxn ang="0">
                  <a:pos x="345" y="356"/>
                </a:cxn>
                <a:cxn ang="0">
                  <a:pos x="383" y="363"/>
                </a:cxn>
                <a:cxn ang="0">
                  <a:pos x="407" y="390"/>
                </a:cxn>
                <a:cxn ang="0">
                  <a:pos x="407" y="416"/>
                </a:cxn>
                <a:cxn ang="0">
                  <a:pos x="402" y="444"/>
                </a:cxn>
                <a:cxn ang="0">
                  <a:pos x="368" y="456"/>
                </a:cxn>
                <a:cxn ang="0">
                  <a:pos x="327" y="467"/>
                </a:cxn>
                <a:cxn ang="0">
                  <a:pos x="291" y="485"/>
                </a:cxn>
                <a:cxn ang="0">
                  <a:pos x="266" y="61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60" name="Freeform 12"/>
            <p:cNvSpPr>
              <a:spLocks/>
            </p:cNvSpPr>
            <p:nvPr/>
          </p:nvSpPr>
          <p:spPr bwMode="grayWhite">
            <a:xfrm>
              <a:off x="548" y="-13"/>
              <a:ext cx="439" cy="396"/>
            </a:xfrm>
            <a:custGeom>
              <a:avLst/>
              <a:gdLst/>
              <a:ahLst/>
              <a:cxnLst>
                <a:cxn ang="0">
                  <a:pos x="246" y="372"/>
                </a:cxn>
                <a:cxn ang="0">
                  <a:pos x="237" y="330"/>
                </a:cxn>
                <a:cxn ang="0">
                  <a:pos x="222" y="293"/>
                </a:cxn>
                <a:cxn ang="0">
                  <a:pos x="185" y="278"/>
                </a:cxn>
                <a:cxn ang="0">
                  <a:pos x="142" y="289"/>
                </a:cxn>
                <a:cxn ang="0">
                  <a:pos x="104" y="293"/>
                </a:cxn>
                <a:cxn ang="0">
                  <a:pos x="85" y="275"/>
                </a:cxn>
                <a:cxn ang="0">
                  <a:pos x="73" y="247"/>
                </a:cxn>
                <a:cxn ang="0">
                  <a:pos x="67" y="215"/>
                </a:cxn>
                <a:cxn ang="0">
                  <a:pos x="68" y="185"/>
                </a:cxn>
                <a:cxn ang="0">
                  <a:pos x="99" y="176"/>
                </a:cxn>
                <a:cxn ang="0">
                  <a:pos x="139" y="183"/>
                </a:cxn>
                <a:cxn ang="0">
                  <a:pos x="167" y="170"/>
                </a:cxn>
                <a:cxn ang="0">
                  <a:pos x="179" y="149"/>
                </a:cxn>
                <a:cxn ang="0">
                  <a:pos x="181" y="123"/>
                </a:cxn>
                <a:cxn ang="0">
                  <a:pos x="180" y="96"/>
                </a:cxn>
                <a:cxn ang="0">
                  <a:pos x="170" y="68"/>
                </a:cxn>
                <a:cxn ang="0">
                  <a:pos x="146" y="48"/>
                </a:cxn>
                <a:cxn ang="0">
                  <a:pos x="115" y="49"/>
                </a:cxn>
                <a:cxn ang="0">
                  <a:pos x="86" y="62"/>
                </a:cxn>
                <a:cxn ang="0">
                  <a:pos x="56" y="71"/>
                </a:cxn>
                <a:cxn ang="0">
                  <a:pos x="26" y="62"/>
                </a:cxn>
                <a:cxn ang="0">
                  <a:pos x="11" y="43"/>
                </a:cxn>
                <a:cxn ang="0">
                  <a:pos x="1" y="22"/>
                </a:cxn>
                <a:cxn ang="0">
                  <a:pos x="388" y="18"/>
                </a:cxn>
                <a:cxn ang="0">
                  <a:pos x="367" y="21"/>
                </a:cxn>
                <a:cxn ang="0">
                  <a:pos x="346" y="18"/>
                </a:cxn>
                <a:cxn ang="0">
                  <a:pos x="324" y="13"/>
                </a:cxn>
                <a:cxn ang="0">
                  <a:pos x="299" y="18"/>
                </a:cxn>
                <a:cxn ang="0">
                  <a:pos x="278" y="43"/>
                </a:cxn>
                <a:cxn ang="0">
                  <a:pos x="277" y="75"/>
                </a:cxn>
                <a:cxn ang="0">
                  <a:pos x="281" y="99"/>
                </a:cxn>
                <a:cxn ang="0">
                  <a:pos x="287" y="124"/>
                </a:cxn>
                <a:cxn ang="0">
                  <a:pos x="300" y="145"/>
                </a:cxn>
                <a:cxn ang="0">
                  <a:pos x="325" y="159"/>
                </a:cxn>
                <a:cxn ang="0">
                  <a:pos x="349" y="158"/>
                </a:cxn>
                <a:cxn ang="0">
                  <a:pos x="371" y="148"/>
                </a:cxn>
                <a:cxn ang="0">
                  <a:pos x="394" y="138"/>
                </a:cxn>
                <a:cxn ang="0">
                  <a:pos x="418" y="142"/>
                </a:cxn>
                <a:cxn ang="0">
                  <a:pos x="428" y="163"/>
                </a:cxn>
                <a:cxn ang="0">
                  <a:pos x="434" y="188"/>
                </a:cxn>
                <a:cxn ang="0">
                  <a:pos x="436" y="215"/>
                </a:cxn>
                <a:cxn ang="0">
                  <a:pos x="428" y="234"/>
                </a:cxn>
                <a:cxn ang="0">
                  <a:pos x="389" y="242"/>
                </a:cxn>
                <a:cxn ang="0">
                  <a:pos x="355" y="257"/>
                </a:cxn>
                <a:cxn ang="0">
                  <a:pos x="339" y="282"/>
                </a:cxn>
                <a:cxn ang="0">
                  <a:pos x="345" y="313"/>
                </a:cxn>
                <a:cxn ang="0">
                  <a:pos x="364" y="340"/>
                </a:cxn>
                <a:cxn ang="0">
                  <a:pos x="361" y="368"/>
                </a:cxn>
                <a:cxn ang="0">
                  <a:pos x="339" y="379"/>
                </a:cxn>
                <a:cxn ang="0">
                  <a:pos x="315" y="387"/>
                </a:cxn>
                <a:cxn ang="0">
                  <a:pos x="290" y="392"/>
                </a:cxn>
                <a:cxn ang="0">
                  <a:pos x="264" y="39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61" name="Freeform 13"/>
            <p:cNvSpPr>
              <a:spLocks/>
            </p:cNvSpPr>
            <p:nvPr/>
          </p:nvSpPr>
          <p:spPr bwMode="grayWhite">
            <a:xfrm>
              <a:off x="-11" y="3121"/>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62" name="Freeform 14"/>
            <p:cNvSpPr>
              <a:spLocks/>
            </p:cNvSpPr>
            <p:nvPr/>
          </p:nvSpPr>
          <p:spPr bwMode="grayWhite">
            <a:xfrm>
              <a:off x="380" y="3463"/>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63" name="Freeform 15"/>
            <p:cNvSpPr>
              <a:spLocks/>
            </p:cNvSpPr>
            <p:nvPr/>
          </p:nvSpPr>
          <p:spPr bwMode="grayWhite">
            <a:xfrm>
              <a:off x="705" y="3827"/>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64" name="Freeform 16"/>
            <p:cNvSpPr>
              <a:spLocks/>
            </p:cNvSpPr>
            <p:nvPr/>
          </p:nvSpPr>
          <p:spPr bwMode="grayWhite">
            <a:xfrm>
              <a:off x="-3" y="3739"/>
              <a:ext cx="337" cy="355"/>
            </a:xfrm>
            <a:custGeom>
              <a:avLst/>
              <a:gdLst/>
              <a:ahLst/>
              <a:cxnLst>
                <a:cxn ang="0">
                  <a:pos x="315" y="160"/>
                </a:cxn>
                <a:cxn ang="0">
                  <a:pos x="280" y="168"/>
                </a:cxn>
                <a:cxn ang="0">
                  <a:pos x="247" y="179"/>
                </a:cxn>
                <a:cxn ang="0">
                  <a:pos x="232" y="209"/>
                </a:cxn>
                <a:cxn ang="0">
                  <a:pos x="240" y="243"/>
                </a:cxn>
                <a:cxn ang="0">
                  <a:pos x="243" y="275"/>
                </a:cxn>
                <a:cxn ang="0">
                  <a:pos x="227" y="291"/>
                </a:cxn>
                <a:cxn ang="0">
                  <a:pos x="202" y="300"/>
                </a:cxn>
                <a:cxn ang="0">
                  <a:pos x="175" y="303"/>
                </a:cxn>
                <a:cxn ang="0">
                  <a:pos x="149" y="303"/>
                </a:cxn>
                <a:cxn ang="0">
                  <a:pos x="142" y="276"/>
                </a:cxn>
                <a:cxn ang="0">
                  <a:pos x="149" y="243"/>
                </a:cxn>
                <a:cxn ang="0">
                  <a:pos x="139" y="220"/>
                </a:cxn>
                <a:cxn ang="0">
                  <a:pos x="121" y="210"/>
                </a:cxn>
                <a:cxn ang="0">
                  <a:pos x="99" y="206"/>
                </a:cxn>
                <a:cxn ang="0">
                  <a:pos x="75" y="207"/>
                </a:cxn>
                <a:cxn ang="0">
                  <a:pos x="51" y="216"/>
                </a:cxn>
                <a:cxn ang="0">
                  <a:pos x="34" y="234"/>
                </a:cxn>
                <a:cxn ang="0">
                  <a:pos x="32" y="260"/>
                </a:cxn>
                <a:cxn ang="0">
                  <a:pos x="43" y="284"/>
                </a:cxn>
                <a:cxn ang="0">
                  <a:pos x="50" y="309"/>
                </a:cxn>
                <a:cxn ang="0">
                  <a:pos x="41" y="333"/>
                </a:cxn>
                <a:cxn ang="0">
                  <a:pos x="25" y="345"/>
                </a:cxn>
                <a:cxn ang="0">
                  <a:pos x="7" y="353"/>
                </a:cxn>
                <a:cxn ang="0">
                  <a:pos x="14" y="34"/>
                </a:cxn>
                <a:cxn ang="0">
                  <a:pos x="16" y="51"/>
                </a:cxn>
                <a:cxn ang="0">
                  <a:pos x="13" y="68"/>
                </a:cxn>
                <a:cxn ang="0">
                  <a:pos x="9" y="87"/>
                </a:cxn>
                <a:cxn ang="0">
                  <a:pos x="12" y="107"/>
                </a:cxn>
                <a:cxn ang="0">
                  <a:pos x="33" y="126"/>
                </a:cxn>
                <a:cxn ang="0">
                  <a:pos x="61" y="127"/>
                </a:cxn>
                <a:cxn ang="0">
                  <a:pos x="81" y="124"/>
                </a:cxn>
                <a:cxn ang="0">
                  <a:pos x="103" y="121"/>
                </a:cxn>
                <a:cxn ang="0">
                  <a:pos x="122" y="110"/>
                </a:cxn>
                <a:cxn ang="0">
                  <a:pos x="135" y="91"/>
                </a:cxn>
                <a:cxn ang="0">
                  <a:pos x="134" y="71"/>
                </a:cxn>
                <a:cxn ang="0">
                  <a:pos x="126" y="52"/>
                </a:cxn>
                <a:cxn ang="0">
                  <a:pos x="118" y="33"/>
                </a:cxn>
                <a:cxn ang="0">
                  <a:pos x="122" y="13"/>
                </a:cxn>
                <a:cxn ang="0">
                  <a:pos x="140" y="6"/>
                </a:cxn>
                <a:cxn ang="0">
                  <a:pos x="163" y="1"/>
                </a:cxn>
                <a:cxn ang="0">
                  <a:pos x="186" y="1"/>
                </a:cxn>
                <a:cxn ang="0">
                  <a:pos x="202" y="8"/>
                </a:cxn>
                <a:cxn ang="0">
                  <a:pos x="207" y="41"/>
                </a:cxn>
                <a:cxn ang="0">
                  <a:pos x="219" y="68"/>
                </a:cxn>
                <a:cxn ang="0">
                  <a:pos x="241" y="82"/>
                </a:cxn>
                <a:cxn ang="0">
                  <a:pos x="267" y="78"/>
                </a:cxn>
                <a:cxn ang="0">
                  <a:pos x="292" y="64"/>
                </a:cxn>
                <a:cxn ang="0">
                  <a:pos x="316" y="67"/>
                </a:cxn>
                <a:cxn ang="0">
                  <a:pos x="323" y="85"/>
                </a:cxn>
                <a:cxn ang="0">
                  <a:pos x="329" y="105"/>
                </a:cxn>
                <a:cxn ang="0">
                  <a:pos x="334" y="126"/>
                </a:cxn>
                <a:cxn ang="0">
                  <a:pos x="335" y="147"/>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2065" name="Freeform 17"/>
            <p:cNvSpPr>
              <a:spLocks/>
            </p:cNvSpPr>
            <p:nvPr/>
          </p:nvSpPr>
          <p:spPr bwMode="grayWhite">
            <a:xfrm>
              <a:off x="165" y="3976"/>
              <a:ext cx="426" cy="341"/>
            </a:xfrm>
            <a:custGeom>
              <a:avLst/>
              <a:gdLst/>
              <a:ahLst/>
              <a:cxnLst>
                <a:cxn ang="0">
                  <a:pos x="131" y="340"/>
                </a:cxn>
                <a:cxn ang="0">
                  <a:pos x="132" y="311"/>
                </a:cxn>
                <a:cxn ang="0">
                  <a:pos x="128" y="290"/>
                </a:cxn>
                <a:cxn ang="0">
                  <a:pos x="100" y="265"/>
                </a:cxn>
                <a:cxn ang="0">
                  <a:pos x="37" y="249"/>
                </a:cxn>
                <a:cxn ang="0">
                  <a:pos x="2" y="210"/>
                </a:cxn>
                <a:cxn ang="0">
                  <a:pos x="0" y="174"/>
                </a:cxn>
                <a:cxn ang="0">
                  <a:pos x="10" y="150"/>
                </a:cxn>
                <a:cxn ang="0">
                  <a:pos x="32" y="135"/>
                </a:cxn>
                <a:cxn ang="0">
                  <a:pos x="48" y="136"/>
                </a:cxn>
                <a:cxn ang="0">
                  <a:pos x="82" y="142"/>
                </a:cxn>
                <a:cxn ang="0">
                  <a:pos x="98" y="145"/>
                </a:cxn>
                <a:cxn ang="0">
                  <a:pos x="123" y="146"/>
                </a:cxn>
                <a:cxn ang="0">
                  <a:pos x="154" y="136"/>
                </a:cxn>
                <a:cxn ang="0">
                  <a:pos x="172" y="117"/>
                </a:cxn>
                <a:cxn ang="0">
                  <a:pos x="181" y="103"/>
                </a:cxn>
                <a:cxn ang="0">
                  <a:pos x="185" y="91"/>
                </a:cxn>
                <a:cxn ang="0">
                  <a:pos x="181" y="75"/>
                </a:cxn>
                <a:cxn ang="0">
                  <a:pos x="178" y="57"/>
                </a:cxn>
                <a:cxn ang="0">
                  <a:pos x="175" y="41"/>
                </a:cxn>
                <a:cxn ang="0">
                  <a:pos x="177" y="23"/>
                </a:cxn>
                <a:cxn ang="0">
                  <a:pos x="185" y="4"/>
                </a:cxn>
                <a:cxn ang="0">
                  <a:pos x="201" y="0"/>
                </a:cxn>
                <a:cxn ang="0">
                  <a:pos x="220" y="0"/>
                </a:cxn>
                <a:cxn ang="0">
                  <a:pos x="240" y="4"/>
                </a:cxn>
                <a:cxn ang="0">
                  <a:pos x="246" y="7"/>
                </a:cxn>
                <a:cxn ang="0">
                  <a:pos x="265" y="16"/>
                </a:cxn>
                <a:cxn ang="0">
                  <a:pos x="275" y="25"/>
                </a:cxn>
                <a:cxn ang="0">
                  <a:pos x="284" y="37"/>
                </a:cxn>
                <a:cxn ang="0">
                  <a:pos x="287" y="58"/>
                </a:cxn>
                <a:cxn ang="0">
                  <a:pos x="280" y="80"/>
                </a:cxn>
                <a:cxn ang="0">
                  <a:pos x="269" y="101"/>
                </a:cxn>
                <a:cxn ang="0">
                  <a:pos x="261" y="132"/>
                </a:cxn>
                <a:cxn ang="0">
                  <a:pos x="271" y="157"/>
                </a:cxn>
                <a:cxn ang="0">
                  <a:pos x="286" y="171"/>
                </a:cxn>
                <a:cxn ang="0">
                  <a:pos x="305" y="181"/>
                </a:cxn>
                <a:cxn ang="0">
                  <a:pos x="326" y="185"/>
                </a:cxn>
                <a:cxn ang="0">
                  <a:pos x="337" y="186"/>
                </a:cxn>
                <a:cxn ang="0">
                  <a:pos x="360" y="188"/>
                </a:cxn>
                <a:cxn ang="0">
                  <a:pos x="395" y="190"/>
                </a:cxn>
                <a:cxn ang="0">
                  <a:pos x="417" y="208"/>
                </a:cxn>
                <a:cxn ang="0">
                  <a:pos x="425" y="246"/>
                </a:cxn>
                <a:cxn ang="0">
                  <a:pos x="412" y="300"/>
                </a:cxn>
                <a:cxn ang="0">
                  <a:pos x="400" y="329"/>
                </a:cxn>
                <a:cxn ang="0">
                  <a:pos x="393" y="334"/>
                </a:cxn>
                <a:cxn ang="0">
                  <a:pos x="377" y="339"/>
                </a:cxn>
                <a:cxn ang="0">
                  <a:pos x="362" y="338"/>
                </a:cxn>
                <a:cxn ang="0">
                  <a:pos x="338" y="331"/>
                </a:cxn>
                <a:cxn ang="0">
                  <a:pos x="329" y="327"/>
                </a:cxn>
                <a:cxn ang="0">
                  <a:pos x="313" y="322"/>
                </a:cxn>
                <a:cxn ang="0">
                  <a:pos x="297" y="317"/>
                </a:cxn>
                <a:cxn ang="0">
                  <a:pos x="280" y="315"/>
                </a:cxn>
                <a:cxn ang="0">
                  <a:pos x="260" y="324"/>
                </a:cxn>
                <a:cxn ang="0">
                  <a:pos x="246" y="340"/>
                </a:cxn>
                <a:cxn ang="0">
                  <a:pos x="131" y="340"/>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r>
              <a:rPr lang="en-US" smtClean="0"/>
              <a:t>Click to edit Master title style</a:t>
            </a:r>
            <a:endParaRPr lang="en-US"/>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r>
              <a:rPr lang="en-US" smtClean="0"/>
              <a:t>Click to edit Master subtitle style</a:t>
            </a:r>
            <a:endParaRPr lang="en-US"/>
          </a:p>
        </p:txBody>
      </p:sp>
      <p:sp>
        <p:nvSpPr>
          <p:cNvPr id="2069" name="Rectangle 21"/>
          <p:cNvSpPr>
            <a:spLocks noGrp="1" noChangeArrowheads="1"/>
          </p:cNvSpPr>
          <p:nvPr>
            <p:ph type="dt" sz="quarter" idx="2"/>
          </p:nvPr>
        </p:nvSpPr>
        <p:spPr/>
        <p:txBody>
          <a:bodyPr/>
          <a:lstStyle>
            <a:lvl1pPr>
              <a:defRPr/>
            </a:lvl1pPr>
          </a:lstStyle>
          <a:p>
            <a:fld id="{1B0A3A9A-1FA8-4BB6-AB6C-B1E64EDF2BF9}" type="datetimeFigureOut">
              <a:rPr lang="en-US" smtClean="0"/>
              <a:pPr/>
              <a:t>6/14/2020</a:t>
            </a:fld>
            <a:endParaRPr lang="en-US"/>
          </a:p>
        </p:txBody>
      </p:sp>
      <p:sp>
        <p:nvSpPr>
          <p:cNvPr id="2070" name="Rectangle 22"/>
          <p:cNvSpPr>
            <a:spLocks noGrp="1" noChangeArrowheads="1"/>
          </p:cNvSpPr>
          <p:nvPr>
            <p:ph type="ftr" sz="quarter" idx="3"/>
          </p:nvPr>
        </p:nvSpPr>
        <p:spPr/>
        <p:txBody>
          <a:bodyPr/>
          <a:lstStyle>
            <a:lvl1pPr>
              <a:defRPr/>
            </a:lvl1pPr>
          </a:lstStyle>
          <a:p>
            <a:endParaRPr lang="en-US"/>
          </a:p>
        </p:txBody>
      </p:sp>
      <p:sp>
        <p:nvSpPr>
          <p:cNvPr id="2071" name="Rectangle 23"/>
          <p:cNvSpPr>
            <a:spLocks noGrp="1" noChangeArrowheads="1"/>
          </p:cNvSpPr>
          <p:nvPr>
            <p:ph type="sldNum" sz="quarter" idx="4"/>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6125" y="609600"/>
            <a:ext cx="19462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25" y="609600"/>
            <a:ext cx="5689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B0A3A9A-1FA8-4BB6-AB6C-B1E64EDF2BF9}" type="datetimeFigureOut">
              <a:rPr lang="en-US" smtClean="0"/>
              <a:pPr/>
              <a:t>6/14/2020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9DC06C-50FA-4941-99F3-E7D9E8E7EE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w="9525">
              <a:noFill/>
              <a:miter lim="800000"/>
              <a:headEnd/>
              <a:tailEnd/>
            </a:ln>
            <a:effectLst/>
          </p:spPr>
          <p:txBody>
            <a:bodyPr wrap="none" anchor="ctr"/>
            <a:lstStyle/>
            <a:p>
              <a:endParaRPr lang="en-US"/>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w="9525">
              <a:noFill/>
              <a:miter lim="800000"/>
              <a:headEnd/>
              <a:tailEnd/>
            </a:ln>
            <a:effectLst/>
          </p:spPr>
          <p:txBody>
            <a:bodyPr wrap="none" anchor="ctr"/>
            <a:lstStyle/>
            <a:p>
              <a:endParaRPr lang="en-US"/>
            </a:p>
          </p:txBody>
        </p:sp>
        <p:sp>
          <p:nvSpPr>
            <p:cNvPr id="1028" name="Freeform 4"/>
            <p:cNvSpPr>
              <a:spLocks/>
            </p:cNvSpPr>
            <p:nvPr/>
          </p:nvSpPr>
          <p:spPr bwMode="grayWhite">
            <a:xfrm>
              <a:off x="77" y="83"/>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29" name="Freeform 5"/>
            <p:cNvSpPr>
              <a:spLocks/>
            </p:cNvSpPr>
            <p:nvPr/>
          </p:nvSpPr>
          <p:spPr bwMode="grayWhite">
            <a:xfrm>
              <a:off x="19" y="1775"/>
              <a:ext cx="462" cy="618"/>
            </a:xfrm>
            <a:custGeom>
              <a:avLst/>
              <a:gdLst/>
              <a:ahLst/>
              <a:cxnLst>
                <a:cxn ang="0">
                  <a:pos x="224" y="439"/>
                </a:cxn>
                <a:cxn ang="0">
                  <a:pos x="193" y="434"/>
                </a:cxn>
                <a:cxn ang="0">
                  <a:pos x="165" y="436"/>
                </a:cxn>
                <a:cxn ang="0">
                  <a:pos x="156" y="444"/>
                </a:cxn>
                <a:cxn ang="0">
                  <a:pos x="147" y="461"/>
                </a:cxn>
                <a:cxn ang="0">
                  <a:pos x="147" y="487"/>
                </a:cxn>
                <a:cxn ang="0">
                  <a:pos x="143" y="513"/>
                </a:cxn>
                <a:cxn ang="0">
                  <a:pos x="136" y="537"/>
                </a:cxn>
                <a:cxn ang="0">
                  <a:pos x="7" y="549"/>
                </a:cxn>
                <a:cxn ang="0">
                  <a:pos x="5" y="510"/>
                </a:cxn>
                <a:cxn ang="0">
                  <a:pos x="1" y="472"/>
                </a:cxn>
                <a:cxn ang="0">
                  <a:pos x="1" y="433"/>
                </a:cxn>
                <a:cxn ang="0">
                  <a:pos x="12" y="392"/>
                </a:cxn>
                <a:cxn ang="0">
                  <a:pos x="37" y="383"/>
                </a:cxn>
                <a:cxn ang="0">
                  <a:pos x="66" y="389"/>
                </a:cxn>
                <a:cxn ang="0">
                  <a:pos x="94" y="403"/>
                </a:cxn>
                <a:cxn ang="0">
                  <a:pos x="120" y="417"/>
                </a:cxn>
                <a:cxn ang="0">
                  <a:pos x="156" y="399"/>
                </a:cxn>
                <a:cxn ang="0">
                  <a:pos x="166" y="363"/>
                </a:cxn>
                <a:cxn ang="0">
                  <a:pos x="164" y="321"/>
                </a:cxn>
                <a:cxn ang="0">
                  <a:pos x="158" y="280"/>
                </a:cxn>
                <a:cxn ang="0">
                  <a:pos x="71" y="135"/>
                </a:cxn>
                <a:cxn ang="0">
                  <a:pos x="104" y="141"/>
                </a:cxn>
                <a:cxn ang="0">
                  <a:pos x="137" y="147"/>
                </a:cxn>
                <a:cxn ang="0">
                  <a:pos x="170" y="144"/>
                </a:cxn>
                <a:cxn ang="0">
                  <a:pos x="195" y="128"/>
                </a:cxn>
                <a:cxn ang="0">
                  <a:pos x="206" y="114"/>
                </a:cxn>
                <a:cxn ang="0">
                  <a:pos x="216" y="92"/>
                </a:cxn>
                <a:cxn ang="0">
                  <a:pos x="211" y="69"/>
                </a:cxn>
                <a:cxn ang="0">
                  <a:pos x="207" y="47"/>
                </a:cxn>
                <a:cxn ang="0">
                  <a:pos x="208" y="24"/>
                </a:cxn>
                <a:cxn ang="0">
                  <a:pos x="221" y="2"/>
                </a:cxn>
                <a:cxn ang="0">
                  <a:pos x="245" y="0"/>
                </a:cxn>
                <a:cxn ang="0">
                  <a:pos x="272" y="5"/>
                </a:cxn>
                <a:cxn ang="0">
                  <a:pos x="296" y="17"/>
                </a:cxn>
                <a:cxn ang="0">
                  <a:pos x="316" y="38"/>
                </a:cxn>
                <a:cxn ang="0">
                  <a:pos x="317" y="66"/>
                </a:cxn>
                <a:cxn ang="0">
                  <a:pos x="304" y="94"/>
                </a:cxn>
                <a:cxn ang="0">
                  <a:pos x="294" y="125"/>
                </a:cxn>
                <a:cxn ang="0">
                  <a:pos x="302" y="158"/>
                </a:cxn>
                <a:cxn ang="0">
                  <a:pos x="337" y="181"/>
                </a:cxn>
                <a:cxn ang="0">
                  <a:pos x="380" y="188"/>
                </a:cxn>
                <a:cxn ang="0">
                  <a:pos x="427" y="190"/>
                </a:cxn>
                <a:cxn ang="0">
                  <a:pos x="431" y="329"/>
                </a:cxn>
                <a:cxn ang="0">
                  <a:pos x="401" y="338"/>
                </a:cxn>
                <a:cxn ang="0">
                  <a:pos x="370" y="331"/>
                </a:cxn>
                <a:cxn ang="0">
                  <a:pos x="337" y="319"/>
                </a:cxn>
                <a:cxn ang="0">
                  <a:pos x="303" y="316"/>
                </a:cxn>
                <a:cxn ang="0">
                  <a:pos x="281" y="333"/>
                </a:cxn>
                <a:cxn ang="0">
                  <a:pos x="268" y="361"/>
                </a:cxn>
                <a:cxn ang="0">
                  <a:pos x="263" y="393"/>
                </a:cxn>
                <a:cxn ang="0">
                  <a:pos x="264" y="427"/>
                </a:cxn>
                <a:cxn ang="0">
                  <a:pos x="286" y="457"/>
                </a:cxn>
                <a:cxn ang="0">
                  <a:pos x="317" y="464"/>
                </a:cxn>
                <a:cxn ang="0">
                  <a:pos x="354" y="463"/>
                </a:cxn>
                <a:cxn ang="0">
                  <a:pos x="392" y="473"/>
                </a:cxn>
                <a:cxn ang="0">
                  <a:pos x="401" y="509"/>
                </a:cxn>
                <a:cxn ang="0">
                  <a:pos x="403" y="547"/>
                </a:cxn>
                <a:cxn ang="0">
                  <a:pos x="398" y="583"/>
                </a:cxn>
                <a:cxn ang="0">
                  <a:pos x="388" y="617"/>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0" name="Freeform 6"/>
            <p:cNvSpPr>
              <a:spLocks/>
            </p:cNvSpPr>
            <p:nvPr/>
          </p:nvSpPr>
          <p:spPr bwMode="grayWhite">
            <a:xfrm>
              <a:off x="48" y="1306"/>
              <a:ext cx="624" cy="371"/>
            </a:xfrm>
            <a:custGeom>
              <a:avLst/>
              <a:gdLst/>
              <a:ahLst/>
              <a:cxnLst>
                <a:cxn ang="0">
                  <a:pos x="186" y="342"/>
                </a:cxn>
                <a:cxn ang="0">
                  <a:pos x="175" y="308"/>
                </a:cxn>
                <a:cxn ang="0">
                  <a:pos x="149" y="280"/>
                </a:cxn>
                <a:cxn ang="0">
                  <a:pos x="124" y="270"/>
                </a:cxn>
                <a:cxn ang="0">
                  <a:pos x="104" y="269"/>
                </a:cxn>
                <a:cxn ang="0">
                  <a:pos x="10" y="290"/>
                </a:cxn>
                <a:cxn ang="0">
                  <a:pos x="3" y="264"/>
                </a:cxn>
                <a:cxn ang="0">
                  <a:pos x="0" y="236"/>
                </a:cxn>
                <a:cxn ang="0">
                  <a:pos x="4" y="214"/>
                </a:cxn>
                <a:cxn ang="0">
                  <a:pos x="22" y="200"/>
                </a:cxn>
                <a:cxn ang="0">
                  <a:pos x="53" y="200"/>
                </a:cxn>
                <a:cxn ang="0">
                  <a:pos x="90" y="208"/>
                </a:cxn>
                <a:cxn ang="0">
                  <a:pos x="126" y="190"/>
                </a:cxn>
                <a:cxn ang="0">
                  <a:pos x="144" y="33"/>
                </a:cxn>
                <a:cxn ang="0">
                  <a:pos x="174" y="28"/>
                </a:cxn>
                <a:cxn ang="0">
                  <a:pos x="206" y="31"/>
                </a:cxn>
                <a:cxn ang="0">
                  <a:pos x="230" y="57"/>
                </a:cxn>
                <a:cxn ang="0">
                  <a:pos x="236" y="99"/>
                </a:cxn>
                <a:cxn ang="0">
                  <a:pos x="249" y="138"/>
                </a:cxn>
                <a:cxn ang="0">
                  <a:pos x="293" y="159"/>
                </a:cxn>
                <a:cxn ang="0">
                  <a:pos x="345" y="148"/>
                </a:cxn>
                <a:cxn ang="0">
                  <a:pos x="366" y="119"/>
                </a:cxn>
                <a:cxn ang="0">
                  <a:pos x="361" y="91"/>
                </a:cxn>
                <a:cxn ang="0">
                  <a:pos x="352" y="62"/>
                </a:cxn>
                <a:cxn ang="0">
                  <a:pos x="363" y="34"/>
                </a:cxn>
                <a:cxn ang="0">
                  <a:pos x="398" y="17"/>
                </a:cxn>
                <a:cxn ang="0">
                  <a:pos x="439" y="7"/>
                </a:cxn>
                <a:cxn ang="0">
                  <a:pos x="474" y="5"/>
                </a:cxn>
                <a:cxn ang="0">
                  <a:pos x="479" y="37"/>
                </a:cxn>
                <a:cxn ang="0">
                  <a:pos x="483" y="70"/>
                </a:cxn>
                <a:cxn ang="0">
                  <a:pos x="507" y="97"/>
                </a:cxn>
                <a:cxn ang="0">
                  <a:pos x="535" y="101"/>
                </a:cxn>
                <a:cxn ang="0">
                  <a:pos x="566" y="94"/>
                </a:cxn>
                <a:cxn ang="0">
                  <a:pos x="598" y="94"/>
                </a:cxn>
                <a:cxn ang="0">
                  <a:pos x="620" y="125"/>
                </a:cxn>
                <a:cxn ang="0">
                  <a:pos x="621" y="162"/>
                </a:cxn>
                <a:cxn ang="0">
                  <a:pos x="608" y="178"/>
                </a:cxn>
                <a:cxn ang="0">
                  <a:pos x="573" y="183"/>
                </a:cxn>
                <a:cxn ang="0">
                  <a:pos x="524" y="186"/>
                </a:cxn>
                <a:cxn ang="0">
                  <a:pos x="514" y="197"/>
                </a:cxn>
                <a:cxn ang="0">
                  <a:pos x="519" y="333"/>
                </a:cxn>
                <a:cxn ang="0">
                  <a:pos x="486" y="342"/>
                </a:cxn>
                <a:cxn ang="0">
                  <a:pos x="449" y="344"/>
                </a:cxn>
                <a:cxn ang="0">
                  <a:pos x="412" y="338"/>
                </a:cxn>
                <a:cxn ang="0">
                  <a:pos x="402" y="311"/>
                </a:cxn>
                <a:cxn ang="0">
                  <a:pos x="402" y="283"/>
                </a:cxn>
                <a:cxn ang="0">
                  <a:pos x="397" y="254"/>
                </a:cxn>
                <a:cxn ang="0">
                  <a:pos x="367" y="236"/>
                </a:cxn>
                <a:cxn ang="0">
                  <a:pos x="329" y="237"/>
                </a:cxn>
                <a:cxn ang="0">
                  <a:pos x="289" y="248"/>
                </a:cxn>
                <a:cxn ang="0">
                  <a:pos x="263" y="264"/>
                </a:cxn>
                <a:cxn ang="0">
                  <a:pos x="262" y="293"/>
                </a:cxn>
                <a:cxn ang="0">
                  <a:pos x="276" y="322"/>
                </a:cxn>
                <a:cxn ang="0">
                  <a:pos x="257" y="360"/>
                </a:cxn>
                <a:cxn ang="0">
                  <a:pos x="210" y="364"/>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1" name="Freeform 7"/>
            <p:cNvSpPr>
              <a:spLocks/>
            </p:cNvSpPr>
            <p:nvPr/>
          </p:nvSpPr>
          <p:spPr bwMode="grayWhite">
            <a:xfrm>
              <a:off x="0" y="706"/>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2" name="Freeform 8"/>
            <p:cNvSpPr>
              <a:spLocks/>
            </p:cNvSpPr>
            <p:nvPr/>
          </p:nvSpPr>
          <p:spPr bwMode="grayWhite">
            <a:xfrm>
              <a:off x="538" y="441"/>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3" name="Freeform 9"/>
            <p:cNvSpPr>
              <a:spLocks/>
            </p:cNvSpPr>
            <p:nvPr/>
          </p:nvSpPr>
          <p:spPr bwMode="grayWhite">
            <a:xfrm>
              <a:off x="459" y="2344"/>
              <a:ext cx="506" cy="470"/>
            </a:xfrm>
            <a:custGeom>
              <a:avLst/>
              <a:gdLst/>
              <a:ahLst/>
              <a:cxnLst>
                <a:cxn ang="0">
                  <a:pos x="229" y="453"/>
                </a:cxn>
                <a:cxn ang="0">
                  <a:pos x="200" y="429"/>
                </a:cxn>
                <a:cxn ang="0">
                  <a:pos x="175" y="402"/>
                </a:cxn>
                <a:cxn ang="0">
                  <a:pos x="158" y="368"/>
                </a:cxn>
                <a:cxn ang="0">
                  <a:pos x="241" y="275"/>
                </a:cxn>
                <a:cxn ang="0">
                  <a:pos x="224" y="248"/>
                </a:cxn>
                <a:cxn ang="0">
                  <a:pos x="198" y="228"/>
                </a:cxn>
                <a:cxn ang="0">
                  <a:pos x="166" y="214"/>
                </a:cxn>
                <a:cxn ang="0">
                  <a:pos x="139" y="217"/>
                </a:cxn>
                <a:cxn ang="0">
                  <a:pos x="128" y="238"/>
                </a:cxn>
                <a:cxn ang="0">
                  <a:pos x="120" y="262"/>
                </a:cxn>
                <a:cxn ang="0">
                  <a:pos x="104" y="283"/>
                </a:cxn>
                <a:cxn ang="0">
                  <a:pos x="77" y="291"/>
                </a:cxn>
                <a:cxn ang="0">
                  <a:pos x="53" y="288"/>
                </a:cxn>
                <a:cxn ang="0">
                  <a:pos x="31" y="275"/>
                </a:cxn>
                <a:cxn ang="0">
                  <a:pos x="12" y="257"/>
                </a:cxn>
                <a:cxn ang="0">
                  <a:pos x="61" y="109"/>
                </a:cxn>
                <a:cxn ang="0">
                  <a:pos x="24" y="85"/>
                </a:cxn>
                <a:cxn ang="0">
                  <a:pos x="0" y="53"/>
                </a:cxn>
                <a:cxn ang="0">
                  <a:pos x="19" y="22"/>
                </a:cxn>
                <a:cxn ang="0">
                  <a:pos x="54" y="0"/>
                </a:cxn>
                <a:cxn ang="0">
                  <a:pos x="82" y="6"/>
                </a:cxn>
                <a:cxn ang="0">
                  <a:pos x="103" y="29"/>
                </a:cxn>
                <a:cxn ang="0">
                  <a:pos x="132" y="57"/>
                </a:cxn>
                <a:cxn ang="0">
                  <a:pos x="175" y="64"/>
                </a:cxn>
                <a:cxn ang="0">
                  <a:pos x="215" y="43"/>
                </a:cxn>
                <a:cxn ang="0">
                  <a:pos x="243" y="16"/>
                </a:cxn>
                <a:cxn ang="0">
                  <a:pos x="265" y="22"/>
                </a:cxn>
                <a:cxn ang="0">
                  <a:pos x="284" y="34"/>
                </a:cxn>
                <a:cxn ang="0">
                  <a:pos x="301" y="52"/>
                </a:cxn>
                <a:cxn ang="0">
                  <a:pos x="318" y="72"/>
                </a:cxn>
                <a:cxn ang="0">
                  <a:pos x="314" y="98"/>
                </a:cxn>
                <a:cxn ang="0">
                  <a:pos x="296" y="115"/>
                </a:cxn>
                <a:cxn ang="0">
                  <a:pos x="278" y="123"/>
                </a:cxn>
                <a:cxn ang="0">
                  <a:pos x="260" y="130"/>
                </a:cxn>
                <a:cxn ang="0">
                  <a:pos x="249" y="152"/>
                </a:cxn>
                <a:cxn ang="0">
                  <a:pos x="257" y="180"/>
                </a:cxn>
                <a:cxn ang="0">
                  <a:pos x="288" y="210"/>
                </a:cxn>
                <a:cxn ang="0">
                  <a:pos x="321" y="231"/>
                </a:cxn>
                <a:cxn ang="0">
                  <a:pos x="339" y="231"/>
                </a:cxn>
                <a:cxn ang="0">
                  <a:pos x="358" y="228"/>
                </a:cxn>
                <a:cxn ang="0">
                  <a:pos x="377" y="200"/>
                </a:cxn>
                <a:cxn ang="0">
                  <a:pos x="385" y="171"/>
                </a:cxn>
                <a:cxn ang="0">
                  <a:pos x="404" y="158"/>
                </a:cxn>
                <a:cxn ang="0">
                  <a:pos x="497" y="213"/>
                </a:cxn>
                <a:cxn ang="0">
                  <a:pos x="482" y="238"/>
                </a:cxn>
                <a:cxn ang="0">
                  <a:pos x="458" y="259"/>
                </a:cxn>
                <a:cxn ang="0">
                  <a:pos x="438" y="282"/>
                </a:cxn>
                <a:cxn ang="0">
                  <a:pos x="434" y="313"/>
                </a:cxn>
                <a:cxn ang="0">
                  <a:pos x="467" y="339"/>
                </a:cxn>
                <a:cxn ang="0">
                  <a:pos x="505" y="362"/>
                </a:cxn>
                <a:cxn ang="0">
                  <a:pos x="329" y="370"/>
                </a:cxn>
                <a:cxn ang="0">
                  <a:pos x="306" y="395"/>
                </a:cxn>
                <a:cxn ang="0">
                  <a:pos x="287" y="423"/>
                </a:cxn>
                <a:cxn ang="0">
                  <a:pos x="267" y="452"/>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4" name="Freeform 10"/>
            <p:cNvSpPr>
              <a:spLocks/>
            </p:cNvSpPr>
            <p:nvPr/>
          </p:nvSpPr>
          <p:spPr bwMode="grayWhite">
            <a:xfrm>
              <a:off x="477" y="2884"/>
              <a:ext cx="447" cy="520"/>
            </a:xfrm>
            <a:custGeom>
              <a:avLst/>
              <a:gdLst/>
              <a:ahLst/>
              <a:cxnLst>
                <a:cxn ang="0">
                  <a:pos x="254" y="495"/>
                </a:cxn>
                <a:cxn ang="0">
                  <a:pos x="245" y="454"/>
                </a:cxn>
                <a:cxn ang="0">
                  <a:pos x="230" y="417"/>
                </a:cxn>
                <a:cxn ang="0">
                  <a:pos x="193" y="402"/>
                </a:cxn>
                <a:cxn ang="0">
                  <a:pos x="150" y="412"/>
                </a:cxn>
                <a:cxn ang="0">
                  <a:pos x="112" y="417"/>
                </a:cxn>
                <a:cxn ang="0">
                  <a:pos x="93" y="399"/>
                </a:cxn>
                <a:cxn ang="0">
                  <a:pos x="81" y="370"/>
                </a:cxn>
                <a:cxn ang="0">
                  <a:pos x="75" y="339"/>
                </a:cxn>
                <a:cxn ang="0">
                  <a:pos x="76" y="309"/>
                </a:cxn>
                <a:cxn ang="0">
                  <a:pos x="106" y="300"/>
                </a:cxn>
                <a:cxn ang="0">
                  <a:pos x="146" y="307"/>
                </a:cxn>
                <a:cxn ang="0">
                  <a:pos x="175" y="294"/>
                </a:cxn>
                <a:cxn ang="0">
                  <a:pos x="186" y="273"/>
                </a:cxn>
                <a:cxn ang="0">
                  <a:pos x="189" y="246"/>
                </a:cxn>
                <a:cxn ang="0">
                  <a:pos x="188" y="219"/>
                </a:cxn>
                <a:cxn ang="0">
                  <a:pos x="178" y="191"/>
                </a:cxn>
                <a:cxn ang="0">
                  <a:pos x="153" y="171"/>
                </a:cxn>
                <a:cxn ang="0">
                  <a:pos x="123" y="172"/>
                </a:cxn>
                <a:cxn ang="0">
                  <a:pos x="93" y="185"/>
                </a:cxn>
                <a:cxn ang="0">
                  <a:pos x="64" y="194"/>
                </a:cxn>
                <a:cxn ang="0">
                  <a:pos x="34" y="185"/>
                </a:cxn>
                <a:cxn ang="0">
                  <a:pos x="19" y="166"/>
                </a:cxn>
                <a:cxn ang="0">
                  <a:pos x="9" y="146"/>
                </a:cxn>
                <a:cxn ang="0">
                  <a:pos x="2" y="122"/>
                </a:cxn>
                <a:cxn ang="0">
                  <a:pos x="0" y="98"/>
                </a:cxn>
                <a:cxn ang="0">
                  <a:pos x="387" y="12"/>
                </a:cxn>
                <a:cxn ang="0">
                  <a:pos x="399" y="41"/>
                </a:cxn>
                <a:cxn ang="0">
                  <a:pos x="406" y="74"/>
                </a:cxn>
                <a:cxn ang="0">
                  <a:pos x="411" y="107"/>
                </a:cxn>
                <a:cxn ang="0">
                  <a:pos x="396" y="141"/>
                </a:cxn>
                <a:cxn ang="0">
                  <a:pos x="375" y="144"/>
                </a:cxn>
                <a:cxn ang="0">
                  <a:pos x="354" y="141"/>
                </a:cxn>
                <a:cxn ang="0">
                  <a:pos x="332" y="137"/>
                </a:cxn>
                <a:cxn ang="0">
                  <a:pos x="307" y="141"/>
                </a:cxn>
                <a:cxn ang="0">
                  <a:pos x="286" y="166"/>
                </a:cxn>
                <a:cxn ang="0">
                  <a:pos x="285" y="199"/>
                </a:cxn>
                <a:cxn ang="0">
                  <a:pos x="289" y="222"/>
                </a:cxn>
                <a:cxn ang="0">
                  <a:pos x="295" y="247"/>
                </a:cxn>
                <a:cxn ang="0">
                  <a:pos x="308" y="268"/>
                </a:cxn>
                <a:cxn ang="0">
                  <a:pos x="332" y="282"/>
                </a:cxn>
                <a:cxn ang="0">
                  <a:pos x="357" y="282"/>
                </a:cxn>
                <a:cxn ang="0">
                  <a:pos x="379" y="272"/>
                </a:cxn>
                <a:cxn ang="0">
                  <a:pos x="402" y="262"/>
                </a:cxn>
                <a:cxn ang="0">
                  <a:pos x="426" y="265"/>
                </a:cxn>
                <a:cxn ang="0">
                  <a:pos x="436" y="287"/>
                </a:cxn>
                <a:cxn ang="0">
                  <a:pos x="442" y="312"/>
                </a:cxn>
                <a:cxn ang="0">
                  <a:pos x="444" y="338"/>
                </a:cxn>
                <a:cxn ang="0">
                  <a:pos x="436" y="358"/>
                </a:cxn>
                <a:cxn ang="0">
                  <a:pos x="397" y="366"/>
                </a:cxn>
                <a:cxn ang="0">
                  <a:pos x="363" y="380"/>
                </a:cxn>
                <a:cxn ang="0">
                  <a:pos x="347" y="406"/>
                </a:cxn>
                <a:cxn ang="0">
                  <a:pos x="353" y="437"/>
                </a:cxn>
                <a:cxn ang="0">
                  <a:pos x="372" y="464"/>
                </a:cxn>
                <a:cxn ang="0">
                  <a:pos x="369" y="492"/>
                </a:cxn>
                <a:cxn ang="0">
                  <a:pos x="347" y="503"/>
                </a:cxn>
                <a:cxn ang="0">
                  <a:pos x="323" y="511"/>
                </a:cxn>
                <a:cxn ang="0">
                  <a:pos x="298" y="516"/>
                </a:cxn>
                <a:cxn ang="0">
                  <a:pos x="272" y="519"/>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5" name="Freeform 11"/>
            <p:cNvSpPr>
              <a:spLocks/>
            </p:cNvSpPr>
            <p:nvPr/>
          </p:nvSpPr>
          <p:spPr bwMode="grayWhite">
            <a:xfrm>
              <a:off x="49" y="2440"/>
              <a:ext cx="409" cy="621"/>
            </a:xfrm>
            <a:custGeom>
              <a:avLst/>
              <a:gdLst/>
              <a:ahLst/>
              <a:cxnLst>
                <a:cxn ang="0">
                  <a:pos x="232" y="620"/>
                </a:cxn>
                <a:cxn ang="0">
                  <a:pos x="189" y="605"/>
                </a:cxn>
                <a:cxn ang="0">
                  <a:pos x="182" y="565"/>
                </a:cxn>
                <a:cxn ang="0">
                  <a:pos x="193" y="519"/>
                </a:cxn>
                <a:cxn ang="0">
                  <a:pos x="165" y="492"/>
                </a:cxn>
                <a:cxn ang="0">
                  <a:pos x="126" y="490"/>
                </a:cxn>
                <a:cxn ang="0">
                  <a:pos x="87" y="497"/>
                </a:cxn>
                <a:cxn ang="0">
                  <a:pos x="44" y="505"/>
                </a:cxn>
                <a:cxn ang="0">
                  <a:pos x="25" y="493"/>
                </a:cxn>
                <a:cxn ang="0">
                  <a:pos x="21" y="472"/>
                </a:cxn>
                <a:cxn ang="0">
                  <a:pos x="19" y="448"/>
                </a:cxn>
                <a:cxn ang="0">
                  <a:pos x="17" y="423"/>
                </a:cxn>
                <a:cxn ang="0">
                  <a:pos x="21" y="396"/>
                </a:cxn>
                <a:cxn ang="0">
                  <a:pos x="52" y="377"/>
                </a:cxn>
                <a:cxn ang="0">
                  <a:pos x="82" y="375"/>
                </a:cxn>
                <a:cxn ang="0">
                  <a:pos x="116" y="373"/>
                </a:cxn>
                <a:cxn ang="0">
                  <a:pos x="137" y="354"/>
                </a:cxn>
                <a:cxn ang="0">
                  <a:pos x="151" y="327"/>
                </a:cxn>
                <a:cxn ang="0">
                  <a:pos x="151" y="294"/>
                </a:cxn>
                <a:cxn ang="0">
                  <a:pos x="137" y="262"/>
                </a:cxn>
                <a:cxn ang="0">
                  <a:pos x="111" y="256"/>
                </a:cxn>
                <a:cxn ang="0">
                  <a:pos x="86" y="264"/>
                </a:cxn>
                <a:cxn ang="0">
                  <a:pos x="60" y="275"/>
                </a:cxn>
                <a:cxn ang="0">
                  <a:pos x="35" y="282"/>
                </a:cxn>
                <a:cxn ang="0">
                  <a:pos x="6" y="268"/>
                </a:cxn>
                <a:cxn ang="0">
                  <a:pos x="1" y="231"/>
                </a:cxn>
                <a:cxn ang="0">
                  <a:pos x="9" y="205"/>
                </a:cxn>
                <a:cxn ang="0">
                  <a:pos x="15" y="175"/>
                </a:cxn>
                <a:cxn ang="0">
                  <a:pos x="44" y="161"/>
                </a:cxn>
                <a:cxn ang="0">
                  <a:pos x="87" y="156"/>
                </a:cxn>
                <a:cxn ang="0">
                  <a:pos x="127" y="145"/>
                </a:cxn>
                <a:cxn ang="0">
                  <a:pos x="154" y="113"/>
                </a:cxn>
                <a:cxn ang="0">
                  <a:pos x="152" y="72"/>
                </a:cxn>
                <a:cxn ang="0">
                  <a:pos x="150" y="29"/>
                </a:cxn>
                <a:cxn ang="0">
                  <a:pos x="186" y="4"/>
                </a:cxn>
                <a:cxn ang="0">
                  <a:pos x="228" y="1"/>
                </a:cxn>
                <a:cxn ang="0">
                  <a:pos x="252" y="22"/>
                </a:cxn>
                <a:cxn ang="0">
                  <a:pos x="248" y="53"/>
                </a:cxn>
                <a:cxn ang="0">
                  <a:pos x="241" y="86"/>
                </a:cxn>
                <a:cxn ang="0">
                  <a:pos x="247" y="116"/>
                </a:cxn>
                <a:cxn ang="0">
                  <a:pos x="371" y="252"/>
                </a:cxn>
                <a:cxn ang="0">
                  <a:pos x="338" y="262"/>
                </a:cxn>
                <a:cxn ang="0">
                  <a:pos x="301" y="257"/>
                </a:cxn>
                <a:cxn ang="0">
                  <a:pos x="264" y="260"/>
                </a:cxn>
                <a:cxn ang="0">
                  <a:pos x="237" y="286"/>
                </a:cxn>
                <a:cxn ang="0">
                  <a:pos x="233" y="316"/>
                </a:cxn>
                <a:cxn ang="0">
                  <a:pos x="234" y="348"/>
                </a:cxn>
                <a:cxn ang="0">
                  <a:pos x="245" y="377"/>
                </a:cxn>
                <a:cxn ang="0">
                  <a:pos x="265" y="400"/>
                </a:cxn>
                <a:cxn ang="0">
                  <a:pos x="284" y="397"/>
                </a:cxn>
                <a:cxn ang="0">
                  <a:pos x="303" y="385"/>
                </a:cxn>
                <a:cxn ang="0">
                  <a:pos x="322" y="370"/>
                </a:cxn>
                <a:cxn ang="0">
                  <a:pos x="345" y="356"/>
                </a:cxn>
                <a:cxn ang="0">
                  <a:pos x="383" y="363"/>
                </a:cxn>
                <a:cxn ang="0">
                  <a:pos x="407" y="390"/>
                </a:cxn>
                <a:cxn ang="0">
                  <a:pos x="407" y="416"/>
                </a:cxn>
                <a:cxn ang="0">
                  <a:pos x="402" y="444"/>
                </a:cxn>
                <a:cxn ang="0">
                  <a:pos x="368" y="456"/>
                </a:cxn>
                <a:cxn ang="0">
                  <a:pos x="327" y="467"/>
                </a:cxn>
                <a:cxn ang="0">
                  <a:pos x="291" y="485"/>
                </a:cxn>
                <a:cxn ang="0">
                  <a:pos x="266" y="61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6" name="Freeform 12"/>
            <p:cNvSpPr>
              <a:spLocks/>
            </p:cNvSpPr>
            <p:nvPr/>
          </p:nvSpPr>
          <p:spPr bwMode="grayWhite">
            <a:xfrm>
              <a:off x="548" y="-13"/>
              <a:ext cx="439" cy="396"/>
            </a:xfrm>
            <a:custGeom>
              <a:avLst/>
              <a:gdLst/>
              <a:ahLst/>
              <a:cxnLst>
                <a:cxn ang="0">
                  <a:pos x="246" y="372"/>
                </a:cxn>
                <a:cxn ang="0">
                  <a:pos x="237" y="330"/>
                </a:cxn>
                <a:cxn ang="0">
                  <a:pos x="222" y="293"/>
                </a:cxn>
                <a:cxn ang="0">
                  <a:pos x="185" y="278"/>
                </a:cxn>
                <a:cxn ang="0">
                  <a:pos x="142" y="289"/>
                </a:cxn>
                <a:cxn ang="0">
                  <a:pos x="104" y="293"/>
                </a:cxn>
                <a:cxn ang="0">
                  <a:pos x="85" y="275"/>
                </a:cxn>
                <a:cxn ang="0">
                  <a:pos x="73" y="247"/>
                </a:cxn>
                <a:cxn ang="0">
                  <a:pos x="67" y="215"/>
                </a:cxn>
                <a:cxn ang="0">
                  <a:pos x="68" y="185"/>
                </a:cxn>
                <a:cxn ang="0">
                  <a:pos x="99" y="176"/>
                </a:cxn>
                <a:cxn ang="0">
                  <a:pos x="139" y="183"/>
                </a:cxn>
                <a:cxn ang="0">
                  <a:pos x="167" y="170"/>
                </a:cxn>
                <a:cxn ang="0">
                  <a:pos x="179" y="149"/>
                </a:cxn>
                <a:cxn ang="0">
                  <a:pos x="181" y="123"/>
                </a:cxn>
                <a:cxn ang="0">
                  <a:pos x="180" y="96"/>
                </a:cxn>
                <a:cxn ang="0">
                  <a:pos x="170" y="68"/>
                </a:cxn>
                <a:cxn ang="0">
                  <a:pos x="146" y="48"/>
                </a:cxn>
                <a:cxn ang="0">
                  <a:pos x="115" y="49"/>
                </a:cxn>
                <a:cxn ang="0">
                  <a:pos x="86" y="62"/>
                </a:cxn>
                <a:cxn ang="0">
                  <a:pos x="56" y="71"/>
                </a:cxn>
                <a:cxn ang="0">
                  <a:pos x="26" y="62"/>
                </a:cxn>
                <a:cxn ang="0">
                  <a:pos x="11" y="43"/>
                </a:cxn>
                <a:cxn ang="0">
                  <a:pos x="1" y="22"/>
                </a:cxn>
                <a:cxn ang="0">
                  <a:pos x="388" y="18"/>
                </a:cxn>
                <a:cxn ang="0">
                  <a:pos x="367" y="21"/>
                </a:cxn>
                <a:cxn ang="0">
                  <a:pos x="346" y="18"/>
                </a:cxn>
                <a:cxn ang="0">
                  <a:pos x="324" y="13"/>
                </a:cxn>
                <a:cxn ang="0">
                  <a:pos x="299" y="18"/>
                </a:cxn>
                <a:cxn ang="0">
                  <a:pos x="278" y="43"/>
                </a:cxn>
                <a:cxn ang="0">
                  <a:pos x="277" y="75"/>
                </a:cxn>
                <a:cxn ang="0">
                  <a:pos x="281" y="99"/>
                </a:cxn>
                <a:cxn ang="0">
                  <a:pos x="287" y="124"/>
                </a:cxn>
                <a:cxn ang="0">
                  <a:pos x="300" y="145"/>
                </a:cxn>
                <a:cxn ang="0">
                  <a:pos x="325" y="159"/>
                </a:cxn>
                <a:cxn ang="0">
                  <a:pos x="349" y="158"/>
                </a:cxn>
                <a:cxn ang="0">
                  <a:pos x="371" y="148"/>
                </a:cxn>
                <a:cxn ang="0">
                  <a:pos x="394" y="138"/>
                </a:cxn>
                <a:cxn ang="0">
                  <a:pos x="418" y="142"/>
                </a:cxn>
                <a:cxn ang="0">
                  <a:pos x="428" y="163"/>
                </a:cxn>
                <a:cxn ang="0">
                  <a:pos x="434" y="188"/>
                </a:cxn>
                <a:cxn ang="0">
                  <a:pos x="436" y="215"/>
                </a:cxn>
                <a:cxn ang="0">
                  <a:pos x="428" y="234"/>
                </a:cxn>
                <a:cxn ang="0">
                  <a:pos x="389" y="242"/>
                </a:cxn>
                <a:cxn ang="0">
                  <a:pos x="355" y="257"/>
                </a:cxn>
                <a:cxn ang="0">
                  <a:pos x="339" y="282"/>
                </a:cxn>
                <a:cxn ang="0">
                  <a:pos x="345" y="313"/>
                </a:cxn>
                <a:cxn ang="0">
                  <a:pos x="364" y="340"/>
                </a:cxn>
                <a:cxn ang="0">
                  <a:pos x="361" y="368"/>
                </a:cxn>
                <a:cxn ang="0">
                  <a:pos x="339" y="379"/>
                </a:cxn>
                <a:cxn ang="0">
                  <a:pos x="315" y="387"/>
                </a:cxn>
                <a:cxn ang="0">
                  <a:pos x="290" y="392"/>
                </a:cxn>
                <a:cxn ang="0">
                  <a:pos x="264" y="39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7" name="Freeform 13"/>
            <p:cNvSpPr>
              <a:spLocks/>
            </p:cNvSpPr>
            <p:nvPr/>
          </p:nvSpPr>
          <p:spPr bwMode="grayWhite">
            <a:xfrm>
              <a:off x="-11" y="3121"/>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8" name="Freeform 14"/>
            <p:cNvSpPr>
              <a:spLocks/>
            </p:cNvSpPr>
            <p:nvPr/>
          </p:nvSpPr>
          <p:spPr bwMode="grayWhite">
            <a:xfrm>
              <a:off x="380" y="3463"/>
              <a:ext cx="512" cy="509"/>
            </a:xfrm>
            <a:custGeom>
              <a:avLst/>
              <a:gdLst/>
              <a:ahLst/>
              <a:cxnLst>
                <a:cxn ang="0">
                  <a:pos x="67" y="492"/>
                </a:cxn>
                <a:cxn ang="0">
                  <a:pos x="45" y="451"/>
                </a:cxn>
                <a:cxn ang="0">
                  <a:pos x="68" y="418"/>
                </a:cxn>
                <a:cxn ang="0">
                  <a:pos x="106" y="391"/>
                </a:cxn>
                <a:cxn ang="0">
                  <a:pos x="105" y="352"/>
                </a:cxn>
                <a:cxn ang="0">
                  <a:pos x="79" y="324"/>
                </a:cxn>
                <a:cxn ang="0">
                  <a:pos x="44" y="302"/>
                </a:cxn>
                <a:cxn ang="0">
                  <a:pos x="7" y="280"/>
                </a:cxn>
                <a:cxn ang="0">
                  <a:pos x="2" y="258"/>
                </a:cxn>
                <a:cxn ang="0">
                  <a:pos x="13" y="239"/>
                </a:cxn>
                <a:cxn ang="0">
                  <a:pos x="29" y="220"/>
                </a:cxn>
                <a:cxn ang="0">
                  <a:pos x="43" y="201"/>
                </a:cxn>
                <a:cxn ang="0">
                  <a:pos x="65" y="184"/>
                </a:cxn>
                <a:cxn ang="0">
                  <a:pos x="100" y="191"/>
                </a:cxn>
                <a:cxn ang="0">
                  <a:pos x="124" y="210"/>
                </a:cxn>
                <a:cxn ang="0">
                  <a:pos x="150" y="233"/>
                </a:cxn>
                <a:cxn ang="0">
                  <a:pos x="179" y="232"/>
                </a:cxn>
                <a:cxn ang="0">
                  <a:pos x="207" y="223"/>
                </a:cxn>
                <a:cxn ang="0">
                  <a:pos x="230" y="198"/>
                </a:cxn>
                <a:cxn ang="0">
                  <a:pos x="242" y="165"/>
                </a:cxn>
                <a:cxn ang="0">
                  <a:pos x="226" y="143"/>
                </a:cxn>
                <a:cxn ang="0">
                  <a:pos x="203" y="132"/>
                </a:cxn>
                <a:cxn ang="0">
                  <a:pos x="176" y="122"/>
                </a:cxn>
                <a:cxn ang="0">
                  <a:pos x="153" y="111"/>
                </a:cxn>
                <a:cxn ang="0">
                  <a:pos x="142" y="80"/>
                </a:cxn>
                <a:cxn ang="0">
                  <a:pos x="163" y="50"/>
                </a:cxn>
                <a:cxn ang="0">
                  <a:pos x="187" y="36"/>
                </a:cxn>
                <a:cxn ang="0">
                  <a:pos x="211" y="18"/>
                </a:cxn>
                <a:cxn ang="0">
                  <a:pos x="243" y="28"/>
                </a:cxn>
                <a:cxn ang="0">
                  <a:pos x="277" y="54"/>
                </a:cxn>
                <a:cxn ang="0">
                  <a:pos x="314" y="72"/>
                </a:cxn>
                <a:cxn ang="0">
                  <a:pos x="355" y="68"/>
                </a:cxn>
                <a:cxn ang="0">
                  <a:pos x="382" y="36"/>
                </a:cxn>
                <a:cxn ang="0">
                  <a:pos x="411" y="3"/>
                </a:cxn>
                <a:cxn ang="0">
                  <a:pos x="453" y="10"/>
                </a:cxn>
                <a:cxn ang="0">
                  <a:pos x="486" y="36"/>
                </a:cxn>
                <a:cxn ang="0">
                  <a:pos x="489" y="68"/>
                </a:cxn>
                <a:cxn ang="0">
                  <a:pos x="466" y="88"/>
                </a:cxn>
                <a:cxn ang="0">
                  <a:pos x="437" y="107"/>
                </a:cxn>
                <a:cxn ang="0">
                  <a:pos x="422" y="133"/>
                </a:cxn>
                <a:cxn ang="0">
                  <a:pos x="419" y="317"/>
                </a:cxn>
                <a:cxn ang="0">
                  <a:pos x="388" y="302"/>
                </a:cxn>
                <a:cxn ang="0">
                  <a:pos x="364" y="273"/>
                </a:cxn>
                <a:cxn ang="0">
                  <a:pos x="336" y="250"/>
                </a:cxn>
                <a:cxn ang="0">
                  <a:pos x="299" y="252"/>
                </a:cxn>
                <a:cxn ang="0">
                  <a:pos x="275" y="270"/>
                </a:cxn>
                <a:cxn ang="0">
                  <a:pos x="255" y="294"/>
                </a:cxn>
                <a:cxn ang="0">
                  <a:pos x="242" y="323"/>
                </a:cxn>
                <a:cxn ang="0">
                  <a:pos x="241" y="353"/>
                </a:cxn>
                <a:cxn ang="0">
                  <a:pos x="257" y="364"/>
                </a:cxn>
                <a:cxn ang="0">
                  <a:pos x="279" y="368"/>
                </a:cxn>
                <a:cxn ang="0">
                  <a:pos x="304" y="370"/>
                </a:cxn>
                <a:cxn ang="0">
                  <a:pos x="330" y="376"/>
                </a:cxn>
                <a:cxn ang="0">
                  <a:pos x="353" y="407"/>
                </a:cxn>
                <a:cxn ang="0">
                  <a:pos x="352" y="443"/>
                </a:cxn>
                <a:cxn ang="0">
                  <a:pos x="334" y="462"/>
                </a:cxn>
                <a:cxn ang="0">
                  <a:pos x="311" y="479"/>
                </a:cxn>
                <a:cxn ang="0">
                  <a:pos x="278" y="465"/>
                </a:cxn>
                <a:cxn ang="0">
                  <a:pos x="241" y="445"/>
                </a:cxn>
                <a:cxn ang="0">
                  <a:pos x="202" y="432"/>
                </a:cxn>
                <a:cxn ang="0">
                  <a:pos x="98" y="508"/>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39" name="Freeform 15"/>
            <p:cNvSpPr>
              <a:spLocks/>
            </p:cNvSpPr>
            <p:nvPr/>
          </p:nvSpPr>
          <p:spPr bwMode="grayWhite">
            <a:xfrm>
              <a:off x="705" y="3827"/>
              <a:ext cx="513" cy="493"/>
            </a:xfrm>
            <a:custGeom>
              <a:avLst/>
              <a:gdLst/>
              <a:ahLst/>
              <a:cxnLst>
                <a:cxn ang="0">
                  <a:pos x="111" y="481"/>
                </a:cxn>
                <a:cxn ang="0">
                  <a:pos x="85" y="463"/>
                </a:cxn>
                <a:cxn ang="0">
                  <a:pos x="64" y="433"/>
                </a:cxn>
                <a:cxn ang="0">
                  <a:pos x="0" y="275"/>
                </a:cxn>
                <a:cxn ang="0">
                  <a:pos x="3" y="259"/>
                </a:cxn>
                <a:cxn ang="0">
                  <a:pos x="10" y="240"/>
                </a:cxn>
                <a:cxn ang="0">
                  <a:pos x="21" y="222"/>
                </a:cxn>
                <a:cxn ang="0">
                  <a:pos x="35" y="205"/>
                </a:cxn>
                <a:cxn ang="0">
                  <a:pos x="49" y="193"/>
                </a:cxn>
                <a:cxn ang="0">
                  <a:pos x="81" y="193"/>
                </a:cxn>
                <a:cxn ang="0">
                  <a:pos x="112" y="205"/>
                </a:cxn>
                <a:cxn ang="0">
                  <a:pos x="142" y="220"/>
                </a:cxn>
                <a:cxn ang="0">
                  <a:pos x="169" y="226"/>
                </a:cxn>
                <a:cxn ang="0">
                  <a:pos x="194" y="211"/>
                </a:cxn>
                <a:cxn ang="0">
                  <a:pos x="212" y="183"/>
                </a:cxn>
                <a:cxn ang="0">
                  <a:pos x="222" y="156"/>
                </a:cxn>
                <a:cxn ang="0">
                  <a:pos x="213" y="128"/>
                </a:cxn>
                <a:cxn ang="0">
                  <a:pos x="198" y="115"/>
                </a:cxn>
                <a:cxn ang="0">
                  <a:pos x="178" y="105"/>
                </a:cxn>
                <a:cxn ang="0">
                  <a:pos x="158" y="95"/>
                </a:cxn>
                <a:cxn ang="0">
                  <a:pos x="142" y="81"/>
                </a:cxn>
                <a:cxn ang="0">
                  <a:pos x="137" y="60"/>
                </a:cxn>
                <a:cxn ang="0">
                  <a:pos x="146" y="38"/>
                </a:cxn>
                <a:cxn ang="0">
                  <a:pos x="160" y="20"/>
                </a:cxn>
                <a:cxn ang="0">
                  <a:pos x="176" y="0"/>
                </a:cxn>
                <a:cxn ang="0">
                  <a:pos x="198" y="15"/>
                </a:cxn>
                <a:cxn ang="0">
                  <a:pos x="224" y="26"/>
                </a:cxn>
                <a:cxn ang="0">
                  <a:pos x="251" y="34"/>
                </a:cxn>
                <a:cxn ang="0">
                  <a:pos x="279" y="38"/>
                </a:cxn>
                <a:cxn ang="0">
                  <a:pos x="307" y="37"/>
                </a:cxn>
                <a:cxn ang="0">
                  <a:pos x="285" y="123"/>
                </a:cxn>
                <a:cxn ang="0">
                  <a:pos x="295" y="131"/>
                </a:cxn>
                <a:cxn ang="0">
                  <a:pos x="308" y="140"/>
                </a:cxn>
                <a:cxn ang="0">
                  <a:pos x="337" y="134"/>
                </a:cxn>
                <a:cxn ang="0">
                  <a:pos x="357" y="101"/>
                </a:cxn>
                <a:cxn ang="0">
                  <a:pos x="382" y="69"/>
                </a:cxn>
                <a:cxn ang="0">
                  <a:pos x="395" y="94"/>
                </a:cxn>
                <a:cxn ang="0">
                  <a:pos x="416" y="117"/>
                </a:cxn>
                <a:cxn ang="0">
                  <a:pos x="441" y="137"/>
                </a:cxn>
                <a:cxn ang="0">
                  <a:pos x="469" y="154"/>
                </a:cxn>
                <a:cxn ang="0">
                  <a:pos x="501" y="170"/>
                </a:cxn>
                <a:cxn ang="0">
                  <a:pos x="431" y="287"/>
                </a:cxn>
                <a:cxn ang="0">
                  <a:pos x="316" y="222"/>
                </a:cxn>
                <a:cxn ang="0">
                  <a:pos x="299" y="240"/>
                </a:cxn>
                <a:cxn ang="0">
                  <a:pos x="283" y="261"/>
                </a:cxn>
                <a:cxn ang="0">
                  <a:pos x="271" y="284"/>
                </a:cxn>
                <a:cxn ang="0">
                  <a:pos x="262" y="308"/>
                </a:cxn>
                <a:cxn ang="0">
                  <a:pos x="265" y="334"/>
                </a:cxn>
                <a:cxn ang="0">
                  <a:pos x="290" y="351"/>
                </a:cxn>
                <a:cxn ang="0">
                  <a:pos x="325" y="356"/>
                </a:cxn>
                <a:cxn ang="0">
                  <a:pos x="360" y="359"/>
                </a:cxn>
                <a:cxn ang="0">
                  <a:pos x="388" y="370"/>
                </a:cxn>
                <a:cxn ang="0">
                  <a:pos x="400" y="401"/>
                </a:cxn>
                <a:cxn ang="0">
                  <a:pos x="202" y="404"/>
                </a:cxn>
                <a:cxn ang="0">
                  <a:pos x="162" y="479"/>
                </a:cxn>
                <a:cxn ang="0">
                  <a:pos x="150" y="484"/>
                </a:cxn>
                <a:cxn ang="0">
                  <a:pos x="138" y="492"/>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40" name="Freeform 16"/>
            <p:cNvSpPr>
              <a:spLocks/>
            </p:cNvSpPr>
            <p:nvPr/>
          </p:nvSpPr>
          <p:spPr bwMode="grayWhite">
            <a:xfrm>
              <a:off x="-3" y="3739"/>
              <a:ext cx="337" cy="355"/>
            </a:xfrm>
            <a:custGeom>
              <a:avLst/>
              <a:gdLst/>
              <a:ahLst/>
              <a:cxnLst>
                <a:cxn ang="0">
                  <a:pos x="315" y="160"/>
                </a:cxn>
                <a:cxn ang="0">
                  <a:pos x="280" y="168"/>
                </a:cxn>
                <a:cxn ang="0">
                  <a:pos x="247" y="179"/>
                </a:cxn>
                <a:cxn ang="0">
                  <a:pos x="232" y="209"/>
                </a:cxn>
                <a:cxn ang="0">
                  <a:pos x="240" y="243"/>
                </a:cxn>
                <a:cxn ang="0">
                  <a:pos x="243" y="275"/>
                </a:cxn>
                <a:cxn ang="0">
                  <a:pos x="227" y="291"/>
                </a:cxn>
                <a:cxn ang="0">
                  <a:pos x="202" y="300"/>
                </a:cxn>
                <a:cxn ang="0">
                  <a:pos x="175" y="303"/>
                </a:cxn>
                <a:cxn ang="0">
                  <a:pos x="149" y="303"/>
                </a:cxn>
                <a:cxn ang="0">
                  <a:pos x="142" y="276"/>
                </a:cxn>
                <a:cxn ang="0">
                  <a:pos x="149" y="243"/>
                </a:cxn>
                <a:cxn ang="0">
                  <a:pos x="139" y="220"/>
                </a:cxn>
                <a:cxn ang="0">
                  <a:pos x="121" y="210"/>
                </a:cxn>
                <a:cxn ang="0">
                  <a:pos x="99" y="206"/>
                </a:cxn>
                <a:cxn ang="0">
                  <a:pos x="75" y="207"/>
                </a:cxn>
                <a:cxn ang="0">
                  <a:pos x="51" y="216"/>
                </a:cxn>
                <a:cxn ang="0">
                  <a:pos x="34" y="234"/>
                </a:cxn>
                <a:cxn ang="0">
                  <a:pos x="32" y="260"/>
                </a:cxn>
                <a:cxn ang="0">
                  <a:pos x="43" y="284"/>
                </a:cxn>
                <a:cxn ang="0">
                  <a:pos x="50" y="309"/>
                </a:cxn>
                <a:cxn ang="0">
                  <a:pos x="41" y="333"/>
                </a:cxn>
                <a:cxn ang="0">
                  <a:pos x="25" y="345"/>
                </a:cxn>
                <a:cxn ang="0">
                  <a:pos x="7" y="353"/>
                </a:cxn>
                <a:cxn ang="0">
                  <a:pos x="14" y="34"/>
                </a:cxn>
                <a:cxn ang="0">
                  <a:pos x="16" y="51"/>
                </a:cxn>
                <a:cxn ang="0">
                  <a:pos x="13" y="68"/>
                </a:cxn>
                <a:cxn ang="0">
                  <a:pos x="9" y="87"/>
                </a:cxn>
                <a:cxn ang="0">
                  <a:pos x="12" y="107"/>
                </a:cxn>
                <a:cxn ang="0">
                  <a:pos x="33" y="126"/>
                </a:cxn>
                <a:cxn ang="0">
                  <a:pos x="61" y="127"/>
                </a:cxn>
                <a:cxn ang="0">
                  <a:pos x="81" y="124"/>
                </a:cxn>
                <a:cxn ang="0">
                  <a:pos x="103" y="121"/>
                </a:cxn>
                <a:cxn ang="0">
                  <a:pos x="122" y="110"/>
                </a:cxn>
                <a:cxn ang="0">
                  <a:pos x="135" y="91"/>
                </a:cxn>
                <a:cxn ang="0">
                  <a:pos x="134" y="71"/>
                </a:cxn>
                <a:cxn ang="0">
                  <a:pos x="126" y="52"/>
                </a:cxn>
                <a:cxn ang="0">
                  <a:pos x="118" y="33"/>
                </a:cxn>
                <a:cxn ang="0">
                  <a:pos x="122" y="13"/>
                </a:cxn>
                <a:cxn ang="0">
                  <a:pos x="140" y="6"/>
                </a:cxn>
                <a:cxn ang="0">
                  <a:pos x="163" y="1"/>
                </a:cxn>
                <a:cxn ang="0">
                  <a:pos x="186" y="1"/>
                </a:cxn>
                <a:cxn ang="0">
                  <a:pos x="202" y="8"/>
                </a:cxn>
                <a:cxn ang="0">
                  <a:pos x="207" y="41"/>
                </a:cxn>
                <a:cxn ang="0">
                  <a:pos x="219" y="68"/>
                </a:cxn>
                <a:cxn ang="0">
                  <a:pos x="241" y="82"/>
                </a:cxn>
                <a:cxn ang="0">
                  <a:pos x="267" y="78"/>
                </a:cxn>
                <a:cxn ang="0">
                  <a:pos x="292" y="64"/>
                </a:cxn>
                <a:cxn ang="0">
                  <a:pos x="316" y="67"/>
                </a:cxn>
                <a:cxn ang="0">
                  <a:pos x="323" y="85"/>
                </a:cxn>
                <a:cxn ang="0">
                  <a:pos x="329" y="105"/>
                </a:cxn>
                <a:cxn ang="0">
                  <a:pos x="334" y="126"/>
                </a:cxn>
                <a:cxn ang="0">
                  <a:pos x="335" y="147"/>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sp>
          <p:nvSpPr>
            <p:cNvPr id="1041" name="Freeform 17"/>
            <p:cNvSpPr>
              <a:spLocks/>
            </p:cNvSpPr>
            <p:nvPr/>
          </p:nvSpPr>
          <p:spPr bwMode="grayWhite">
            <a:xfrm>
              <a:off x="165" y="3976"/>
              <a:ext cx="426" cy="341"/>
            </a:xfrm>
            <a:custGeom>
              <a:avLst/>
              <a:gdLst/>
              <a:ahLst/>
              <a:cxnLst>
                <a:cxn ang="0">
                  <a:pos x="131" y="340"/>
                </a:cxn>
                <a:cxn ang="0">
                  <a:pos x="132" y="311"/>
                </a:cxn>
                <a:cxn ang="0">
                  <a:pos x="128" y="290"/>
                </a:cxn>
                <a:cxn ang="0">
                  <a:pos x="100" y="265"/>
                </a:cxn>
                <a:cxn ang="0">
                  <a:pos x="37" y="249"/>
                </a:cxn>
                <a:cxn ang="0">
                  <a:pos x="2" y="210"/>
                </a:cxn>
                <a:cxn ang="0">
                  <a:pos x="0" y="174"/>
                </a:cxn>
                <a:cxn ang="0">
                  <a:pos x="10" y="150"/>
                </a:cxn>
                <a:cxn ang="0">
                  <a:pos x="32" y="135"/>
                </a:cxn>
                <a:cxn ang="0">
                  <a:pos x="48" y="136"/>
                </a:cxn>
                <a:cxn ang="0">
                  <a:pos x="82" y="142"/>
                </a:cxn>
                <a:cxn ang="0">
                  <a:pos x="98" y="145"/>
                </a:cxn>
                <a:cxn ang="0">
                  <a:pos x="123" y="146"/>
                </a:cxn>
                <a:cxn ang="0">
                  <a:pos x="154" y="136"/>
                </a:cxn>
                <a:cxn ang="0">
                  <a:pos x="172" y="117"/>
                </a:cxn>
                <a:cxn ang="0">
                  <a:pos x="181" y="103"/>
                </a:cxn>
                <a:cxn ang="0">
                  <a:pos x="185" y="91"/>
                </a:cxn>
                <a:cxn ang="0">
                  <a:pos x="181" y="75"/>
                </a:cxn>
                <a:cxn ang="0">
                  <a:pos x="178" y="57"/>
                </a:cxn>
                <a:cxn ang="0">
                  <a:pos x="175" y="41"/>
                </a:cxn>
                <a:cxn ang="0">
                  <a:pos x="177" y="23"/>
                </a:cxn>
                <a:cxn ang="0">
                  <a:pos x="185" y="4"/>
                </a:cxn>
                <a:cxn ang="0">
                  <a:pos x="201" y="0"/>
                </a:cxn>
                <a:cxn ang="0">
                  <a:pos x="220" y="0"/>
                </a:cxn>
                <a:cxn ang="0">
                  <a:pos x="240" y="4"/>
                </a:cxn>
                <a:cxn ang="0">
                  <a:pos x="246" y="7"/>
                </a:cxn>
                <a:cxn ang="0">
                  <a:pos x="265" y="16"/>
                </a:cxn>
                <a:cxn ang="0">
                  <a:pos x="275" y="25"/>
                </a:cxn>
                <a:cxn ang="0">
                  <a:pos x="284" y="37"/>
                </a:cxn>
                <a:cxn ang="0">
                  <a:pos x="287" y="58"/>
                </a:cxn>
                <a:cxn ang="0">
                  <a:pos x="280" y="80"/>
                </a:cxn>
                <a:cxn ang="0">
                  <a:pos x="269" y="101"/>
                </a:cxn>
                <a:cxn ang="0">
                  <a:pos x="261" y="132"/>
                </a:cxn>
                <a:cxn ang="0">
                  <a:pos x="271" y="157"/>
                </a:cxn>
                <a:cxn ang="0">
                  <a:pos x="286" y="171"/>
                </a:cxn>
                <a:cxn ang="0">
                  <a:pos x="305" y="181"/>
                </a:cxn>
                <a:cxn ang="0">
                  <a:pos x="326" y="185"/>
                </a:cxn>
                <a:cxn ang="0">
                  <a:pos x="337" y="186"/>
                </a:cxn>
                <a:cxn ang="0">
                  <a:pos x="360" y="188"/>
                </a:cxn>
                <a:cxn ang="0">
                  <a:pos x="395" y="190"/>
                </a:cxn>
                <a:cxn ang="0">
                  <a:pos x="417" y="208"/>
                </a:cxn>
                <a:cxn ang="0">
                  <a:pos x="425" y="246"/>
                </a:cxn>
                <a:cxn ang="0">
                  <a:pos x="412" y="300"/>
                </a:cxn>
                <a:cxn ang="0">
                  <a:pos x="400" y="329"/>
                </a:cxn>
                <a:cxn ang="0">
                  <a:pos x="393" y="334"/>
                </a:cxn>
                <a:cxn ang="0">
                  <a:pos x="377" y="339"/>
                </a:cxn>
                <a:cxn ang="0">
                  <a:pos x="362" y="338"/>
                </a:cxn>
                <a:cxn ang="0">
                  <a:pos x="338" y="331"/>
                </a:cxn>
                <a:cxn ang="0">
                  <a:pos x="329" y="327"/>
                </a:cxn>
                <a:cxn ang="0">
                  <a:pos x="313" y="322"/>
                </a:cxn>
                <a:cxn ang="0">
                  <a:pos x="297" y="317"/>
                </a:cxn>
                <a:cxn ang="0">
                  <a:pos x="280" y="315"/>
                </a:cxn>
                <a:cxn ang="0">
                  <a:pos x="260" y="324"/>
                </a:cxn>
                <a:cxn ang="0">
                  <a:pos x="246" y="340"/>
                </a:cxn>
                <a:cxn ang="0">
                  <a:pos x="131" y="340"/>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w="9525" cap="rnd">
              <a:noFill/>
              <a:round/>
              <a:headEnd/>
              <a:tailEnd/>
            </a:ln>
            <a:effectLst>
              <a:prstShdw prst="shdw17" dist="17961" dir="2700000">
                <a:schemeClr val="bg1">
                  <a:gamma/>
                  <a:shade val="60000"/>
                  <a:invGamma/>
                </a:schemeClr>
              </a:prstShdw>
            </a:effectLst>
          </p:spPr>
          <p:txBody>
            <a:bodyPr/>
            <a:lstStyle/>
            <a:p>
              <a:endParaRPr lang="en-US"/>
            </a:p>
          </p:txBody>
        </p:sp>
      </p:grpSp>
      <p:sp>
        <p:nvSpPr>
          <p:cNvPr id="1043" name="Rectangle 19"/>
          <p:cNvSpPr>
            <a:spLocks noGrp="1" noChangeArrowheads="1"/>
          </p:cNvSpPr>
          <p:nvPr>
            <p:ph type="title"/>
          </p:nvPr>
        </p:nvSpPr>
        <p:spPr bwMode="auto">
          <a:xfrm>
            <a:off x="12700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fld id="{1B0A3A9A-1FA8-4BB6-AB6C-B1E64EDF2BF9}" type="datetimeFigureOut">
              <a:rPr lang="en-US" smtClean="0"/>
              <a:pPr/>
              <a:t>6/14/2020</a:t>
            </a:fld>
            <a:endParaRPr lang="en-US"/>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endParaRPr lang="en-US"/>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FF9DC06C-50FA-4941-99F3-E7D9E8E7EE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ideshare.net/kaz_yos/visual-explanation-of-ridge-regression-and-lasso" TargetMode="External"/><Relationship Id="rId2" Type="http://schemas.openxmlformats.org/officeDocument/2006/relationships/hyperlink" Target="https://www.analyticsvidhya.com/blog/2017/06/a-comprehensive-guide-for-linear-ridge-and-lasso-regre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928662" y="1071546"/>
            <a:ext cx="7772400" cy="2428892"/>
          </a:xfrm>
        </p:spPr>
        <p:txBody>
          <a:bodyPr/>
          <a:lstStyle/>
          <a:p>
            <a:r>
              <a:rPr lang="en-IN" dirty="0" smtClean="0"/>
              <a:t>COMPARITIVE STUDY ON REGRESSION TECHNIQUES</a:t>
            </a:r>
            <a:endParaRPr lang="en-US" dirty="0"/>
          </a:p>
        </p:txBody>
      </p:sp>
      <p:sp>
        <p:nvSpPr>
          <p:cNvPr id="3" name="Subtitle 2"/>
          <p:cNvSpPr>
            <a:spLocks noGrp="1"/>
          </p:cNvSpPr>
          <p:nvPr>
            <p:ph type="subTitle" sz="quarter" idx="1"/>
          </p:nvPr>
        </p:nvSpPr>
        <p:spPr>
          <a:xfrm>
            <a:off x="4429124" y="4286256"/>
            <a:ext cx="4400536" cy="1357322"/>
          </a:xfrm>
        </p:spPr>
        <p:txBody>
          <a:bodyPr/>
          <a:lstStyle/>
          <a:p>
            <a:r>
              <a:rPr lang="en-IN" sz="2000" dirty="0" smtClean="0"/>
              <a:t>BY-</a:t>
            </a:r>
          </a:p>
          <a:p>
            <a:r>
              <a:rPr lang="en-IN" sz="2000" dirty="0" smtClean="0"/>
              <a:t>PRIYADHARSHINI M</a:t>
            </a:r>
          </a:p>
          <a:p>
            <a:r>
              <a:rPr lang="en-IN" sz="2000" dirty="0" smtClean="0"/>
              <a:t>(</a:t>
            </a:r>
            <a:r>
              <a:rPr lang="en-US" sz="2000" dirty="0" smtClean="0"/>
              <a:t>1813422046009</a:t>
            </a:r>
            <a:r>
              <a:rPr lang="en-IN" sz="2000" dirty="0" smtClean="0"/>
              <a:t>)</a:t>
            </a: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714512" cy="6858000"/>
          </a:xfrm>
        </p:spPr>
        <p:style>
          <a:lnRef idx="2">
            <a:schemeClr val="accent4">
              <a:shade val="50000"/>
            </a:schemeClr>
          </a:lnRef>
          <a:fillRef idx="1">
            <a:schemeClr val="accent4"/>
          </a:fillRef>
          <a:effectRef idx="0">
            <a:schemeClr val="accent4"/>
          </a:effectRef>
          <a:fontRef idx="minor">
            <a:schemeClr val="lt1"/>
          </a:fontRef>
        </p:style>
        <p:txBody>
          <a:bodyPr vert="wordArtVert" anchor="t" anchorCtr="0">
            <a:normAutofit/>
            <a:scene3d>
              <a:camera prst="obliqueBottomRight"/>
              <a:lightRig rig="threePt" dir="t"/>
            </a:scene3d>
          </a:bodyPr>
          <a:lstStyle/>
          <a:p>
            <a:r>
              <a:rPr lang="en-IN" sz="3600" dirty="0" smtClean="0">
                <a:ln>
                  <a:gradFill>
                    <a:gsLst>
                      <a:gs pos="0">
                        <a:srgbClr val="03D4A8">
                          <a:alpha val="5000"/>
                        </a:srgbClr>
                      </a:gs>
                      <a:gs pos="25000">
                        <a:srgbClr val="21D6E0"/>
                      </a:gs>
                      <a:gs pos="75000">
                        <a:srgbClr val="0087E6"/>
                      </a:gs>
                      <a:gs pos="100000">
                        <a:srgbClr val="005CBF"/>
                      </a:gs>
                    </a:gsLst>
                    <a:lin ang="5400000" scaled="0"/>
                  </a:gradFill>
                </a:ln>
                <a:solidFill>
                  <a:srgbClr val="33CC33"/>
                </a:solidFill>
                <a:effectLst/>
              </a:rPr>
              <a:t>LASSO REGRESSION</a:t>
            </a:r>
            <a:endParaRPr lang="en-US" sz="3600" b="1" dirty="0">
              <a:ln>
                <a:gradFill>
                  <a:gsLst>
                    <a:gs pos="0">
                      <a:srgbClr val="03D4A8">
                        <a:alpha val="5000"/>
                      </a:srgbClr>
                    </a:gs>
                    <a:gs pos="25000">
                      <a:srgbClr val="21D6E0"/>
                    </a:gs>
                    <a:gs pos="75000">
                      <a:srgbClr val="0087E6"/>
                    </a:gs>
                    <a:gs pos="100000">
                      <a:srgbClr val="005CBF"/>
                    </a:gs>
                  </a:gsLst>
                  <a:lin ang="5400000" scaled="0"/>
                </a:gradFill>
              </a:ln>
              <a:solidFill>
                <a:srgbClr val="33CC33"/>
              </a:solidFill>
              <a:effectLst/>
            </a:endParaRPr>
          </a:p>
        </p:txBody>
      </p:sp>
      <p:sp>
        <p:nvSpPr>
          <p:cNvPr id="3" name="Content Placeholder 2"/>
          <p:cNvSpPr>
            <a:spLocks noGrp="1"/>
          </p:cNvSpPr>
          <p:nvPr>
            <p:ph idx="1"/>
          </p:nvPr>
        </p:nvSpPr>
        <p:spPr>
          <a:xfrm>
            <a:off x="1714481" y="0"/>
            <a:ext cx="7312044" cy="6858000"/>
          </a:xfrm>
        </p:spPr>
        <p:txBody>
          <a:bodyPr/>
          <a:lstStyle/>
          <a:p>
            <a:r>
              <a:rPr lang="en-IN" sz="2400" dirty="0" smtClean="0"/>
              <a:t>LASSO (Least Absolute Shrinkage Selection Operator).</a:t>
            </a:r>
          </a:p>
          <a:p>
            <a:r>
              <a:rPr lang="en-US" sz="2400" dirty="0" smtClean="0"/>
              <a:t>Lasso regression is a type of linear regression</a:t>
            </a:r>
            <a:r>
              <a:rPr lang="en-US" sz="2400" b="1" dirty="0" smtClean="0"/>
              <a:t> </a:t>
            </a:r>
            <a:r>
              <a:rPr lang="en-US" sz="2400" dirty="0" smtClean="0"/>
              <a:t>that uses shrinkage. Shrinkage is where data values are shrunk towards a central point. </a:t>
            </a:r>
          </a:p>
          <a:p>
            <a:r>
              <a:rPr lang="en-US" sz="2400" dirty="0" smtClean="0"/>
              <a:t>The lasso procedure encourages simple, sparse models (i.e. models with fewer parameters). </a:t>
            </a:r>
          </a:p>
          <a:p>
            <a:r>
              <a:rPr lang="en-US" sz="2400" dirty="0" smtClean="0"/>
              <a:t>This particular type of regression is well-suited for models showing high levels of </a:t>
            </a:r>
            <a:r>
              <a:rPr lang="en-US" sz="2400" dirty="0" err="1" smtClean="0"/>
              <a:t>multicollinearity</a:t>
            </a:r>
            <a:r>
              <a:rPr lang="en-US" sz="2400" dirty="0" smtClean="0"/>
              <a:t> or when you want to automate certain parts of model selection, like variable selection/parameter elimination.</a:t>
            </a:r>
          </a:p>
          <a:p>
            <a:r>
              <a:rPr lang="en-US" sz="2400" dirty="0" smtClean="0"/>
              <a:t>Lasso Regression adds “absolute value of magnitude” of coefficient as penalty term to the loss function.</a:t>
            </a:r>
          </a:p>
          <a:p>
            <a:endParaRPr lang="en-US" sz="2400" dirty="0"/>
          </a:p>
        </p:txBody>
      </p:sp>
      <p:pic>
        <p:nvPicPr>
          <p:cNvPr id="5" name="Picture 4" descr="https://miro.medium.com/max/240/1*4MlW1d3xszVAGuXiJ1U6Fg.png"/>
          <p:cNvPicPr/>
          <p:nvPr/>
        </p:nvPicPr>
        <p:blipFill>
          <a:blip r:embed="rId2"/>
          <a:srcRect/>
          <a:stretch>
            <a:fillRect/>
          </a:stretch>
        </p:blipFill>
        <p:spPr bwMode="auto">
          <a:xfrm>
            <a:off x="3714744" y="5357826"/>
            <a:ext cx="2786082" cy="9286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a r&amp;l.png"/>
          <p:cNvPicPr>
            <a:picLocks noGrp="1" noChangeAspect="1"/>
          </p:cNvPicPr>
          <p:nvPr>
            <p:ph idx="1"/>
          </p:nvPr>
        </p:nvPicPr>
        <p:blipFill>
          <a:blip r:embed="rId2"/>
          <a:stretch>
            <a:fillRect/>
          </a:stretch>
        </p:blipFill>
        <p:spPr>
          <a:xfrm>
            <a:off x="0" y="0"/>
            <a:ext cx="9144000" cy="6858000"/>
          </a:xfrm>
        </p:spPr>
      </p:pic>
      <p:sp>
        <p:nvSpPr>
          <p:cNvPr id="5" name="Rectangle 4"/>
          <p:cNvSpPr/>
          <p:nvPr/>
        </p:nvSpPr>
        <p:spPr>
          <a:xfrm>
            <a:off x="0" y="285728"/>
            <a:ext cx="3929090" cy="1077218"/>
          </a:xfrm>
          <a:prstGeom prst="rect">
            <a:avLst/>
          </a:prstGeom>
          <a:noFill/>
        </p:spPr>
        <p:txBody>
          <a:bodyPr wrap="square" lIns="91440" tIns="45720" rIns="91440" bIns="45720">
            <a:prstTxWarp prst="textPlain">
              <a:avLst/>
            </a:prstTxWarp>
            <a:spAutoFit/>
          </a:bodyPr>
          <a:lstStyle/>
          <a:p>
            <a:pPr algn="ctr"/>
            <a:r>
              <a:rPr lang="en-US" sz="3200" dirty="0" smtClean="0">
                <a:ln w="28575" cmpd="sng">
                  <a:solidFill>
                    <a:srgbClr val="FFFFFF"/>
                  </a:solidFill>
                  <a:prstDash val="solid"/>
                </a:ln>
                <a:solidFill>
                  <a:srgbClr val="00B0F0"/>
                </a:solidFill>
                <a:effectLst>
                  <a:outerShdw blurRad="63500" dir="3600000" algn="tl" rotWithShape="0">
                    <a:srgbClr val="000000">
                      <a:alpha val="70000"/>
                    </a:srgbClr>
                  </a:outerShdw>
                </a:effectLst>
              </a:rPr>
              <a:t>Comparison of ridge and LASSO</a:t>
            </a:r>
            <a:endParaRPr lang="en-US" sz="3200" dirty="0">
              <a:ln w="28575" cmpd="sng">
                <a:solidFill>
                  <a:srgbClr val="FFFFFF"/>
                </a:solidFill>
                <a:prstDash val="solid"/>
              </a:ln>
              <a:solidFill>
                <a:srgbClr val="00B0F0"/>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670"/>
            <a:ext cx="9144000" cy="1428760"/>
          </a:xfrm>
        </p:spPr>
        <p:txBody>
          <a:bodyPr/>
          <a:lstStyle/>
          <a:p>
            <a:pPr algn="l"/>
            <a:r>
              <a:rPr lang="en-IN" sz="2000" dirty="0" smtClean="0">
                <a:effectLst/>
              </a:rPr>
              <a:t>I’ve taken </a:t>
            </a:r>
            <a:r>
              <a:rPr lang="en-IN" sz="2000" dirty="0" err="1" smtClean="0">
                <a:effectLst/>
              </a:rPr>
              <a:t>zillow’s</a:t>
            </a:r>
            <a:r>
              <a:rPr lang="en-IN" sz="2000" dirty="0" smtClean="0">
                <a:effectLst/>
              </a:rPr>
              <a:t> house pricing data with 26 variables. From which </a:t>
            </a:r>
            <a:r>
              <a:rPr lang="en-IN" sz="2000" b="1" dirty="0" err="1" smtClean="0">
                <a:effectLst/>
              </a:rPr>
              <a:t>SalePrice</a:t>
            </a:r>
            <a:r>
              <a:rPr lang="en-IN" sz="2000" b="1" dirty="0" smtClean="0">
                <a:effectLst/>
              </a:rPr>
              <a:t> </a:t>
            </a:r>
            <a:r>
              <a:rPr lang="en-IN" sz="2000" dirty="0" smtClean="0">
                <a:effectLst/>
              </a:rPr>
              <a:t>is the dependent variable we are going to predict and other 25 are the independent variables.</a:t>
            </a:r>
            <a:br>
              <a:rPr lang="en-IN" sz="2000" dirty="0" smtClean="0">
                <a:effectLst/>
              </a:rPr>
            </a:br>
            <a:r>
              <a:rPr lang="en-IN" dirty="0" smtClean="0">
                <a:effectLst/>
              </a:rPr>
              <a:t> </a:t>
            </a:r>
            <a:endParaRPr lang="en-US" dirty="0">
              <a:effectLst/>
            </a:endParaRPr>
          </a:p>
        </p:txBody>
      </p:sp>
      <p:pic>
        <p:nvPicPr>
          <p:cNvPr id="1026" name="Picture 2"/>
          <p:cNvPicPr>
            <a:picLocks noChangeAspect="1" noChangeArrowheads="1"/>
          </p:cNvPicPr>
          <p:nvPr/>
        </p:nvPicPr>
        <p:blipFill>
          <a:blip r:embed="rId2"/>
          <a:srcRect l="24707" t="53864" r="19290" b="21546"/>
          <a:stretch>
            <a:fillRect/>
          </a:stretch>
        </p:blipFill>
        <p:spPr bwMode="auto">
          <a:xfrm>
            <a:off x="0" y="2643182"/>
            <a:ext cx="9144000" cy="3500462"/>
          </a:xfrm>
          <a:prstGeom prst="rect">
            <a:avLst/>
          </a:prstGeom>
          <a:noFill/>
          <a:ln w="9525">
            <a:noFill/>
            <a:miter lim="800000"/>
            <a:headEnd/>
            <a:tailEnd/>
          </a:ln>
          <a:effectLst/>
        </p:spPr>
      </p:pic>
      <p:sp>
        <p:nvSpPr>
          <p:cNvPr id="6" name="TextBox 5"/>
          <p:cNvSpPr txBox="1"/>
          <p:nvPr/>
        </p:nvSpPr>
        <p:spPr>
          <a:xfrm>
            <a:off x="0" y="428604"/>
            <a:ext cx="2857520" cy="523220"/>
          </a:xfrm>
          <a:prstGeom prst="rect">
            <a:avLst/>
          </a:prstGeom>
          <a:noFill/>
        </p:spPr>
        <p:txBody>
          <a:bodyPr wrap="square" rtlCol="0">
            <a:spAutoFit/>
          </a:bodyPr>
          <a:lstStyle/>
          <a:p>
            <a:r>
              <a:rPr lang="en-IN" sz="2800" u="sng" dirty="0" smtClean="0"/>
              <a:t>Data description</a:t>
            </a:r>
            <a:endParaRPr lang="en-US" u="sng" dirty="0"/>
          </a:p>
        </p:txBody>
      </p:sp>
      <p:sp>
        <p:nvSpPr>
          <p:cNvPr id="5" name="TextBox 4"/>
          <p:cNvSpPr txBox="1"/>
          <p:nvPr/>
        </p:nvSpPr>
        <p:spPr>
          <a:xfrm>
            <a:off x="285720" y="2000240"/>
            <a:ext cx="1785950" cy="523220"/>
          </a:xfrm>
          <a:prstGeom prst="rect">
            <a:avLst/>
          </a:prstGeom>
          <a:noFill/>
        </p:spPr>
        <p:txBody>
          <a:bodyPr wrap="square" rtlCol="0">
            <a:spAutoFit/>
          </a:bodyPr>
          <a:lstStyle/>
          <a:p>
            <a:r>
              <a:rPr lang="en-IN" sz="2400" b="1" dirty="0" smtClean="0"/>
              <a:t>RESULT</a:t>
            </a:r>
            <a:r>
              <a:rPr lang="en-IN" sz="2800" b="1" dirty="0" smtClean="0"/>
              <a:t>-</a:t>
            </a:r>
            <a:r>
              <a:rPr lang="en-IN" sz="2800"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0" y="357166"/>
            <a:ext cx="4643438" cy="3357562"/>
          </a:xfrm>
          <a:prstGeom prst="rect">
            <a:avLst/>
          </a:prstGeom>
          <a:noFill/>
          <a:ln w="9525">
            <a:noFill/>
            <a:miter lim="800000"/>
            <a:headEnd/>
            <a:tailEnd/>
          </a:ln>
        </p:spPr>
      </p:pic>
      <p:pic>
        <p:nvPicPr>
          <p:cNvPr id="4" name="Picture 3"/>
          <p:cNvPicPr/>
          <p:nvPr/>
        </p:nvPicPr>
        <p:blipFill>
          <a:blip r:embed="rId3"/>
          <a:srcRect/>
          <a:stretch>
            <a:fillRect/>
          </a:stretch>
        </p:blipFill>
        <p:spPr bwMode="auto">
          <a:xfrm>
            <a:off x="4500562" y="357166"/>
            <a:ext cx="4643438" cy="3357562"/>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4572000" y="3714752"/>
            <a:ext cx="4572000" cy="3143249"/>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0" y="3714752"/>
            <a:ext cx="4572000" cy="3143249"/>
          </a:xfrm>
          <a:prstGeom prst="rect">
            <a:avLst/>
          </a:prstGeom>
          <a:noFill/>
          <a:ln w="9525">
            <a:noFill/>
            <a:miter lim="800000"/>
            <a:headEnd/>
            <a:tailEnd/>
          </a:ln>
        </p:spPr>
      </p:pic>
      <p:sp>
        <p:nvSpPr>
          <p:cNvPr id="6" name="TextBox 5"/>
          <p:cNvSpPr txBox="1"/>
          <p:nvPr/>
        </p:nvSpPr>
        <p:spPr>
          <a:xfrm>
            <a:off x="3071802" y="0"/>
            <a:ext cx="3571900" cy="369332"/>
          </a:xfrm>
          <a:prstGeom prst="rect">
            <a:avLst/>
          </a:prstGeom>
          <a:noFill/>
        </p:spPr>
        <p:txBody>
          <a:bodyPr wrap="square" rtlCol="0">
            <a:spAutoFit/>
          </a:bodyPr>
          <a:lstStyle/>
          <a:p>
            <a:r>
              <a:rPr lang="en-IN" b="1" dirty="0" smtClean="0"/>
              <a:t>RESULT- BAR GRAPH</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4643438" y="0"/>
            <a:ext cx="4500563" cy="3571876"/>
          </a:xfrm>
          <a:prstGeom prst="rect">
            <a:avLst/>
          </a:prstGeom>
          <a:noFill/>
          <a:ln w="9525">
            <a:noFill/>
            <a:miter lim="800000"/>
            <a:headEnd/>
            <a:tailEnd/>
          </a:ln>
        </p:spPr>
      </p:pic>
      <p:pic>
        <p:nvPicPr>
          <p:cNvPr id="4" name="Picture 3"/>
          <p:cNvPicPr/>
          <p:nvPr/>
        </p:nvPicPr>
        <p:blipFill>
          <a:blip r:embed="rId3"/>
          <a:srcRect/>
          <a:stretch>
            <a:fillRect/>
          </a:stretch>
        </p:blipFill>
        <p:spPr bwMode="auto">
          <a:xfrm>
            <a:off x="0" y="0"/>
            <a:ext cx="4643438" cy="3500438"/>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4572000" y="3500439"/>
            <a:ext cx="4572000" cy="3357562"/>
          </a:xfrm>
          <a:prstGeom prst="rect">
            <a:avLst/>
          </a:prstGeom>
          <a:noFill/>
          <a:ln w="9525">
            <a:noFill/>
            <a:miter lim="800000"/>
            <a:headEnd/>
            <a:tailEnd/>
          </a:ln>
        </p:spPr>
      </p:pic>
      <p:sp>
        <p:nvSpPr>
          <p:cNvPr id="6" name="TextBox 5"/>
          <p:cNvSpPr txBox="1"/>
          <p:nvPr/>
        </p:nvSpPr>
        <p:spPr>
          <a:xfrm>
            <a:off x="785786" y="4429132"/>
            <a:ext cx="3143272" cy="923330"/>
          </a:xfrm>
          <a:prstGeom prst="rect">
            <a:avLst/>
          </a:prstGeom>
          <a:noFill/>
        </p:spPr>
        <p:txBody>
          <a:bodyPr wrap="square" rtlCol="0">
            <a:spAutoFit/>
          </a:bodyPr>
          <a:lstStyle/>
          <a:p>
            <a:r>
              <a:rPr lang="en-IN" dirty="0" smtClean="0"/>
              <a:t>Here, I have visualized some of the variables that give more impact to prediction.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l="11594" t="49612" r="49921" b="14470"/>
          <a:stretch>
            <a:fillRect/>
          </a:stretch>
        </p:blipFill>
        <p:spPr bwMode="auto">
          <a:xfrm>
            <a:off x="2643174" y="0"/>
            <a:ext cx="4714908" cy="2571744"/>
          </a:xfrm>
          <a:prstGeom prst="rect">
            <a:avLst/>
          </a:prstGeom>
          <a:noFill/>
          <a:ln w="9525">
            <a:noFill/>
            <a:miter lim="800000"/>
            <a:headEnd/>
            <a:tailEnd/>
          </a:ln>
        </p:spPr>
      </p:pic>
      <p:pic>
        <p:nvPicPr>
          <p:cNvPr id="5" name="Picture 4"/>
          <p:cNvPicPr/>
          <p:nvPr/>
        </p:nvPicPr>
        <p:blipFill>
          <a:blip r:embed="rId3"/>
          <a:srcRect l="12862" t="25066" r="44159" b="5939"/>
          <a:stretch>
            <a:fillRect/>
          </a:stretch>
        </p:blipFill>
        <p:spPr bwMode="auto">
          <a:xfrm>
            <a:off x="2071670" y="2571744"/>
            <a:ext cx="6000792" cy="4286256"/>
          </a:xfrm>
          <a:prstGeom prst="rect">
            <a:avLst/>
          </a:prstGeom>
          <a:noFill/>
          <a:ln w="9525">
            <a:noFill/>
            <a:miter lim="800000"/>
            <a:headEnd/>
            <a:tailEnd/>
          </a:ln>
        </p:spPr>
      </p:pic>
      <p:sp>
        <p:nvSpPr>
          <p:cNvPr id="7" name="TextBox 6"/>
          <p:cNvSpPr txBox="1"/>
          <p:nvPr/>
        </p:nvSpPr>
        <p:spPr>
          <a:xfrm>
            <a:off x="571472" y="214290"/>
            <a:ext cx="1202573" cy="461665"/>
          </a:xfrm>
          <a:prstGeom prst="rect">
            <a:avLst/>
          </a:prstGeom>
          <a:noFill/>
        </p:spPr>
        <p:txBody>
          <a:bodyPr wrap="none" rtlCol="0">
            <a:spAutoFit/>
          </a:bodyPr>
          <a:lstStyle/>
          <a:p>
            <a:r>
              <a:rPr lang="en-IN" sz="2400" b="1" dirty="0" smtClean="0"/>
              <a:t>Result: </a:t>
            </a:r>
            <a:endParaRPr lang="en-US" b="1" dirty="0"/>
          </a:p>
        </p:txBody>
      </p:sp>
      <p:sp>
        <p:nvSpPr>
          <p:cNvPr id="8" name="TextBox 7"/>
          <p:cNvSpPr txBox="1"/>
          <p:nvPr/>
        </p:nvSpPr>
        <p:spPr>
          <a:xfrm>
            <a:off x="1142976" y="1428736"/>
            <a:ext cx="515975" cy="4242509"/>
          </a:xfrm>
          <a:prstGeom prst="rect">
            <a:avLst/>
          </a:prstGeom>
          <a:noFill/>
        </p:spPr>
        <p:txBody>
          <a:bodyPr vert="wordArtVert" wrap="square" rtlCol="0">
            <a:spAutoFit/>
          </a:bodyPr>
          <a:lstStyle/>
          <a:p>
            <a:r>
              <a:rPr lang="en-IN" sz="2000" dirty="0" smtClean="0"/>
              <a:t>OLS estimate</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1785926"/>
            <a:ext cx="3849687" cy="665174"/>
          </a:xfrm>
        </p:spPr>
        <p:txBody>
          <a:bodyPr/>
          <a:lstStyle/>
          <a:p>
            <a:pPr algn="ctr"/>
            <a:r>
              <a:rPr lang="en-IN" sz="2000" dirty="0" smtClean="0">
                <a:effectLst/>
              </a:rPr>
              <a:t>Ridge</a:t>
            </a:r>
            <a:r>
              <a:rPr lang="en-IN" sz="3200" dirty="0" smtClean="0">
                <a:effectLst/>
              </a:rPr>
              <a:t> </a:t>
            </a:r>
            <a:r>
              <a:rPr lang="en-IN" sz="2000" dirty="0" smtClean="0">
                <a:effectLst/>
              </a:rPr>
              <a:t>regression</a:t>
            </a:r>
            <a:endParaRPr lang="en-US" sz="3600" dirty="0">
              <a:effectLst/>
            </a:endParaRPr>
          </a:p>
        </p:txBody>
      </p:sp>
      <p:sp>
        <p:nvSpPr>
          <p:cNvPr id="5" name="Text Placeholder 4"/>
          <p:cNvSpPr>
            <a:spLocks noGrp="1"/>
          </p:cNvSpPr>
          <p:nvPr>
            <p:ph type="body" idx="1"/>
          </p:nvPr>
        </p:nvSpPr>
        <p:spPr>
          <a:xfrm>
            <a:off x="4857752" y="1714488"/>
            <a:ext cx="3857652" cy="571504"/>
          </a:xfrm>
        </p:spPr>
        <p:txBody>
          <a:bodyPr/>
          <a:lstStyle/>
          <a:p>
            <a:pPr algn="ctr"/>
            <a:r>
              <a:rPr lang="en-IN" b="1" dirty="0" smtClean="0"/>
              <a:t>LASSO REGRESSION</a:t>
            </a:r>
            <a:endParaRPr lang="en-US" b="1" dirty="0"/>
          </a:p>
        </p:txBody>
      </p:sp>
      <p:pic>
        <p:nvPicPr>
          <p:cNvPr id="4" name="Content Placeholder 3"/>
          <p:cNvPicPr>
            <a:picLocks noGrp="1"/>
          </p:cNvPicPr>
          <p:nvPr>
            <p:ph idx="4294967295"/>
          </p:nvPr>
        </p:nvPicPr>
        <p:blipFill>
          <a:blip r:embed="rId2"/>
          <a:srcRect l="11133" t="43929" r="54938" b="41344"/>
          <a:stretch>
            <a:fillRect/>
          </a:stretch>
        </p:blipFill>
        <p:spPr bwMode="auto">
          <a:xfrm>
            <a:off x="0" y="2428875"/>
            <a:ext cx="4703763" cy="1647825"/>
          </a:xfrm>
          <a:prstGeom prst="rect">
            <a:avLst/>
          </a:prstGeom>
          <a:noFill/>
          <a:ln w="9525">
            <a:noFill/>
            <a:miter lim="800000"/>
            <a:headEnd/>
            <a:tailEnd/>
          </a:ln>
        </p:spPr>
      </p:pic>
      <p:sp>
        <p:nvSpPr>
          <p:cNvPr id="6" name="TextBox 5"/>
          <p:cNvSpPr txBox="1"/>
          <p:nvPr/>
        </p:nvSpPr>
        <p:spPr>
          <a:xfrm>
            <a:off x="2786050" y="1071546"/>
            <a:ext cx="3625424" cy="461665"/>
          </a:xfrm>
          <a:prstGeom prst="rect">
            <a:avLst/>
          </a:prstGeom>
          <a:noFill/>
        </p:spPr>
        <p:txBody>
          <a:bodyPr wrap="square" rtlCol="0">
            <a:spAutoFit/>
          </a:bodyPr>
          <a:lstStyle/>
          <a:p>
            <a:pPr algn="ctr"/>
            <a:r>
              <a:rPr lang="en-IN" sz="2400" dirty="0" smtClean="0"/>
              <a:t>ACCURACY CHECKING</a:t>
            </a:r>
            <a:endParaRPr lang="en-US" dirty="0"/>
          </a:p>
        </p:txBody>
      </p:sp>
      <p:pic>
        <p:nvPicPr>
          <p:cNvPr id="7" name="Picture 6"/>
          <p:cNvPicPr/>
          <p:nvPr/>
        </p:nvPicPr>
        <p:blipFill>
          <a:blip r:embed="rId3"/>
          <a:srcRect l="11015" t="50128" r="53572" b="34027"/>
          <a:stretch>
            <a:fillRect/>
          </a:stretch>
        </p:blipFill>
        <p:spPr bwMode="auto">
          <a:xfrm>
            <a:off x="4786314" y="2428868"/>
            <a:ext cx="4214842" cy="1643074"/>
          </a:xfrm>
          <a:prstGeom prst="rect">
            <a:avLst/>
          </a:prstGeom>
          <a:noFill/>
          <a:ln w="9525">
            <a:noFill/>
            <a:miter lim="800000"/>
            <a:headEnd/>
            <a:tailEnd/>
          </a:ln>
        </p:spPr>
      </p:pic>
      <p:sp>
        <p:nvSpPr>
          <p:cNvPr id="8" name="TextBox 7"/>
          <p:cNvSpPr txBox="1"/>
          <p:nvPr/>
        </p:nvSpPr>
        <p:spPr>
          <a:xfrm>
            <a:off x="3500430" y="500042"/>
            <a:ext cx="2032929" cy="461665"/>
          </a:xfrm>
          <a:prstGeom prst="rect">
            <a:avLst/>
          </a:prstGeom>
          <a:noFill/>
        </p:spPr>
        <p:txBody>
          <a:bodyPr wrap="none" rtlCol="0">
            <a:spAutoFit/>
          </a:bodyPr>
          <a:lstStyle/>
          <a:p>
            <a:r>
              <a:rPr lang="en-IN" sz="2400" b="1" u="sng" dirty="0" smtClean="0"/>
              <a:t>Comparisons:</a:t>
            </a:r>
            <a:endParaRPr lang="en-US" b="1" u="sng" dirty="0"/>
          </a:p>
        </p:txBody>
      </p:sp>
      <p:sp>
        <p:nvSpPr>
          <p:cNvPr id="9" name="TextBox 8"/>
          <p:cNvSpPr txBox="1"/>
          <p:nvPr/>
        </p:nvSpPr>
        <p:spPr>
          <a:xfrm>
            <a:off x="1785918" y="4357694"/>
            <a:ext cx="6776983" cy="1477328"/>
          </a:xfrm>
          <a:prstGeom prst="rect">
            <a:avLst/>
          </a:prstGeom>
          <a:noFill/>
        </p:spPr>
        <p:txBody>
          <a:bodyPr wrap="square" rtlCol="0">
            <a:spAutoFit/>
          </a:bodyPr>
          <a:lstStyle/>
          <a:p>
            <a:pPr algn="just"/>
            <a:r>
              <a:rPr lang="en-IN" dirty="0" smtClean="0"/>
              <a:t>We get same amount of accuracy in both regression. But, we get 80.2%</a:t>
            </a:r>
          </a:p>
          <a:p>
            <a:pPr algn="just"/>
            <a:r>
              <a:rPr lang="en-IN" dirty="0" smtClean="0"/>
              <a:t>level of accuracy, bit greater than that of linear regression. With this comparison I could say advanced regression would give better prediction than that of linear regression.</a:t>
            </a:r>
          </a:p>
          <a:p>
            <a:r>
              <a:rPr lang="en-IN"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9"/>
          <a:ext cx="9144000" cy="6857990"/>
        </p:xfrm>
        <a:graphic>
          <a:graphicData uri="http://schemas.openxmlformats.org/drawingml/2006/table">
            <a:tbl>
              <a:tblPr/>
              <a:tblGrid>
                <a:gridCol w="2285506"/>
                <a:gridCol w="2285506"/>
                <a:gridCol w="2286494"/>
                <a:gridCol w="2286494"/>
              </a:tblGrid>
              <a:tr h="321903">
                <a:tc rowSpan="2">
                  <a:txBody>
                    <a:bodyPr/>
                    <a:lstStyle/>
                    <a:p>
                      <a:pPr algn="just">
                        <a:lnSpc>
                          <a:spcPct val="150000"/>
                        </a:lnSpc>
                        <a:spcAft>
                          <a:spcPts val="1000"/>
                        </a:spcAft>
                      </a:pPr>
                      <a:endParaRPr lang="en-US" sz="800" dirty="0">
                        <a:ln>
                          <a:solidFill>
                            <a:schemeClr val="tx1">
                              <a:lumMod val="75000"/>
                              <a:lumOff val="25000"/>
                            </a:schemeClr>
                          </a:solidFill>
                        </a:ln>
                        <a:solidFill>
                          <a:schemeClr val="tx1">
                            <a:lumMod val="95000"/>
                            <a:lumOff val="5000"/>
                          </a:schemeClr>
                        </a:solidFill>
                        <a:latin typeface="Times New Roman"/>
                        <a:ea typeface="Calibri"/>
                        <a:cs typeface="Times New Roman"/>
                      </a:endParaRPr>
                    </a:p>
                    <a:p>
                      <a:pPr algn="just">
                        <a:lnSpc>
                          <a:spcPct val="150000"/>
                        </a:lnSpc>
                        <a:spcAft>
                          <a:spcPts val="1000"/>
                        </a:spcAft>
                      </a:pPr>
                      <a:r>
                        <a:rPr lang="en-US" sz="800" dirty="0">
                          <a:ln>
                            <a:solidFill>
                              <a:schemeClr val="tx1">
                                <a:lumMod val="75000"/>
                                <a:lumOff val="25000"/>
                              </a:schemeClr>
                            </a:solidFill>
                          </a:ln>
                          <a:solidFill>
                            <a:schemeClr val="tx1">
                              <a:lumMod val="95000"/>
                              <a:lumOff val="5000"/>
                            </a:schemeClr>
                          </a:solidFill>
                          <a:latin typeface="Times New Roman"/>
                          <a:ea typeface="Calibri"/>
                          <a:cs typeface="Times New Roman"/>
                        </a:rPr>
                        <a:t>      </a:t>
                      </a:r>
                      <a:r>
                        <a:rPr lang="en-US" sz="800" b="1" dirty="0">
                          <a:ln>
                            <a:solidFill>
                              <a:schemeClr val="tx1">
                                <a:lumMod val="75000"/>
                                <a:lumOff val="25000"/>
                              </a:schemeClr>
                            </a:solidFill>
                          </a:ln>
                          <a:solidFill>
                            <a:schemeClr val="tx1">
                              <a:lumMod val="95000"/>
                              <a:lumOff val="5000"/>
                            </a:schemeClr>
                          </a:solidFill>
                          <a:latin typeface="Times New Roman"/>
                          <a:ea typeface="Calibri"/>
                          <a:cs typeface="Times New Roman"/>
                        </a:rPr>
                        <a:t> VARIABLES</a:t>
                      </a:r>
                      <a:endParaRPr lang="en-US" sz="800" dirty="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lnSpc>
                          <a:spcPct val="150000"/>
                        </a:lnSpc>
                        <a:spcAft>
                          <a:spcPts val="0"/>
                        </a:spcAft>
                      </a:pPr>
                      <a:r>
                        <a:rPr lang="en-US" sz="800" b="1">
                          <a:ln>
                            <a:solidFill>
                              <a:schemeClr val="tx1">
                                <a:lumMod val="75000"/>
                                <a:lumOff val="25000"/>
                              </a:schemeClr>
                            </a:solidFill>
                          </a:ln>
                          <a:solidFill>
                            <a:schemeClr val="tx1">
                              <a:lumMod val="95000"/>
                              <a:lumOff val="5000"/>
                            </a:schemeClr>
                          </a:solidFill>
                          <a:latin typeface="Times New Roman"/>
                          <a:ea typeface="Calibri"/>
                          <a:cs typeface="Times New Roman"/>
                        </a:rPr>
                        <a:t>COEFFICIENTS</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99829">
                <a:tc vMerge="1">
                  <a:txBody>
                    <a:bodyPr/>
                    <a:lstStyle/>
                    <a:p>
                      <a:endParaRPr lang="en-US"/>
                    </a:p>
                  </a:txBody>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Linear regression</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Ridge</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Lasso</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dirty="0">
                          <a:ln>
                            <a:solidFill>
                              <a:schemeClr val="tx1">
                                <a:lumMod val="75000"/>
                                <a:lumOff val="25000"/>
                              </a:schemeClr>
                            </a:solidFill>
                          </a:ln>
                          <a:solidFill>
                            <a:schemeClr val="tx1">
                              <a:lumMod val="95000"/>
                              <a:lumOff val="5000"/>
                            </a:schemeClr>
                          </a:solidFill>
                          <a:latin typeface="Times New Roman"/>
                          <a:ea typeface="Calibri"/>
                          <a:cs typeface="Times New Roman"/>
                        </a:rPr>
                        <a:t>Const</a:t>
                      </a:r>
                      <a:endParaRPr lang="en-US" sz="800" dirty="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-892400.00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795">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MSSubClass</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-157.81</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-164.99</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-157.16</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LotArea</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0.44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0.45</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0.44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OverallQual</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19290.00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19276.53</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19313.17</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795">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OverallCond</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5165.29</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5219.57</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5137.56</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YearBuilt</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416.54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430.38</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415.30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1stFlrSF</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67.03</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67.93</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66.96</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795">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2ndFlrSF</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52.99</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54.10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52.86</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BsmtFullBath</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13720.00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12992.50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13700.12</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795">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BedroomAbvGr</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-11070.00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-10741.77</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-10986.17</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KitchenAbvGr</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-16000.00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-11530.86</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-15960.01</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TotRmsAbvGrd</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5122.62</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4581.74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5099.37</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795">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GarageCars</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11090.00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10680.04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11097.14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832">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WoodDeckSF</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26.73</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27.79</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26.70</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795">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ScreenPorch</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57.86</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a:ln>
                            <a:solidFill>
                              <a:schemeClr val="tx1">
                                <a:lumMod val="75000"/>
                                <a:lumOff val="25000"/>
                              </a:schemeClr>
                            </a:solidFill>
                          </a:ln>
                          <a:solidFill>
                            <a:schemeClr val="tx1">
                              <a:lumMod val="95000"/>
                              <a:lumOff val="5000"/>
                            </a:schemeClr>
                          </a:solidFill>
                          <a:latin typeface="Times New Roman"/>
                          <a:ea typeface="Calibri"/>
                          <a:cs typeface="Times New Roman"/>
                        </a:rPr>
                        <a:t>59.34</a:t>
                      </a:r>
                      <a:endParaRPr lang="en-US" sz="80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1000"/>
                        </a:spcAft>
                      </a:pPr>
                      <a:r>
                        <a:rPr lang="en-US" sz="800" dirty="0">
                          <a:ln>
                            <a:solidFill>
                              <a:schemeClr val="tx1">
                                <a:lumMod val="75000"/>
                                <a:lumOff val="25000"/>
                              </a:schemeClr>
                            </a:solidFill>
                          </a:ln>
                          <a:solidFill>
                            <a:schemeClr val="tx1">
                              <a:lumMod val="95000"/>
                              <a:lumOff val="5000"/>
                            </a:schemeClr>
                          </a:solidFill>
                          <a:latin typeface="Times New Roman"/>
                          <a:ea typeface="Calibri"/>
                          <a:cs typeface="Times New Roman"/>
                        </a:rPr>
                        <a:t>57.56</a:t>
                      </a:r>
                      <a:endParaRPr lang="en-US" sz="800" dirty="0">
                        <a:ln>
                          <a:solidFill>
                            <a:schemeClr val="tx1">
                              <a:lumMod val="75000"/>
                              <a:lumOff val="25000"/>
                            </a:schemeClr>
                          </a:solidFill>
                        </a:ln>
                        <a:solidFill>
                          <a:schemeClr val="tx1">
                            <a:lumMod val="95000"/>
                            <a:lumOff val="5000"/>
                          </a:schemeClr>
                        </a:solidFill>
                        <a:latin typeface="Calibri"/>
                        <a:ea typeface="Calibri"/>
                        <a:cs typeface="Times New Roman"/>
                      </a:endParaRPr>
                    </a:p>
                  </a:txBody>
                  <a:tcPr marL="48370" marR="483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0" y="0"/>
            <a:ext cx="1428760" cy="369332"/>
          </a:xfrm>
          <a:prstGeom prst="rect">
            <a:avLst/>
          </a:prstGeom>
          <a:noFill/>
        </p:spPr>
        <p:txBody>
          <a:bodyPr wrap="square" rtlCol="0">
            <a:spAutoFit/>
          </a:bodyPr>
          <a:lstStyle/>
          <a:p>
            <a:r>
              <a:rPr lang="en-IN" dirty="0" smtClean="0"/>
              <a:t>RESULT-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sz="quarter"/>
          </p:nvPr>
        </p:nvSpPr>
        <p:spPr>
          <a:xfrm>
            <a:off x="2857488" y="285728"/>
            <a:ext cx="5929322" cy="928670"/>
          </a:xfrm>
        </p:spPr>
        <p:txBody>
          <a:bodyPr/>
          <a:lstStyle/>
          <a:p>
            <a:pPr algn="l"/>
            <a:r>
              <a:rPr lang="en-IN" dirty="0" smtClean="0">
                <a:solidFill>
                  <a:schemeClr val="tx1"/>
                </a:solidFill>
                <a:effectLst>
                  <a:outerShdw blurRad="38100" dist="38100" dir="2700000" algn="tl">
                    <a:srgbClr val="000000">
                      <a:alpha val="43137"/>
                    </a:srgbClr>
                  </a:outerShdw>
                </a:effectLst>
              </a:rPr>
              <a:t>Interpretation</a:t>
            </a:r>
            <a:endParaRPr lang="en-US" dirty="0">
              <a:solidFill>
                <a:schemeClr val="tx1"/>
              </a:solidFill>
              <a:effectLst>
                <a:outerShdw blurRad="38100" dist="38100" dir="2700000" algn="tl">
                  <a:srgbClr val="000000">
                    <a:alpha val="43137"/>
                  </a:srgbClr>
                </a:outerShdw>
              </a:effectLst>
            </a:endParaRPr>
          </a:p>
        </p:txBody>
      </p:sp>
      <p:sp>
        <p:nvSpPr>
          <p:cNvPr id="10" name="Subtitle 9"/>
          <p:cNvSpPr>
            <a:spLocks noGrp="1"/>
          </p:cNvSpPr>
          <p:nvPr>
            <p:ph type="subTitle" sz="quarter" idx="1"/>
          </p:nvPr>
        </p:nvSpPr>
        <p:spPr>
          <a:xfrm>
            <a:off x="857224" y="1285860"/>
            <a:ext cx="7858180" cy="5143536"/>
          </a:xfrm>
        </p:spPr>
        <p:txBody>
          <a:bodyPr/>
          <a:lstStyle/>
          <a:p>
            <a:pPr algn="l">
              <a:buFont typeface="Arial" pitchFamily="34" charset="0"/>
              <a:buChar char="•"/>
            </a:pPr>
            <a:r>
              <a:rPr lang="en-IN" sz="2400" dirty="0" smtClean="0"/>
              <a:t>Regression techniques are used to predict and for better prediction we use Ridge and LASSO regression.</a:t>
            </a:r>
          </a:p>
          <a:p>
            <a:pPr algn="l"/>
            <a:r>
              <a:rPr lang="en-IN" sz="2400" dirty="0" smtClean="0"/>
              <a:t> </a:t>
            </a:r>
          </a:p>
          <a:p>
            <a:pPr algn="l">
              <a:buFont typeface="Arial" pitchFamily="34" charset="0"/>
              <a:buChar char="•"/>
            </a:pPr>
            <a:r>
              <a:rPr lang="en-US" sz="2400" dirty="0" smtClean="0"/>
              <a:t>While comparing the coefficients of all there regression techniques from which I could see the shrinkage of coefficients which shrunk towards zero and it is very transparent that Ridge and LASSO regression perform a way better than Linear regression.</a:t>
            </a:r>
          </a:p>
          <a:p>
            <a:pPr algn="l"/>
            <a:r>
              <a:rPr lang="en-US" sz="2400" dirty="0" smtClean="0"/>
              <a:t> </a:t>
            </a:r>
          </a:p>
          <a:p>
            <a:pPr algn="l">
              <a:buFont typeface="Arial" pitchFamily="34" charset="0"/>
              <a:buChar char="•"/>
            </a:pPr>
            <a:r>
              <a:rPr lang="en-US" sz="2400" dirty="0" smtClean="0"/>
              <a:t>When I compare Ridge and Lasso regression technique I prefer LASSO regression to use for prediction of </a:t>
            </a:r>
            <a:r>
              <a:rPr lang="en-US" sz="2400" dirty="0" err="1" smtClean="0"/>
              <a:t>Zillow’s</a:t>
            </a:r>
            <a:r>
              <a:rPr lang="en-US" sz="2400" dirty="0" smtClean="0"/>
              <a:t> home value data since variable shrinkage can been seen better compared to Ridge regression. </a:t>
            </a:r>
            <a:endParaRPr lang="en-IN" sz="2400" dirty="0" smtClean="0"/>
          </a:p>
          <a:p>
            <a:pPr algn="l">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42852"/>
            <a:ext cx="7772400" cy="642918"/>
          </a:xfrm>
        </p:spPr>
        <p:txBody>
          <a:bodyPr/>
          <a:lstStyle/>
          <a:p>
            <a:r>
              <a:rPr lang="en-US" sz="2800" dirty="0" smtClean="0"/>
              <a:t>BIBLIOGRAPHY</a:t>
            </a:r>
            <a:endParaRPr lang="en-US" sz="3600" dirty="0"/>
          </a:p>
        </p:txBody>
      </p:sp>
      <p:sp>
        <p:nvSpPr>
          <p:cNvPr id="3" name="Content Placeholder 2"/>
          <p:cNvSpPr>
            <a:spLocks noGrp="1"/>
          </p:cNvSpPr>
          <p:nvPr>
            <p:ph idx="1"/>
          </p:nvPr>
        </p:nvSpPr>
        <p:spPr>
          <a:xfrm>
            <a:off x="785786" y="785794"/>
            <a:ext cx="8058152" cy="5786478"/>
          </a:xfrm>
        </p:spPr>
        <p:txBody>
          <a:bodyPr/>
          <a:lstStyle/>
          <a:p>
            <a:pPr lvl="1" algn="just">
              <a:lnSpc>
                <a:spcPct val="150000"/>
              </a:lnSpc>
              <a:buFont typeface="Times New Roman" pitchFamily="18" charset="0"/>
              <a:buChar char="⸎"/>
            </a:pPr>
            <a:r>
              <a:rPr lang="en-US" sz="1600" dirty="0" smtClean="0"/>
              <a:t>Beginning Programming with Python For Dummies (For Dummies Series) by John Paul Mueller</a:t>
            </a:r>
            <a:r>
              <a:rPr lang="en-US" sz="1600" dirty="0" smtClean="0"/>
              <a:t>.</a:t>
            </a:r>
            <a:endParaRPr lang="en-US" sz="1600" dirty="0" smtClean="0"/>
          </a:p>
          <a:p>
            <a:pPr lvl="1" algn="just">
              <a:lnSpc>
                <a:spcPct val="150000"/>
              </a:lnSpc>
              <a:buFont typeface="Times New Roman" pitchFamily="18" charset="0"/>
              <a:buChar char="⸎"/>
            </a:pPr>
            <a:r>
              <a:rPr lang="en-US" sz="1600" dirty="0" smtClean="0"/>
              <a:t>Introduction to the analysis of learning algorithms: ridge regression and lasso by </a:t>
            </a:r>
            <a:r>
              <a:rPr lang="en-US" sz="1600" dirty="0" err="1" smtClean="0"/>
              <a:t>Ryota</a:t>
            </a:r>
            <a:r>
              <a:rPr lang="en-US" sz="1600" dirty="0" smtClean="0"/>
              <a:t> </a:t>
            </a:r>
            <a:r>
              <a:rPr lang="en-US" sz="1600" dirty="0" err="1" smtClean="0"/>
              <a:t>Tomioka</a:t>
            </a:r>
            <a:r>
              <a:rPr lang="en-US" sz="1600" dirty="0" smtClean="0"/>
              <a:t>.</a:t>
            </a:r>
            <a:endParaRPr lang="en-US" sz="1600" dirty="0" smtClean="0"/>
          </a:p>
          <a:p>
            <a:pPr lvl="1" algn="just">
              <a:lnSpc>
                <a:spcPct val="150000"/>
              </a:lnSpc>
              <a:buFont typeface="Times New Roman" pitchFamily="18" charset="0"/>
              <a:buChar char="⸎"/>
            </a:pPr>
            <a:r>
              <a:rPr lang="en-US" sz="1600" dirty="0" smtClean="0"/>
              <a:t>Python Data Analytics: Data Analysis and Science Using Pandas, </a:t>
            </a:r>
            <a:r>
              <a:rPr lang="en-US" sz="1600" dirty="0" err="1" smtClean="0"/>
              <a:t>matplotlib</a:t>
            </a:r>
            <a:r>
              <a:rPr lang="en-US" sz="1600" dirty="0" smtClean="0"/>
              <a:t>, and </a:t>
            </a:r>
            <a:r>
              <a:rPr lang="en-US" sz="1600" dirty="0" smtClean="0"/>
              <a:t>the </a:t>
            </a:r>
            <a:r>
              <a:rPr lang="en-US" sz="1600" dirty="0" smtClean="0"/>
              <a:t>Python Programming Language by Fabio </a:t>
            </a:r>
            <a:r>
              <a:rPr lang="en-US" sz="1600" dirty="0" err="1" smtClean="0"/>
              <a:t>Nelli</a:t>
            </a:r>
            <a:r>
              <a:rPr lang="en-US" sz="1600" dirty="0" smtClean="0"/>
              <a:t>.</a:t>
            </a:r>
            <a:endParaRPr lang="en-US" sz="1600" dirty="0" smtClean="0"/>
          </a:p>
          <a:p>
            <a:pPr lvl="1" algn="just">
              <a:lnSpc>
                <a:spcPct val="150000"/>
              </a:lnSpc>
              <a:buFont typeface="Times New Roman" pitchFamily="18" charset="0"/>
              <a:buChar char="⸎"/>
            </a:pPr>
            <a:r>
              <a:rPr lang="en-US" sz="1600" dirty="0" smtClean="0"/>
              <a:t>“Linear, Ridge and Lasso Regression comprehensive guide for beginners”-  </a:t>
            </a:r>
            <a:r>
              <a:rPr lang="en-US" sz="1600" u="sng" dirty="0" smtClean="0">
                <a:hlinkClick r:id="rId2"/>
              </a:rPr>
              <a:t>https://www.analyticsvidhya.com/blog/2017/06/a-comprehensive-guide-for-linear-ridge-and-lasso-regression</a:t>
            </a:r>
            <a:r>
              <a:rPr lang="en-US" sz="1600" u="sng" dirty="0" smtClean="0">
                <a:hlinkClick r:id="rId2"/>
              </a:rPr>
              <a:t>/</a:t>
            </a:r>
            <a:r>
              <a:rPr lang="en-US" sz="1600" dirty="0" smtClean="0"/>
              <a:t>.</a:t>
            </a:r>
            <a:endParaRPr lang="en-US" sz="1600" dirty="0" smtClean="0"/>
          </a:p>
          <a:p>
            <a:pPr lvl="1" algn="just">
              <a:lnSpc>
                <a:spcPct val="150000"/>
              </a:lnSpc>
              <a:buFont typeface="Times New Roman" pitchFamily="18" charset="0"/>
              <a:buChar char="⸎"/>
            </a:pPr>
            <a:r>
              <a:rPr lang="en-US" sz="1600" dirty="0" smtClean="0"/>
              <a:t>Python Programming. Python Programming for Beginners, Python Programming for Intermediates by Adam Stewart</a:t>
            </a:r>
            <a:r>
              <a:rPr lang="en-US" sz="1600" dirty="0" smtClean="0"/>
              <a:t>.</a:t>
            </a:r>
            <a:endParaRPr lang="en-US" sz="1600" dirty="0" smtClean="0"/>
          </a:p>
          <a:p>
            <a:pPr lvl="1" algn="just">
              <a:lnSpc>
                <a:spcPct val="150000"/>
              </a:lnSpc>
              <a:buFont typeface="Times New Roman" pitchFamily="18" charset="0"/>
              <a:buChar char="⸎"/>
            </a:pPr>
            <a:r>
              <a:rPr lang="en-US" sz="1600" dirty="0" smtClean="0"/>
              <a:t>“Visual Explanation of Ridge Regression and LASSO”- </a:t>
            </a:r>
            <a:r>
              <a:rPr lang="en-US" sz="1600" u="sng" dirty="0" smtClean="0">
                <a:hlinkClick r:id="rId3"/>
              </a:rPr>
              <a:t>https://www.slideshare.net/kaz_yos/visual-explanation-of-ridge-regression-and-lasso</a:t>
            </a:r>
            <a:r>
              <a:rPr lang="en-US" sz="1600" dirty="0" smtClean="0"/>
              <a:t>.</a:t>
            </a:r>
          </a:p>
          <a:p>
            <a:pPr lvl="1" algn="just">
              <a:lnSpc>
                <a:spcPct val="150000"/>
              </a:lnSpc>
              <a:buFont typeface="Times New Roman" pitchFamily="18" charset="0"/>
              <a:buChar char="⸎"/>
            </a:pPr>
            <a:r>
              <a:rPr lang="en-US" sz="1600" dirty="0" smtClean="0"/>
              <a:t>Ridge/Lasso Regression, Model selection </a:t>
            </a:r>
            <a:r>
              <a:rPr lang="en-US" sz="1600" b="1" dirty="0" smtClean="0"/>
              <a:t>by </a:t>
            </a:r>
            <a:r>
              <a:rPr lang="en-US" sz="1600" dirty="0" err="1" smtClean="0"/>
              <a:t>Xuezhi</a:t>
            </a:r>
            <a:r>
              <a:rPr lang="en-US" sz="1600" dirty="0" smtClean="0"/>
              <a:t> Wang.</a:t>
            </a:r>
            <a:endParaRPr lang="en-US" sz="1600" b="1" dirty="0" smtClean="0"/>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206" y="571480"/>
            <a:ext cx="1612880" cy="5643602"/>
          </a:xfrm>
        </p:spPr>
        <p:txBody>
          <a:bodyPr vert="vert"/>
          <a:lstStyle/>
          <a:p>
            <a:r>
              <a:rPr lang="en-IN" u="sng" dirty="0" smtClean="0"/>
              <a:t>O v e r v </a:t>
            </a:r>
            <a:r>
              <a:rPr lang="en-IN" u="sng" dirty="0" err="1" smtClean="0"/>
              <a:t>i</a:t>
            </a:r>
            <a:r>
              <a:rPr lang="en-IN" u="sng" dirty="0" smtClean="0"/>
              <a:t> e w</a:t>
            </a:r>
            <a:r>
              <a:rPr lang="en-IN" dirty="0" smtClean="0"/>
              <a:t> </a:t>
            </a:r>
            <a:endParaRPr lang="en-US" dirty="0"/>
          </a:p>
        </p:txBody>
      </p:sp>
      <p:sp>
        <p:nvSpPr>
          <p:cNvPr id="3" name="Content Placeholder 2"/>
          <p:cNvSpPr>
            <a:spLocks noGrp="1"/>
          </p:cNvSpPr>
          <p:nvPr>
            <p:ph idx="1"/>
          </p:nvPr>
        </p:nvSpPr>
        <p:spPr>
          <a:xfrm>
            <a:off x="1643042" y="1357298"/>
            <a:ext cx="5286413" cy="4643470"/>
          </a:xfrm>
        </p:spPr>
        <p:txBody>
          <a:bodyPr/>
          <a:lstStyle/>
          <a:p>
            <a:pPr algn="r">
              <a:buNone/>
            </a:pPr>
            <a:r>
              <a:rPr lang="en-IN" dirty="0" smtClean="0"/>
              <a:t>Literature review</a:t>
            </a:r>
            <a:endParaRPr lang="en-IN" dirty="0" smtClean="0"/>
          </a:p>
          <a:p>
            <a:pPr algn="r">
              <a:buNone/>
            </a:pPr>
            <a:r>
              <a:rPr lang="en-IN" dirty="0" smtClean="0"/>
              <a:t>Objective</a:t>
            </a:r>
          </a:p>
          <a:p>
            <a:pPr algn="r">
              <a:buNone/>
            </a:pPr>
            <a:r>
              <a:rPr lang="en-IN" dirty="0" smtClean="0"/>
              <a:t>Introduction</a:t>
            </a:r>
          </a:p>
          <a:p>
            <a:pPr algn="r">
              <a:buNone/>
            </a:pPr>
            <a:r>
              <a:rPr lang="en-US" dirty="0" smtClean="0"/>
              <a:t>Research Methodology</a:t>
            </a:r>
          </a:p>
          <a:p>
            <a:pPr algn="r">
              <a:buNone/>
            </a:pPr>
            <a:r>
              <a:rPr lang="en-US" dirty="0" smtClean="0"/>
              <a:t>Data Description</a:t>
            </a:r>
          </a:p>
          <a:p>
            <a:pPr algn="r">
              <a:buNone/>
            </a:pPr>
            <a:r>
              <a:rPr lang="en-US" dirty="0" smtClean="0"/>
              <a:t>Result</a:t>
            </a:r>
          </a:p>
          <a:p>
            <a:pPr algn="r">
              <a:buNone/>
            </a:pPr>
            <a:r>
              <a:rPr lang="en-US" dirty="0" smtClean="0"/>
              <a:t>Interpretation</a:t>
            </a:r>
          </a:p>
          <a:p>
            <a:pPr algn="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928802"/>
            <a:ext cx="7772400" cy="1143000"/>
          </a:xfrm>
        </p:spPr>
        <p:txBody>
          <a:bodyPr/>
          <a:lstStyle/>
          <a:p>
            <a:r>
              <a:rPr lang="en-IN" sz="6000" dirty="0" smtClean="0"/>
              <a:t>THANK YOU </a:t>
            </a:r>
            <a:r>
              <a:rPr lang="en-IN" sz="6000" dirty="0" smtClean="0">
                <a:sym typeface="Wingdings" pitchFamily="2" charset="2"/>
              </a:rPr>
              <a:t></a:t>
            </a:r>
            <a:endParaRPr lang="en-US" dirty="0"/>
          </a:p>
        </p:txBody>
      </p:sp>
      <p:sp>
        <p:nvSpPr>
          <p:cNvPr id="4" name="Content Placeholder 3"/>
          <p:cNvSpPr>
            <a:spLocks noGrp="1"/>
          </p:cNvSpPr>
          <p:nvPr>
            <p:ph idx="1"/>
          </p:nvPr>
        </p:nvSpPr>
        <p:spPr>
          <a:xfrm>
            <a:off x="3214679" y="4214818"/>
            <a:ext cx="5811846" cy="1881182"/>
          </a:xfrm>
        </p:spPr>
        <p:txBody>
          <a:bodyPr/>
          <a:lstStyle/>
          <a:p>
            <a:pPr>
              <a:buNone/>
            </a:pPr>
            <a:r>
              <a:rPr lang="en-IN" sz="2800" dirty="0" smtClean="0"/>
              <a:t>Under the guidance of </a:t>
            </a:r>
          </a:p>
          <a:p>
            <a:pPr>
              <a:buNone/>
            </a:pPr>
            <a:r>
              <a:rPr lang="en-US" sz="2800" b="1" dirty="0" smtClean="0"/>
              <a:t>Mrs. JANANI B, M.Sc., </a:t>
            </a:r>
            <a:r>
              <a:rPr lang="en-US" sz="2800" b="1" dirty="0" err="1" smtClean="0"/>
              <a:t>M.Phil.</a:t>
            </a:r>
            <a:r>
              <a:rPr lang="en-US" sz="2800" b="1" dirty="0" smtClean="0"/>
              <a:t>,</a:t>
            </a:r>
            <a:endParaRPr lang="en-US" sz="2800" dirty="0"/>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 y="2"/>
          <a:ext cx="9026526" cy="6753391"/>
        </p:xfrm>
        <a:graphic>
          <a:graphicData uri="http://schemas.openxmlformats.org/drawingml/2006/table">
            <a:tbl>
              <a:tblPr firstRow="1" bandRow="1">
                <a:tableStyleId>{17292A2E-F333-43FB-9621-5CBBE7FDCDCB}</a:tableStyleId>
              </a:tblPr>
              <a:tblGrid>
                <a:gridCol w="3571869"/>
                <a:gridCol w="5454657"/>
              </a:tblGrid>
              <a:tr h="428602">
                <a:tc>
                  <a:txBody>
                    <a:bodyPr/>
                    <a:lstStyle/>
                    <a:p>
                      <a:pPr algn="ctr"/>
                      <a:r>
                        <a:rPr lang="en-IN" sz="1600" dirty="0" smtClean="0"/>
                        <a:t>REVIEW TOPIC WITH AUTHOUR</a:t>
                      </a:r>
                      <a:endParaRPr lang="en-US" sz="1600" dirty="0"/>
                    </a:p>
                  </a:txBody>
                  <a:tcPr/>
                </a:tc>
                <a:tc>
                  <a:txBody>
                    <a:bodyPr/>
                    <a:lstStyle/>
                    <a:p>
                      <a:pPr algn="ctr"/>
                      <a:r>
                        <a:rPr lang="en-IN" sz="1600" dirty="0" smtClean="0"/>
                        <a:t>EXPLANATION</a:t>
                      </a:r>
                      <a:endParaRPr lang="en-US" sz="1600" dirty="0"/>
                    </a:p>
                  </a:txBody>
                  <a:tcPr/>
                </a:tc>
              </a:tr>
              <a:tr h="107157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t>COMPARING LINEAR, RIDGE AND LASSO REGRESSION TECHNIQUES USING WINE DATA- </a:t>
                      </a:r>
                      <a:r>
                        <a:rPr lang="en-US" sz="1600" kern="1200" dirty="0" err="1" smtClean="0"/>
                        <a:t>Mayooran</a:t>
                      </a:r>
                      <a:r>
                        <a:rPr lang="en-US" sz="1600" kern="1200" dirty="0" smtClean="0"/>
                        <a:t> </a:t>
                      </a:r>
                      <a:r>
                        <a:rPr lang="en-US" sz="1600" kern="1200" dirty="0" err="1" smtClean="0"/>
                        <a:t>Thevaraja</a:t>
                      </a:r>
                      <a:r>
                        <a:rPr lang="en-US" sz="1600" kern="1200" dirty="0" smtClean="0"/>
                        <a:t>,  </a:t>
                      </a:r>
                      <a:r>
                        <a:rPr lang="en-US" sz="1600" kern="1200" dirty="0" err="1" smtClean="0"/>
                        <a:t>Azizur</a:t>
                      </a:r>
                      <a:r>
                        <a:rPr lang="en-US" sz="1600" kern="1200" dirty="0" smtClean="0"/>
                        <a:t> </a:t>
                      </a:r>
                      <a:r>
                        <a:rPr lang="en-US" sz="1600" kern="1200" dirty="0" err="1" smtClean="0"/>
                        <a:t>Rahman</a:t>
                      </a:r>
                      <a:r>
                        <a:rPr lang="en-US" sz="1600" kern="1200" dirty="0" smtClean="0"/>
                        <a:t>, Mathew </a:t>
                      </a:r>
                      <a:r>
                        <a:rPr lang="en-US" sz="1600" kern="1200" dirty="0" err="1" smtClean="0"/>
                        <a:t>Gabirial</a:t>
                      </a:r>
                      <a:r>
                        <a:rPr lang="en-US" sz="1600" kern="1200" dirty="0" smtClean="0"/>
                        <a:t>.</a:t>
                      </a:r>
                      <a:endParaRPr lang="en-US" sz="16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In this paper only white wine data has been chosen for the analysis. Calculating the RSS values on the test data set provides a good way to assess the regression model. It has been given that Ridge and Lasso gives less RSS values, which means that Ridge and Lasso are the best fitting models.</a:t>
                      </a:r>
                    </a:p>
                  </a:txBody>
                  <a:tcPr/>
                </a:tc>
              </a:tr>
              <a:tr h="108222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mn-lt"/>
                          <a:ea typeface="+mn-ea"/>
                          <a:cs typeface="+mn-cs"/>
                        </a:rPr>
                        <a:t>“THE LOGISTIC LASSO AND RIDGE REGRESSION</a:t>
                      </a:r>
                      <a:r>
                        <a:rPr lang="en-US" sz="1600" b="0" kern="1200" baseline="0" dirty="0" smtClean="0">
                          <a:solidFill>
                            <a:schemeClr val="tx1"/>
                          </a:solidFill>
                          <a:latin typeface="+mn-lt"/>
                          <a:ea typeface="+mn-ea"/>
                          <a:cs typeface="+mn-cs"/>
                        </a:rPr>
                        <a:t> </a:t>
                      </a:r>
                      <a:r>
                        <a:rPr lang="en-US" sz="1600" b="0" kern="1200" dirty="0" smtClean="0">
                          <a:solidFill>
                            <a:schemeClr val="tx1"/>
                          </a:solidFill>
                          <a:latin typeface="+mn-lt"/>
                          <a:ea typeface="+mn-ea"/>
                          <a:cs typeface="+mn-cs"/>
                        </a:rPr>
                        <a:t>IN PREDICTING CORPORATE FAILURE”- Jose Manuel Pereira, Mario </a:t>
                      </a:r>
                      <a:r>
                        <a:rPr lang="en-US" sz="1600" b="0" kern="1200" dirty="0" err="1" smtClean="0">
                          <a:solidFill>
                            <a:schemeClr val="tx1"/>
                          </a:solidFill>
                          <a:latin typeface="+mn-lt"/>
                          <a:ea typeface="+mn-ea"/>
                          <a:cs typeface="+mn-cs"/>
                        </a:rPr>
                        <a:t>Bastoa</a:t>
                      </a:r>
                      <a:r>
                        <a:rPr lang="en-US" sz="1600" b="0" kern="1200" dirty="0" smtClean="0">
                          <a:solidFill>
                            <a:schemeClr val="tx1"/>
                          </a:solidFill>
                          <a:latin typeface="+mn-lt"/>
                          <a:ea typeface="+mn-ea"/>
                          <a:cs typeface="+mn-cs"/>
                        </a:rPr>
                        <a:t>, Amelia Ferreira </a:t>
                      </a:r>
                      <a:r>
                        <a:rPr lang="en-US" sz="1600" b="0" kern="1200" dirty="0" err="1" smtClean="0">
                          <a:solidFill>
                            <a:schemeClr val="tx1"/>
                          </a:solidFill>
                          <a:latin typeface="+mn-lt"/>
                          <a:ea typeface="+mn-ea"/>
                          <a:cs typeface="+mn-cs"/>
                        </a:rPr>
                        <a:t>da</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Silvab</a:t>
                      </a:r>
                      <a:r>
                        <a:rPr lang="en-US" sz="1600" b="0" kern="1200" dirty="0" smtClean="0">
                          <a:solidFill>
                            <a:schemeClr val="tx1"/>
                          </a:solidFill>
                          <a:latin typeface="+mn-lt"/>
                          <a:ea typeface="+mn-ea"/>
                          <a:cs typeface="+mn-cs"/>
                        </a:rPr>
                        <a:t> , </a:t>
                      </a:r>
                      <a:r>
                        <a:rPr lang="en-US" sz="1600" b="0" kern="1200" dirty="0" err="1" smtClean="0">
                          <a:solidFill>
                            <a:schemeClr val="tx1"/>
                          </a:solidFill>
                          <a:latin typeface="+mn-lt"/>
                          <a:ea typeface="+mn-ea"/>
                          <a:cs typeface="+mn-cs"/>
                        </a:rPr>
                        <a:t>Rua</a:t>
                      </a:r>
                      <a:r>
                        <a:rPr lang="en-US" sz="1600" b="0" kern="1200" dirty="0" smtClean="0">
                          <a:solidFill>
                            <a:schemeClr val="tx1"/>
                          </a:solidFill>
                          <a:latin typeface="+mn-lt"/>
                          <a:ea typeface="+mn-ea"/>
                          <a:cs typeface="+mn-cs"/>
                        </a:rPr>
                        <a:t> Dr. Roberto </a:t>
                      </a:r>
                      <a:r>
                        <a:rPr lang="en-US" sz="1600" b="0" kern="1200" dirty="0" err="1" smtClean="0">
                          <a:solidFill>
                            <a:schemeClr val="tx1"/>
                          </a:solidFill>
                          <a:latin typeface="+mn-lt"/>
                          <a:ea typeface="+mn-ea"/>
                          <a:cs typeface="+mn-cs"/>
                        </a:rPr>
                        <a:t>Frias</a:t>
                      </a:r>
                      <a:r>
                        <a:rPr lang="en-US" sz="1600" b="0" kern="1200" dirty="0" smtClean="0">
                          <a:solidFill>
                            <a:schemeClr val="tx1"/>
                          </a:solidFill>
                          <a:latin typeface="+mn-lt"/>
                          <a:ea typeface="+mn-ea"/>
                          <a:cs typeface="+mn-cs"/>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The model</a:t>
                      </a:r>
                      <a:r>
                        <a:rPr lang="en-US" sz="1600" kern="1200" baseline="0" dirty="0" smtClean="0">
                          <a:solidFill>
                            <a:schemeClr val="tx1"/>
                          </a:solidFill>
                          <a:latin typeface="+mn-lt"/>
                          <a:ea typeface="+mn-ea"/>
                          <a:cs typeface="+mn-cs"/>
                        </a:rPr>
                        <a:t> contained with </a:t>
                      </a:r>
                      <a:r>
                        <a:rPr lang="en-US" sz="1600" kern="1200" dirty="0" smtClean="0">
                          <a:solidFill>
                            <a:schemeClr val="tx1"/>
                          </a:solidFill>
                          <a:latin typeface="+mn-lt"/>
                          <a:ea typeface="+mn-ea"/>
                          <a:cs typeface="+mn-cs"/>
                        </a:rPr>
                        <a:t>2032 non-bankrupt firms and 401 bankrupt firms, over the period 2010-2012. The results showed that the lasso and ridge models tend to favor the category of the dependent variable that appears with heavier weight in the training set, when compared to the stepwise methods.</a:t>
                      </a:r>
                      <a:endParaRPr lang="en-US" sz="1600" dirty="0"/>
                    </a:p>
                  </a:txBody>
                  <a:tcPr/>
                </a:tc>
              </a:tr>
              <a:tr h="1082229">
                <a:tc>
                  <a:txBody>
                    <a:bodyPr/>
                    <a:lstStyle/>
                    <a:p>
                      <a:pPr algn="just"/>
                      <a:r>
                        <a:rPr lang="en-US" sz="1600" b="0" kern="1200" dirty="0" smtClean="0">
                          <a:solidFill>
                            <a:schemeClr val="tx1"/>
                          </a:solidFill>
                          <a:latin typeface="+mn-lt"/>
                          <a:ea typeface="+mn-ea"/>
                          <a:cs typeface="+mn-cs"/>
                        </a:rPr>
                        <a:t>A SURVEY ON REGRESSION ESTIMATE WITH LASSO METHOD - Ms. </a:t>
                      </a:r>
                      <a:r>
                        <a:rPr lang="en-US" sz="1600" b="0" kern="1200" dirty="0" err="1" smtClean="0">
                          <a:solidFill>
                            <a:schemeClr val="tx1"/>
                          </a:solidFill>
                          <a:latin typeface="+mn-lt"/>
                          <a:ea typeface="+mn-ea"/>
                          <a:cs typeface="+mn-cs"/>
                        </a:rPr>
                        <a:t>Anjali</a:t>
                      </a:r>
                      <a:r>
                        <a:rPr lang="en-US" sz="1600" b="0" kern="1200" dirty="0" smtClean="0">
                          <a:solidFill>
                            <a:schemeClr val="tx1"/>
                          </a:solidFill>
                          <a:latin typeface="+mn-lt"/>
                          <a:ea typeface="+mn-ea"/>
                          <a:cs typeface="+mn-cs"/>
                        </a:rPr>
                        <a:t>, Mr. </a:t>
                      </a:r>
                      <a:r>
                        <a:rPr lang="en-US" sz="1600" b="0" kern="1200" dirty="0" err="1" smtClean="0">
                          <a:solidFill>
                            <a:schemeClr val="tx1"/>
                          </a:solidFill>
                          <a:latin typeface="+mn-lt"/>
                          <a:ea typeface="+mn-ea"/>
                          <a:cs typeface="+mn-cs"/>
                        </a:rPr>
                        <a:t>Rakesh</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Shivhare</a:t>
                      </a:r>
                      <a:r>
                        <a:rPr lang="en-US" sz="1600" b="0" kern="1200" dirty="0" smtClean="0">
                          <a:solidFill>
                            <a:schemeClr val="tx1"/>
                          </a:solidFill>
                          <a:latin typeface="+mn-lt"/>
                          <a:ea typeface="+mn-ea"/>
                          <a:cs typeface="+mn-cs"/>
                        </a:rPr>
                        <a:t>, Ms. </a:t>
                      </a:r>
                      <a:r>
                        <a:rPr lang="en-US" sz="1600" b="0" kern="1200" dirty="0" err="1" smtClean="0">
                          <a:solidFill>
                            <a:schemeClr val="tx1"/>
                          </a:solidFill>
                          <a:latin typeface="+mn-lt"/>
                          <a:ea typeface="+mn-ea"/>
                          <a:cs typeface="+mn-cs"/>
                        </a:rPr>
                        <a:t>Komal</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Pandey</a:t>
                      </a:r>
                      <a:r>
                        <a:rPr lang="en-US" sz="1600" b="0" kern="1200" dirty="0" smtClean="0">
                          <a:solidFill>
                            <a:schemeClr val="tx1"/>
                          </a:solidFill>
                          <a:latin typeface="+mn-lt"/>
                          <a:ea typeface="+mn-ea"/>
                          <a:cs typeface="+mn-cs"/>
                        </a:rPr>
                        <a:t>, Mr. </a:t>
                      </a:r>
                      <a:r>
                        <a:rPr lang="en-US" sz="1600" b="0" kern="1200" dirty="0" err="1" smtClean="0">
                          <a:solidFill>
                            <a:schemeClr val="tx1"/>
                          </a:solidFill>
                          <a:latin typeface="+mn-lt"/>
                          <a:ea typeface="+mn-ea"/>
                          <a:cs typeface="+mn-cs"/>
                        </a:rPr>
                        <a:t>Mukesh</a:t>
                      </a:r>
                      <a:r>
                        <a:rPr lang="en-US" sz="1600" b="0" kern="1200" dirty="0" smtClean="0">
                          <a:solidFill>
                            <a:schemeClr val="tx1"/>
                          </a:solidFill>
                          <a:latin typeface="+mn-lt"/>
                          <a:ea typeface="+mn-ea"/>
                          <a:cs typeface="+mn-cs"/>
                        </a:rPr>
                        <a:t> Dixit.</a:t>
                      </a:r>
                    </a:p>
                  </a:txBody>
                  <a:tcPr/>
                </a:tc>
                <a:tc>
                  <a:txBody>
                    <a:bodyPr/>
                    <a:lstStyle/>
                    <a:p>
                      <a:pPr algn="just"/>
                      <a:r>
                        <a:rPr lang="en-US" sz="1600" kern="1200" dirty="0" smtClean="0">
                          <a:solidFill>
                            <a:schemeClr val="tx1"/>
                          </a:solidFill>
                          <a:latin typeface="+mn-lt"/>
                          <a:ea typeface="+mn-ea"/>
                          <a:cs typeface="+mn-cs"/>
                        </a:rPr>
                        <a:t>Several quantitative methods have been working to develop observed models for predicting commercial bankruptcy. . They fit Lasso but they compare both ridge and lasso to </a:t>
                      </a:r>
                      <a:r>
                        <a:rPr lang="en-US" sz="1600" kern="1200" dirty="0" err="1" smtClean="0">
                          <a:solidFill>
                            <a:schemeClr val="tx1"/>
                          </a:solidFill>
                          <a:latin typeface="+mn-lt"/>
                          <a:ea typeface="+mn-ea"/>
                          <a:cs typeface="+mn-cs"/>
                        </a:rPr>
                        <a:t>analyse</a:t>
                      </a:r>
                      <a:r>
                        <a:rPr lang="en-US" sz="1600" kern="1200" dirty="0" smtClean="0">
                          <a:solidFill>
                            <a:schemeClr val="tx1"/>
                          </a:solidFill>
                          <a:latin typeface="+mn-lt"/>
                          <a:ea typeface="+mn-ea"/>
                          <a:cs typeface="+mn-cs"/>
                        </a:rPr>
                        <a:t> the data in a more detailed format. </a:t>
                      </a:r>
                      <a:endParaRPr lang="en-US" sz="1600" dirty="0"/>
                    </a:p>
                  </a:txBody>
                  <a:tcPr/>
                </a:tc>
              </a:tr>
              <a:tr h="108222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mn-lt"/>
                          <a:ea typeface="+mn-ea"/>
                          <a:cs typeface="+mn-cs"/>
                        </a:rPr>
                        <a:t>“Feature Selection using LASSO”  by Valeria </a:t>
                      </a:r>
                      <a:r>
                        <a:rPr lang="en-US" sz="1600" b="0" kern="1200" dirty="0" err="1" smtClean="0">
                          <a:solidFill>
                            <a:schemeClr val="tx1"/>
                          </a:solidFill>
                          <a:latin typeface="+mn-lt"/>
                          <a:ea typeface="+mn-ea"/>
                          <a:cs typeface="+mn-cs"/>
                        </a:rPr>
                        <a:t>Fonti</a:t>
                      </a:r>
                      <a:r>
                        <a:rPr lang="en-US" sz="1600" b="0" kern="1200" dirty="0" smtClean="0">
                          <a:solidFill>
                            <a:schemeClr val="tx1"/>
                          </a:solidFill>
                          <a:latin typeface="+mn-lt"/>
                          <a:ea typeface="+mn-ea"/>
                          <a:cs typeface="+mn-cs"/>
                        </a:rPr>
                        <a:t>.</a:t>
                      </a:r>
                    </a:p>
                    <a:p>
                      <a:pPr algn="just"/>
                      <a:endParaRPr lang="en-US" sz="1600" dirty="0"/>
                    </a:p>
                  </a:txBody>
                  <a:tcPr/>
                </a:tc>
                <a:tc>
                  <a:txBody>
                    <a:bodyPr/>
                    <a:lstStyle/>
                    <a:p>
                      <a:pPr algn="just"/>
                      <a:r>
                        <a:rPr lang="en-US" sz="1600" kern="1200" dirty="0" smtClean="0">
                          <a:solidFill>
                            <a:schemeClr val="tx1"/>
                          </a:solidFill>
                          <a:latin typeface="+mn-lt"/>
                          <a:ea typeface="+mn-ea"/>
                          <a:cs typeface="+mn-cs"/>
                        </a:rPr>
                        <a:t>Introduction of feature selection task, the LASSO method, and applies the LASSO feature selection property to a Linear Regression problem, and the results of the analysis. And </a:t>
                      </a:r>
                      <a:r>
                        <a:rPr lang="en-US" sz="1600" kern="1200" dirty="0" err="1" smtClean="0">
                          <a:solidFill>
                            <a:schemeClr val="tx1"/>
                          </a:solidFill>
                          <a:latin typeface="+mn-lt"/>
                          <a:ea typeface="+mn-ea"/>
                          <a:cs typeface="+mn-cs"/>
                        </a:rPr>
                        <a:t>fnally</a:t>
                      </a:r>
                      <a:r>
                        <a:rPr lang="en-US" sz="1600" kern="1200" dirty="0" smtClean="0">
                          <a:solidFill>
                            <a:schemeClr val="tx1"/>
                          </a:solidFill>
                          <a:latin typeface="+mn-lt"/>
                          <a:ea typeface="+mn-ea"/>
                          <a:cs typeface="+mn-cs"/>
                        </a:rPr>
                        <a:t>, the same analysis is repeated on a Generalized Linear Model in particular with a Logistic Regression Model </a:t>
                      </a:r>
                      <a:endParaRPr lang="en-US" sz="1600" dirty="0"/>
                    </a:p>
                  </a:txBody>
                  <a:tcPr/>
                </a:tc>
              </a:tr>
              <a:tr h="1231059">
                <a:tc>
                  <a:txBody>
                    <a:bodyPr/>
                    <a:lstStyle/>
                    <a:p>
                      <a:pPr algn="just"/>
                      <a:r>
                        <a:rPr lang="en-US" sz="1600" b="0" kern="1200" dirty="0" smtClean="0">
                          <a:solidFill>
                            <a:schemeClr val="tx1"/>
                          </a:solidFill>
                          <a:latin typeface="+mn-lt"/>
                          <a:ea typeface="+mn-ea"/>
                          <a:cs typeface="+mn-cs"/>
                        </a:rPr>
                        <a:t>“Ridge and Lasso Regression Models for Cross-Version Defect Prediction”</a:t>
                      </a:r>
                      <a:r>
                        <a:rPr lang="en-US" sz="1600" b="0" kern="1200" baseline="0" dirty="0" smtClean="0">
                          <a:solidFill>
                            <a:schemeClr val="tx1"/>
                          </a:solidFill>
                          <a:latin typeface="+mn-lt"/>
                          <a:ea typeface="+mn-ea"/>
                          <a:cs typeface="+mn-cs"/>
                        </a:rPr>
                        <a:t> </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Xiaoxing</a:t>
                      </a:r>
                      <a:r>
                        <a:rPr lang="en-US" sz="1600" b="0" kern="1200" dirty="0" smtClean="0">
                          <a:solidFill>
                            <a:schemeClr val="tx1"/>
                          </a:solidFill>
                          <a:latin typeface="+mn-lt"/>
                          <a:ea typeface="+mn-ea"/>
                          <a:cs typeface="+mn-cs"/>
                        </a:rPr>
                        <a:t> Yang ,</a:t>
                      </a:r>
                      <a:r>
                        <a:rPr lang="en-US" sz="1600" b="0" kern="1200" baseline="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Wushao</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Wen</a:t>
                      </a:r>
                      <a:r>
                        <a:rPr lang="en-US" sz="1600" b="0" kern="1200" dirty="0" smtClean="0">
                          <a:solidFill>
                            <a:schemeClr val="tx1"/>
                          </a:solidFill>
                          <a:latin typeface="+mn-lt"/>
                          <a:ea typeface="+mn-ea"/>
                          <a:cs typeface="+mn-cs"/>
                        </a:rPr>
                        <a:t> .</a:t>
                      </a:r>
                    </a:p>
                  </a:txBody>
                  <a:tcPr/>
                </a:tc>
                <a:tc>
                  <a:txBody>
                    <a:bodyPr/>
                    <a:lstStyle/>
                    <a:p>
                      <a:pPr algn="just"/>
                      <a:r>
                        <a:rPr lang="en-US" sz="1600" kern="1200" dirty="0" smtClean="0">
                          <a:solidFill>
                            <a:schemeClr val="tx1"/>
                          </a:solidFill>
                          <a:latin typeface="+mn-lt"/>
                          <a:ea typeface="+mn-ea"/>
                          <a:cs typeface="+mn-cs"/>
                        </a:rPr>
                        <a:t>Sorting software modules in order of defect count can help testers to focus on software modules with more defects. It has been shown that Ridge regression has comparable performance and less model construction time compared to LASSO regression.</a:t>
                      </a:r>
                      <a:endParaRPr lang="en-US" sz="1600" dirty="0"/>
                    </a:p>
                  </a:txBody>
                  <a:tcPr/>
                </a:tc>
              </a:tr>
            </a:tbl>
          </a:graphicData>
        </a:graphic>
      </p:graphicFrame>
      <p:cxnSp>
        <p:nvCxnSpPr>
          <p:cNvPr id="7" name="Straight Connector 6"/>
          <p:cNvCxnSpPr/>
          <p:nvPr/>
        </p:nvCxnSpPr>
        <p:spPr bwMode="auto">
          <a:xfrm rot="5400000">
            <a:off x="143662" y="3428206"/>
            <a:ext cx="685800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5400000">
            <a:off x="3357566" y="214302"/>
            <a:ext cx="428604"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857232"/>
            <a:ext cx="7373966" cy="1143000"/>
          </a:xfrm>
        </p:spPr>
        <p:txBody>
          <a:bodyPr/>
          <a:lstStyle/>
          <a:p>
            <a:r>
              <a:rPr lang="en-IN" dirty="0" smtClean="0"/>
              <a:t>Objective</a:t>
            </a:r>
            <a:endParaRPr lang="en-US" dirty="0"/>
          </a:p>
        </p:txBody>
      </p:sp>
      <p:sp>
        <p:nvSpPr>
          <p:cNvPr id="3" name="Content Placeholder 2"/>
          <p:cNvSpPr>
            <a:spLocks noGrp="1"/>
          </p:cNvSpPr>
          <p:nvPr>
            <p:ph idx="1"/>
          </p:nvPr>
        </p:nvSpPr>
        <p:spPr>
          <a:xfrm>
            <a:off x="1285852" y="2143116"/>
            <a:ext cx="7740673" cy="3952884"/>
          </a:xfrm>
        </p:spPr>
        <p:txBody>
          <a:bodyPr/>
          <a:lstStyle/>
          <a:p>
            <a:pPr>
              <a:buNone/>
            </a:pPr>
            <a:endParaRPr lang="en-US" dirty="0" smtClean="0"/>
          </a:p>
          <a:p>
            <a:pPr>
              <a:buNone/>
            </a:pPr>
            <a:r>
              <a:rPr lang="en-US" b="1" dirty="0" smtClean="0"/>
              <a:t>	</a:t>
            </a:r>
            <a:r>
              <a:rPr lang="en-US" dirty="0" smtClean="0"/>
              <a:t>To find out a better regression technique that gives almost accurate prediction.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sz="3200" b="1" dirty="0" smtClean="0">
                <a:effectLst/>
                <a:latin typeface="+mn-lt"/>
              </a:rPr>
              <a:t>Research Methodology</a:t>
            </a:r>
            <a:endParaRPr lang="en-IN" sz="3200" b="1" dirty="0">
              <a:effectLst/>
              <a:latin typeface="+mn-lt"/>
            </a:endParaRPr>
          </a:p>
        </p:txBody>
      </p:sp>
      <p:sp>
        <p:nvSpPr>
          <p:cNvPr id="6" name="Content Placeholder 2"/>
          <p:cNvSpPr>
            <a:spLocks noGrp="1"/>
          </p:cNvSpPr>
          <p:nvPr>
            <p:ph idx="1"/>
          </p:nvPr>
        </p:nvSpPr>
        <p:spPr>
          <a:xfrm>
            <a:off x="1643042" y="1500174"/>
            <a:ext cx="6572296" cy="4786346"/>
          </a:xfrm>
        </p:spPr>
        <p:txBody>
          <a:bodyPr>
            <a:normAutofit/>
          </a:bodyPr>
          <a:lstStyle/>
          <a:p>
            <a:r>
              <a:rPr lang="en-US" sz="2800" dirty="0" smtClean="0"/>
              <a:t>Secondary data was collected.</a:t>
            </a:r>
          </a:p>
          <a:p>
            <a:r>
              <a:rPr lang="en-US" sz="2800" dirty="0" err="1" smtClean="0"/>
              <a:t>Jupyter</a:t>
            </a:r>
            <a:r>
              <a:rPr lang="en-US" sz="2800" dirty="0" smtClean="0"/>
              <a:t> Notebook, SPSS is used for the analysis process.</a:t>
            </a:r>
          </a:p>
          <a:p>
            <a:r>
              <a:rPr lang="en-US" sz="2800" dirty="0" smtClean="0"/>
              <a:t>Pandas, </a:t>
            </a:r>
            <a:r>
              <a:rPr lang="en-US" sz="2800" dirty="0" err="1" smtClean="0"/>
              <a:t>numpy</a:t>
            </a:r>
            <a:r>
              <a:rPr lang="en-US" sz="2800" dirty="0" smtClean="0"/>
              <a:t>, </a:t>
            </a:r>
            <a:r>
              <a:rPr lang="en-US" sz="2800" dirty="0" err="1" smtClean="0"/>
              <a:t>Sklearn</a:t>
            </a:r>
            <a:r>
              <a:rPr lang="en-US" sz="2800" dirty="0" smtClean="0"/>
              <a:t>, are the packages used.</a:t>
            </a:r>
          </a:p>
          <a:p>
            <a:r>
              <a:rPr lang="en-US" sz="2800" dirty="0" smtClean="0"/>
              <a:t>Accuracy and coefficients of the variables were found.</a:t>
            </a:r>
          </a:p>
          <a:p>
            <a:r>
              <a:rPr lang="en-US" sz="2800" dirty="0" smtClean="0"/>
              <a:t>Comparison of coefficients between all three regression techniques and checking accuracy.</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787100" y="3157702"/>
            <a:ext cx="4818073" cy="2428892"/>
          </a:xfrm>
        </p:spPr>
        <p:txBody>
          <a:bodyPr/>
          <a:lstStyle/>
          <a:p>
            <a:r>
              <a:rPr lang="en-IN" dirty="0" smtClean="0"/>
              <a:t>Linear regression</a:t>
            </a:r>
          </a:p>
          <a:p>
            <a:r>
              <a:rPr lang="en-IN" dirty="0" smtClean="0"/>
              <a:t>Ridge regression</a:t>
            </a:r>
          </a:p>
          <a:p>
            <a:r>
              <a:rPr lang="en-IN" dirty="0" smtClean="0"/>
              <a:t>LASSO regression</a:t>
            </a:r>
          </a:p>
          <a:p>
            <a:endParaRPr lang="en-US" dirty="0"/>
          </a:p>
        </p:txBody>
      </p:sp>
      <p:sp>
        <p:nvSpPr>
          <p:cNvPr id="5" name="Title 3"/>
          <p:cNvSpPr>
            <a:spLocks noGrp="1"/>
          </p:cNvSpPr>
          <p:nvPr>
            <p:ph type="title"/>
          </p:nvPr>
        </p:nvSpPr>
        <p:spPr>
          <a:xfrm>
            <a:off x="1285852" y="642918"/>
            <a:ext cx="7129458" cy="1857388"/>
          </a:xfrm>
        </p:spPr>
        <p:txBody>
          <a:bodyPr/>
          <a:lstStyle/>
          <a:p>
            <a:r>
              <a:rPr lang="en-IN" sz="3600" b="1" dirty="0" smtClean="0">
                <a:effectLst/>
              </a:rPr>
              <a:t>Discussions of major 3 types of regression</a:t>
            </a:r>
            <a:endParaRPr lang="en-US" sz="3600" b="1" dirty="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714512" cy="6858000"/>
          </a:xfrm>
        </p:spPr>
        <p:style>
          <a:lnRef idx="2">
            <a:schemeClr val="accent4">
              <a:shade val="50000"/>
            </a:schemeClr>
          </a:lnRef>
          <a:fillRef idx="1">
            <a:schemeClr val="accent4"/>
          </a:fillRef>
          <a:effectRef idx="0">
            <a:schemeClr val="accent4"/>
          </a:effectRef>
          <a:fontRef idx="minor">
            <a:schemeClr val="lt1"/>
          </a:fontRef>
        </p:style>
        <p:txBody>
          <a:bodyPr vert="wordArtVert" anchor="t" anchorCtr="0">
            <a:normAutofit/>
            <a:scene3d>
              <a:camera prst="obliqueBottomRight"/>
              <a:lightRig rig="threePt" dir="t"/>
            </a:scene3d>
          </a:bodyPr>
          <a:lstStyle/>
          <a:p>
            <a:r>
              <a:rPr lang="en-IN" sz="3600" dirty="0" smtClean="0">
                <a:ln>
                  <a:gradFill>
                    <a:gsLst>
                      <a:gs pos="0">
                        <a:srgbClr val="03D4A8">
                          <a:alpha val="5000"/>
                        </a:srgbClr>
                      </a:gs>
                      <a:gs pos="25000">
                        <a:srgbClr val="21D6E0"/>
                      </a:gs>
                      <a:gs pos="75000">
                        <a:srgbClr val="0087E6"/>
                      </a:gs>
                      <a:gs pos="100000">
                        <a:srgbClr val="005CBF"/>
                      </a:gs>
                    </a:gsLst>
                    <a:lin ang="5400000" scaled="0"/>
                  </a:gradFill>
                </a:ln>
                <a:solidFill>
                  <a:srgbClr val="33CC33"/>
                </a:solidFill>
                <a:effectLst/>
              </a:rPr>
              <a:t>LINEAR REGRESSION</a:t>
            </a:r>
            <a:endParaRPr lang="en-US" sz="3600" b="1" dirty="0">
              <a:ln>
                <a:gradFill>
                  <a:gsLst>
                    <a:gs pos="0">
                      <a:srgbClr val="03D4A8">
                        <a:alpha val="5000"/>
                      </a:srgbClr>
                    </a:gs>
                    <a:gs pos="25000">
                      <a:srgbClr val="21D6E0"/>
                    </a:gs>
                    <a:gs pos="75000">
                      <a:srgbClr val="0087E6"/>
                    </a:gs>
                    <a:gs pos="100000">
                      <a:srgbClr val="005CBF"/>
                    </a:gs>
                  </a:gsLst>
                  <a:lin ang="5400000" scaled="0"/>
                </a:gradFill>
              </a:ln>
              <a:solidFill>
                <a:srgbClr val="33CC33"/>
              </a:solidFill>
              <a:effectLst/>
            </a:endParaRPr>
          </a:p>
        </p:txBody>
      </p:sp>
      <p:sp>
        <p:nvSpPr>
          <p:cNvPr id="3" name="Content Placeholder 2"/>
          <p:cNvSpPr>
            <a:spLocks noGrp="1"/>
          </p:cNvSpPr>
          <p:nvPr>
            <p:ph idx="1"/>
          </p:nvPr>
        </p:nvSpPr>
        <p:spPr>
          <a:xfrm>
            <a:off x="1714480" y="0"/>
            <a:ext cx="7215238" cy="6572272"/>
          </a:xfrm>
        </p:spPr>
        <p:txBody>
          <a:bodyPr/>
          <a:lstStyle/>
          <a:p>
            <a:pPr algn="just"/>
            <a:r>
              <a:rPr lang="en-US" sz="2400" dirty="0" smtClean="0"/>
              <a:t>Attempts </a:t>
            </a:r>
            <a:r>
              <a:rPr lang="en-US" sz="2400" dirty="0" smtClean="0"/>
              <a:t>to model the relationship between two variables</a:t>
            </a:r>
            <a:r>
              <a:rPr lang="en-US" sz="2400" dirty="0" smtClean="0"/>
              <a:t>.</a:t>
            </a:r>
            <a:endParaRPr lang="en-US" sz="2400" dirty="0" smtClean="0"/>
          </a:p>
          <a:p>
            <a:pPr algn="just"/>
            <a:r>
              <a:rPr lang="en-US" sz="2400" dirty="0" smtClean="0"/>
              <a:t>A linear regression line has an equation of the form</a:t>
            </a:r>
            <a:r>
              <a:rPr lang="en-US" sz="2400" dirty="0" smtClean="0"/>
              <a:t>,</a:t>
            </a:r>
          </a:p>
          <a:p>
            <a:pPr algn="ctr">
              <a:buNone/>
            </a:pPr>
            <a:r>
              <a:rPr lang="en-US" sz="2400" dirty="0" smtClean="0"/>
              <a:t> </a:t>
            </a:r>
            <a:r>
              <a:rPr lang="en-US" sz="2400" b="1" dirty="0" smtClean="0"/>
              <a:t>𝑌 = 𝑋𝛽 + 𝜀,  </a:t>
            </a:r>
          </a:p>
          <a:p>
            <a:pPr algn="just"/>
            <a:r>
              <a:rPr lang="en-US" sz="2400" dirty="0" smtClean="0"/>
              <a:t> </a:t>
            </a:r>
            <a:r>
              <a:rPr lang="en-US" sz="2400" dirty="0" smtClean="0"/>
              <a:t>X is considered to be an independent variable (explanatory variable) and Y is considered to be a dependent variable (criterion variable</a:t>
            </a:r>
            <a:r>
              <a:rPr lang="en-US" sz="2400" dirty="0" smtClean="0"/>
              <a:t>).</a:t>
            </a:r>
          </a:p>
          <a:p>
            <a:pPr algn="just"/>
            <a:r>
              <a:rPr lang="en-US" sz="2400" dirty="0" smtClean="0"/>
              <a:t>As we don't know the true </a:t>
            </a:r>
            <a:r>
              <a:rPr lang="en-US" sz="2400" dirty="0" smtClean="0"/>
              <a:t>parameters </a:t>
            </a:r>
            <a:r>
              <a:rPr lang="en-US" sz="2400" b="1" dirty="0" smtClean="0"/>
              <a:t>𝛽</a:t>
            </a:r>
            <a:r>
              <a:rPr lang="en-US" sz="2400" dirty="0" smtClean="0"/>
              <a:t>, </a:t>
            </a:r>
            <a:r>
              <a:rPr lang="en-US" sz="2400" dirty="0" smtClean="0"/>
              <a:t>we have to estimate them from the </a:t>
            </a:r>
            <a:r>
              <a:rPr lang="en-US" sz="2400" dirty="0" smtClean="0"/>
              <a:t>sample.</a:t>
            </a:r>
            <a:endParaRPr lang="en-US" sz="2400" dirty="0" smtClean="0"/>
          </a:p>
          <a:p>
            <a:pPr algn="just"/>
            <a:r>
              <a:rPr lang="en-US" sz="2400" dirty="0" smtClean="0"/>
              <a:t>The most common method for fitting a regression line is the method of least-squares.</a:t>
            </a:r>
          </a:p>
          <a:p>
            <a:pPr algn="just"/>
            <a:r>
              <a:rPr lang="en-US" sz="2400" dirty="0" smtClean="0"/>
              <a:t>For example, a modeler might want to relate the weights of individuals to their heights using a linear regression model.</a:t>
            </a:r>
            <a:endParaRPr lang="en-US" sz="2400" dirty="0"/>
          </a:p>
        </p:txBody>
      </p:sp>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33425" cy="180975"/>
          </a:xfrm>
          <a:prstGeom prst="rect">
            <a:avLst/>
          </a:prstGeom>
          <a:noFill/>
        </p:spPr>
      </p:pic>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33425" cy="180975"/>
          </a:xfrm>
          <a:prstGeom prst="rect">
            <a:avLst/>
          </a:prstGeom>
          <a:noFill/>
        </p:spPr>
      </p:pic>
      <p:sp>
        <p:nvSpPr>
          <p:cNvPr id="153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5"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86512" y="1285860"/>
            <a:ext cx="1000132" cy="39528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0"/>
            <a:ext cx="8472518" cy="939784"/>
          </a:xfrm>
        </p:spPr>
        <p:txBody>
          <a:bodyPr/>
          <a:lstStyle/>
          <a:p>
            <a:r>
              <a:rPr lang="en-IN" sz="3200" dirty="0" smtClean="0"/>
              <a:t>Advantage and </a:t>
            </a:r>
            <a:r>
              <a:rPr lang="en-IN" sz="3200" dirty="0" smtClean="0"/>
              <a:t>Disadvantage of Linear </a:t>
            </a:r>
            <a:r>
              <a:rPr lang="en-IN" sz="3200" dirty="0" smtClean="0"/>
              <a:t>regression</a:t>
            </a:r>
            <a:endParaRPr lang="en-US" sz="3200" dirty="0"/>
          </a:p>
        </p:txBody>
      </p:sp>
      <p:sp>
        <p:nvSpPr>
          <p:cNvPr id="5" name="Text Placeholder 4"/>
          <p:cNvSpPr>
            <a:spLocks noGrp="1"/>
          </p:cNvSpPr>
          <p:nvPr>
            <p:ph type="body" idx="1"/>
          </p:nvPr>
        </p:nvSpPr>
        <p:spPr>
          <a:xfrm>
            <a:off x="428596" y="1071546"/>
            <a:ext cx="4040188" cy="639762"/>
          </a:xfrm>
        </p:spPr>
        <p:txBody>
          <a:bodyPr/>
          <a:lstStyle/>
          <a:p>
            <a:pPr algn="ctr"/>
            <a:r>
              <a:rPr lang="en-IN" dirty="0" smtClean="0"/>
              <a:t>Advantages</a:t>
            </a:r>
            <a:endParaRPr lang="en-US" dirty="0"/>
          </a:p>
        </p:txBody>
      </p:sp>
      <p:sp>
        <p:nvSpPr>
          <p:cNvPr id="6" name="Content Placeholder 5"/>
          <p:cNvSpPr>
            <a:spLocks noGrp="1"/>
          </p:cNvSpPr>
          <p:nvPr>
            <p:ph sz="half" idx="2"/>
          </p:nvPr>
        </p:nvSpPr>
        <p:spPr>
          <a:xfrm>
            <a:off x="428596" y="1785926"/>
            <a:ext cx="4040188" cy="4643470"/>
          </a:xfrm>
        </p:spPr>
        <p:txBody>
          <a:bodyPr/>
          <a:lstStyle/>
          <a:p>
            <a:r>
              <a:rPr lang="en-US" dirty="0" smtClean="0"/>
              <a:t>The modeling speed is </a:t>
            </a:r>
            <a:r>
              <a:rPr lang="en-US" u="sng" dirty="0" smtClean="0"/>
              <a:t>fast </a:t>
            </a:r>
            <a:r>
              <a:rPr lang="en-US" dirty="0" smtClean="0"/>
              <a:t>even when the data is large </a:t>
            </a:r>
            <a:r>
              <a:rPr lang="en-US" dirty="0" smtClean="0"/>
              <a:t>does not require very </a:t>
            </a:r>
            <a:r>
              <a:rPr lang="en-US" u="sng" dirty="0" smtClean="0"/>
              <a:t>complicated </a:t>
            </a:r>
            <a:r>
              <a:rPr lang="en-US" u="sng" dirty="0" smtClean="0"/>
              <a:t>calculations.</a:t>
            </a:r>
            <a:endParaRPr lang="en-US" dirty="0" smtClean="0"/>
          </a:p>
          <a:p>
            <a:r>
              <a:rPr lang="en-US" dirty="0" smtClean="0"/>
              <a:t> Linear Regression is easier to i</a:t>
            </a:r>
            <a:r>
              <a:rPr lang="en-US" u="sng" dirty="0" smtClean="0"/>
              <a:t>mplement, interpret</a:t>
            </a:r>
            <a:r>
              <a:rPr lang="en-US" dirty="0" smtClean="0"/>
              <a:t> and very efficient to </a:t>
            </a:r>
            <a:r>
              <a:rPr lang="en-US" u="sng" dirty="0" smtClean="0"/>
              <a:t>train</a:t>
            </a:r>
            <a:r>
              <a:rPr lang="en-US" dirty="0" smtClean="0"/>
              <a:t>.</a:t>
            </a:r>
          </a:p>
          <a:p>
            <a:r>
              <a:rPr lang="en-US" dirty="0" smtClean="0"/>
              <a:t>The </a:t>
            </a:r>
            <a:r>
              <a:rPr lang="en-US" dirty="0" smtClean="0"/>
              <a:t>understanding and interpretation of each variable can be given according to the coefficient</a:t>
            </a:r>
          </a:p>
          <a:p>
            <a:endParaRPr lang="en-US" dirty="0"/>
          </a:p>
        </p:txBody>
      </p:sp>
      <p:sp>
        <p:nvSpPr>
          <p:cNvPr id="7" name="Text Placeholder 6"/>
          <p:cNvSpPr>
            <a:spLocks noGrp="1"/>
          </p:cNvSpPr>
          <p:nvPr>
            <p:ph type="body" sz="quarter" idx="3"/>
          </p:nvPr>
        </p:nvSpPr>
        <p:spPr>
          <a:xfrm>
            <a:off x="4714876" y="1000108"/>
            <a:ext cx="3970337" cy="639762"/>
          </a:xfrm>
        </p:spPr>
        <p:txBody>
          <a:bodyPr/>
          <a:lstStyle/>
          <a:p>
            <a:pPr algn="ctr"/>
            <a:r>
              <a:rPr lang="en-IN" dirty="0" smtClean="0"/>
              <a:t>Disadvantages</a:t>
            </a:r>
            <a:endParaRPr lang="en-US" dirty="0"/>
          </a:p>
        </p:txBody>
      </p:sp>
      <p:sp>
        <p:nvSpPr>
          <p:cNvPr id="8" name="Content Placeholder 7"/>
          <p:cNvSpPr>
            <a:spLocks noGrp="1"/>
          </p:cNvSpPr>
          <p:nvPr>
            <p:ph sz="quarter" idx="4"/>
          </p:nvPr>
        </p:nvSpPr>
        <p:spPr>
          <a:xfrm>
            <a:off x="4643438" y="2071678"/>
            <a:ext cx="4041775" cy="4254521"/>
          </a:xfrm>
        </p:spPr>
        <p:txBody>
          <a:bodyPr/>
          <a:lstStyle/>
          <a:p>
            <a:r>
              <a:rPr lang="en-US" dirty="0" smtClean="0"/>
              <a:t>Main limitation of Linear Regression is the </a:t>
            </a:r>
            <a:r>
              <a:rPr lang="en-US" u="sng" dirty="0" smtClean="0"/>
              <a:t>assumption of linearity</a:t>
            </a:r>
            <a:r>
              <a:rPr lang="en-US" dirty="0" smtClean="0"/>
              <a:t> between the variables.</a:t>
            </a:r>
          </a:p>
          <a:p>
            <a:r>
              <a:rPr lang="en-US" dirty="0" smtClean="0"/>
              <a:t>Prone to noise and </a:t>
            </a:r>
            <a:r>
              <a:rPr lang="en-US" u="sng" dirty="0" err="1" smtClean="0"/>
              <a:t>overfitting</a:t>
            </a:r>
            <a:r>
              <a:rPr lang="en-US" dirty="0" smtClean="0"/>
              <a:t>.</a:t>
            </a:r>
          </a:p>
          <a:p>
            <a:r>
              <a:rPr lang="en-US" dirty="0" smtClean="0"/>
              <a:t>Prone to </a:t>
            </a:r>
            <a:r>
              <a:rPr lang="en-US" u="sng" dirty="0" smtClean="0"/>
              <a:t>outliers</a:t>
            </a:r>
            <a:r>
              <a:rPr lang="en-US" dirty="0" smtClean="0"/>
              <a:t>.</a:t>
            </a:r>
          </a:p>
          <a:p>
            <a:r>
              <a:rPr lang="en-US" dirty="0" smtClean="0"/>
              <a:t>Prone to </a:t>
            </a:r>
            <a:r>
              <a:rPr lang="en-US" u="sng" dirty="0" err="1" smtClean="0"/>
              <a:t>multicollinearity</a:t>
            </a:r>
            <a:r>
              <a:rPr lang="en-US"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714512" cy="6858000"/>
          </a:xfrm>
        </p:spPr>
        <p:style>
          <a:lnRef idx="2">
            <a:schemeClr val="accent4">
              <a:shade val="50000"/>
            </a:schemeClr>
          </a:lnRef>
          <a:fillRef idx="1">
            <a:schemeClr val="accent4"/>
          </a:fillRef>
          <a:effectRef idx="0">
            <a:schemeClr val="accent4"/>
          </a:effectRef>
          <a:fontRef idx="minor">
            <a:schemeClr val="lt1"/>
          </a:fontRef>
        </p:style>
        <p:txBody>
          <a:bodyPr vert="wordArtVert" anchor="t" anchorCtr="0">
            <a:normAutofit/>
            <a:scene3d>
              <a:camera prst="obliqueBottomRight"/>
              <a:lightRig rig="threePt" dir="t"/>
            </a:scene3d>
          </a:bodyPr>
          <a:lstStyle/>
          <a:p>
            <a:r>
              <a:rPr lang="en-IN" sz="3600" dirty="0" smtClean="0">
                <a:ln>
                  <a:gradFill>
                    <a:gsLst>
                      <a:gs pos="0">
                        <a:srgbClr val="03D4A8">
                          <a:alpha val="5000"/>
                        </a:srgbClr>
                      </a:gs>
                      <a:gs pos="25000">
                        <a:srgbClr val="21D6E0"/>
                      </a:gs>
                      <a:gs pos="75000">
                        <a:srgbClr val="0087E6"/>
                      </a:gs>
                      <a:gs pos="100000">
                        <a:srgbClr val="005CBF"/>
                      </a:gs>
                    </a:gsLst>
                    <a:lin ang="5400000" scaled="0"/>
                  </a:gradFill>
                </a:ln>
                <a:solidFill>
                  <a:srgbClr val="33CC33"/>
                </a:solidFill>
                <a:effectLst/>
              </a:rPr>
              <a:t>RIDGE REGRESSION</a:t>
            </a:r>
            <a:endParaRPr lang="en-US" sz="3600" b="1" dirty="0">
              <a:ln>
                <a:gradFill>
                  <a:gsLst>
                    <a:gs pos="0">
                      <a:srgbClr val="03D4A8">
                        <a:alpha val="5000"/>
                      </a:srgbClr>
                    </a:gs>
                    <a:gs pos="25000">
                      <a:srgbClr val="21D6E0"/>
                    </a:gs>
                    <a:gs pos="75000">
                      <a:srgbClr val="0087E6"/>
                    </a:gs>
                    <a:gs pos="100000">
                      <a:srgbClr val="005CBF"/>
                    </a:gs>
                  </a:gsLst>
                  <a:lin ang="5400000" scaled="0"/>
                </a:gradFill>
              </a:ln>
              <a:solidFill>
                <a:srgbClr val="33CC33"/>
              </a:solidFill>
              <a:effectLst/>
            </a:endParaRPr>
          </a:p>
        </p:txBody>
      </p:sp>
      <p:sp>
        <p:nvSpPr>
          <p:cNvPr id="3" name="Content Placeholder 2"/>
          <p:cNvSpPr>
            <a:spLocks noGrp="1"/>
          </p:cNvSpPr>
          <p:nvPr>
            <p:ph idx="1"/>
          </p:nvPr>
        </p:nvSpPr>
        <p:spPr>
          <a:xfrm>
            <a:off x="1831956" y="357166"/>
            <a:ext cx="7312044" cy="6215106"/>
          </a:xfrm>
        </p:spPr>
        <p:txBody>
          <a:bodyPr/>
          <a:lstStyle/>
          <a:p>
            <a:r>
              <a:rPr lang="en-US" sz="2400" dirty="0" smtClean="0"/>
              <a:t>Ridge Regression is a technique for analyzing  regression data that suffer from </a:t>
            </a:r>
            <a:r>
              <a:rPr lang="en-US" sz="2400" dirty="0" err="1" smtClean="0"/>
              <a:t>multicollinearity</a:t>
            </a:r>
            <a:r>
              <a:rPr lang="en-US" sz="2400" dirty="0" smtClean="0"/>
              <a:t>.</a:t>
            </a:r>
          </a:p>
          <a:p>
            <a:r>
              <a:rPr lang="en-US" sz="2400" dirty="0" smtClean="0"/>
              <a:t> When </a:t>
            </a:r>
            <a:r>
              <a:rPr lang="en-US" sz="2400" dirty="0" err="1" smtClean="0"/>
              <a:t>multicollinearity</a:t>
            </a:r>
            <a:r>
              <a:rPr lang="en-US" sz="2400" dirty="0" smtClean="0"/>
              <a:t> occurs, least squares estimates are unbiased, but their variances are large so they may be far from the true value. </a:t>
            </a:r>
          </a:p>
          <a:p>
            <a:r>
              <a:rPr lang="en-US" sz="2400" dirty="0" smtClean="0"/>
              <a:t>By adding a degree of bias to the regression estimates, ridge regression reduces the standard errors.</a:t>
            </a:r>
          </a:p>
          <a:p>
            <a:r>
              <a:rPr lang="en-US" sz="2400" dirty="0" smtClean="0"/>
              <a:t>Similar to </a:t>
            </a:r>
            <a:r>
              <a:rPr lang="en-US" sz="2400" dirty="0" smtClean="0"/>
              <a:t>LSE, </a:t>
            </a:r>
            <a:r>
              <a:rPr lang="en-US" sz="2400" dirty="0" smtClean="0"/>
              <a:t>Ridge </a:t>
            </a:r>
            <a:r>
              <a:rPr lang="en-US" sz="2400" dirty="0" smtClean="0"/>
              <a:t>Regression </a:t>
            </a:r>
            <a:r>
              <a:rPr lang="en-US" sz="2400" dirty="0" err="1" smtClean="0"/>
              <a:t>coefﬁcients</a:t>
            </a:r>
            <a:r>
              <a:rPr lang="en-US" sz="2400" dirty="0" smtClean="0"/>
              <a:t> are estimated by minimizing the loss function, </a:t>
            </a:r>
            <a:endParaRPr lang="en-US" sz="2400" dirty="0" smtClean="0"/>
          </a:p>
          <a:p>
            <a:endParaRPr lang="en-IN" sz="2400" dirty="0" smtClean="0"/>
          </a:p>
          <a:p>
            <a:endParaRPr lang="en-IN" sz="2400" dirty="0" smtClean="0"/>
          </a:p>
          <a:p>
            <a:endParaRPr lang="en-IN" sz="2400" dirty="0" smtClean="0"/>
          </a:p>
          <a:p>
            <a:pPr lvl="0"/>
            <a:r>
              <a:rPr lang="en-US" sz="2400" dirty="0" smtClean="0"/>
              <a:t>Here λ is the turning factor that controls the strength of the penalty term</a:t>
            </a:r>
            <a:r>
              <a:rPr lang="en-US" sz="2400" dirty="0" smtClean="0"/>
              <a:t>.</a:t>
            </a:r>
            <a:endParaRPr lang="en-US" sz="2400" dirty="0" smtClean="0"/>
          </a:p>
        </p:txBody>
      </p:sp>
      <p:pic>
        <p:nvPicPr>
          <p:cNvPr id="5" name="Picture 4" descr="https://miro.medium.com/max/243/1*jgWOhDiGjVp-NCSPa5abmg.png"/>
          <p:cNvPicPr/>
          <p:nvPr/>
        </p:nvPicPr>
        <p:blipFill>
          <a:blip r:embed="rId2"/>
          <a:srcRect/>
          <a:stretch>
            <a:fillRect/>
          </a:stretch>
        </p:blipFill>
        <p:spPr bwMode="auto">
          <a:xfrm>
            <a:off x="3286116" y="4286256"/>
            <a:ext cx="3286148" cy="1000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5">
  <a:themeElements>
    <a:clrScheme name="Office Them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Office Them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Office Them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2786</TotalTime>
  <Words>1120</Words>
  <Application>Microsoft Office PowerPoint</Application>
  <PresentationFormat>On-screen Show (4:3)</PresentationFormat>
  <Paragraphs>170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Theme5</vt:lpstr>
      <vt:lpstr>COMPARITIVE STUDY ON REGRESSION TECHNIQUES</vt:lpstr>
      <vt:lpstr>O v e r v i e w </vt:lpstr>
      <vt:lpstr>Slide 3</vt:lpstr>
      <vt:lpstr>Objective</vt:lpstr>
      <vt:lpstr>Research Methodology</vt:lpstr>
      <vt:lpstr>Discussions of major 3 types of regression</vt:lpstr>
      <vt:lpstr>LINEAR REGRESSION</vt:lpstr>
      <vt:lpstr>Advantage and Disadvantage of Linear regression</vt:lpstr>
      <vt:lpstr>RIDGE REGRESSION</vt:lpstr>
      <vt:lpstr>LASSO REGRESSION</vt:lpstr>
      <vt:lpstr>Slide 11</vt:lpstr>
      <vt:lpstr>I’ve taken zillow’s house pricing data with 26 variables. From which SalePrice is the dependent variable we are going to predict and other 25 are the independent variables.  </vt:lpstr>
      <vt:lpstr>Slide 13</vt:lpstr>
      <vt:lpstr>Slide 14</vt:lpstr>
      <vt:lpstr>Slide 15</vt:lpstr>
      <vt:lpstr>Ridge regression</vt:lpstr>
      <vt:lpstr>Slide 17</vt:lpstr>
      <vt:lpstr>Interpretation</vt:lpstr>
      <vt:lpstr>BIBLIOGRAPHY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COMPARITIVE STUDY ON ADVANCED REGRESSION TECHNIQUES</dc:title>
  <dc:creator>Windows User</dc:creator>
  <cp:lastModifiedBy>Windows User</cp:lastModifiedBy>
  <cp:revision>107</cp:revision>
  <dcterms:created xsi:type="dcterms:W3CDTF">2020-06-04T14:06:00Z</dcterms:created>
  <dcterms:modified xsi:type="dcterms:W3CDTF">2020-06-14T17:17:28Z</dcterms:modified>
</cp:coreProperties>
</file>