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8236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73462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50106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147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427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0EC57C-BC8E-434F-B545-531E28BDD094}"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1956620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0EC57C-BC8E-434F-B545-531E28BDD094}"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29818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467463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2454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260245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EC57C-BC8E-434F-B545-531E28BDD094}"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937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127725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EC57C-BC8E-434F-B545-531E28BDD094}"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62372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0EC57C-BC8E-434F-B545-531E28BDD094}"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42998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80EC57C-BC8E-434F-B545-531E28BDD094}"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41491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79854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155991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80EC57C-BC8E-434F-B545-531E28BDD094}" type="datetimeFigureOut">
              <a:rPr lang="en-IN" smtClean="0"/>
              <a:t>20-09-2022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FBE209-FDA2-4D88-8C34-B3A753E04CC4}" type="slidenum">
              <a:rPr lang="en-IN" smtClean="0"/>
              <a:t>‹#›</a:t>
            </a:fld>
            <a:endParaRPr lang="en-IN"/>
          </a:p>
        </p:txBody>
      </p:sp>
    </p:spTree>
    <p:extLst>
      <p:ext uri="{BB962C8B-B14F-4D97-AF65-F5344CB8AC3E}">
        <p14:creationId xmlns:p14="http://schemas.microsoft.com/office/powerpoint/2010/main" val="12917819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7976-29D8-0512-F30A-B77E5DC40523}"/>
              </a:ext>
            </a:extLst>
          </p:cNvPr>
          <p:cNvSpPr>
            <a:spLocks noGrp="1"/>
          </p:cNvSpPr>
          <p:nvPr>
            <p:ph type="ctrTitle"/>
          </p:nvPr>
        </p:nvSpPr>
        <p:spPr>
          <a:xfrm>
            <a:off x="1751012" y="1300785"/>
            <a:ext cx="8689976" cy="1496203"/>
          </a:xfrm>
        </p:spPr>
        <p:txBody>
          <a:bodyPr/>
          <a:lstStyle/>
          <a:p>
            <a:r>
              <a:rPr lang="en-US" dirty="0"/>
              <a:t>Tech doers</a:t>
            </a:r>
            <a:endParaRPr lang="en-IN" dirty="0"/>
          </a:p>
        </p:txBody>
      </p:sp>
      <p:sp>
        <p:nvSpPr>
          <p:cNvPr id="3" name="Subtitle 2">
            <a:extLst>
              <a:ext uri="{FF2B5EF4-FFF2-40B4-BE49-F238E27FC236}">
                <a16:creationId xmlns:a16="http://schemas.microsoft.com/office/drawing/2014/main" id="{27FA5D95-7A93-A35B-0620-2A3D4FEF3EBA}"/>
              </a:ext>
            </a:extLst>
          </p:cNvPr>
          <p:cNvSpPr>
            <a:spLocks noGrp="1"/>
          </p:cNvSpPr>
          <p:nvPr>
            <p:ph type="subTitle" idx="1"/>
          </p:nvPr>
        </p:nvSpPr>
        <p:spPr>
          <a:xfrm>
            <a:off x="1751012" y="2796988"/>
            <a:ext cx="8689976" cy="1496203"/>
          </a:xfrm>
        </p:spPr>
        <p:txBody>
          <a:bodyPr>
            <a:normAutofit fontScale="70000" lnSpcReduction="20000"/>
          </a:bodyPr>
          <a:lstStyle/>
          <a:p>
            <a:r>
              <a:rPr lang="en-US" b="1" dirty="0">
                <a:solidFill>
                  <a:schemeClr val="tx1"/>
                </a:solidFill>
              </a:rPr>
              <a:t>Team members:</a:t>
            </a:r>
          </a:p>
          <a:p>
            <a:r>
              <a:rPr lang="en-US" dirty="0">
                <a:solidFill>
                  <a:schemeClr val="tx1"/>
                </a:solidFill>
              </a:rPr>
              <a:t>sharuhasini a</a:t>
            </a:r>
          </a:p>
          <a:p>
            <a:r>
              <a:rPr lang="en-US" dirty="0">
                <a:solidFill>
                  <a:schemeClr val="tx1"/>
                </a:solidFill>
              </a:rPr>
              <a:t>Priyadharshini s</a:t>
            </a:r>
          </a:p>
          <a:p>
            <a:r>
              <a:rPr lang="en-US" dirty="0">
                <a:solidFill>
                  <a:schemeClr val="tx1"/>
                </a:solidFill>
              </a:rPr>
              <a:t>Yasmin begum r</a:t>
            </a:r>
          </a:p>
          <a:p>
            <a:endParaRPr lang="en-IN" dirty="0"/>
          </a:p>
        </p:txBody>
      </p:sp>
      <p:sp>
        <p:nvSpPr>
          <p:cNvPr id="5" name="TextBox 4">
            <a:extLst>
              <a:ext uri="{FF2B5EF4-FFF2-40B4-BE49-F238E27FC236}">
                <a16:creationId xmlns:a16="http://schemas.microsoft.com/office/drawing/2014/main" id="{70F46500-9E73-9B58-173C-E9F4D26FF529}"/>
              </a:ext>
            </a:extLst>
          </p:cNvPr>
          <p:cNvSpPr txBox="1"/>
          <p:nvPr/>
        </p:nvSpPr>
        <p:spPr>
          <a:xfrm>
            <a:off x="4383741" y="4961965"/>
            <a:ext cx="3770908" cy="1261884"/>
          </a:xfrm>
          <a:prstGeom prst="rect">
            <a:avLst/>
          </a:prstGeom>
          <a:noFill/>
        </p:spPr>
        <p:txBody>
          <a:bodyPr wrap="square" rtlCol="0">
            <a:spAutoFit/>
          </a:bodyPr>
          <a:lstStyle/>
          <a:p>
            <a:r>
              <a:rPr lang="en-IN" dirty="0"/>
              <a:t>              </a:t>
            </a:r>
            <a:r>
              <a:rPr lang="en-IN" b="1" dirty="0"/>
              <a:t>Mentors:</a:t>
            </a:r>
          </a:p>
          <a:p>
            <a:r>
              <a:rPr lang="en-IN" sz="2000" dirty="0"/>
              <a:t>Dr.R.Tamilselvi , M.Tech , Ph.D.,</a:t>
            </a:r>
          </a:p>
          <a:p>
            <a:r>
              <a:rPr lang="en-IN" sz="2000" dirty="0"/>
              <a:t>S.Arun Inigo ,M.Tech.,(Ph.D.).,</a:t>
            </a:r>
          </a:p>
          <a:p>
            <a:endParaRPr lang="en-IN" dirty="0"/>
          </a:p>
        </p:txBody>
      </p:sp>
    </p:spTree>
    <p:extLst>
      <p:ext uri="{BB962C8B-B14F-4D97-AF65-F5344CB8AC3E}">
        <p14:creationId xmlns:p14="http://schemas.microsoft.com/office/powerpoint/2010/main" val="3521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ADAF-DDC9-832F-6AEE-435E703AA74F}"/>
              </a:ext>
            </a:extLst>
          </p:cNvPr>
          <p:cNvSpPr>
            <a:spLocks noGrp="1"/>
          </p:cNvSpPr>
          <p:nvPr>
            <p:ph type="title"/>
          </p:nvPr>
        </p:nvSpPr>
        <p:spPr/>
        <p:txBody>
          <a:bodyPr/>
          <a:lstStyle/>
          <a:p>
            <a:r>
              <a:rPr lang="en-US" dirty="0" err="1"/>
              <a:t>Promblem</a:t>
            </a:r>
            <a:r>
              <a:rPr lang="en-US" dirty="0"/>
              <a:t> statement</a:t>
            </a:r>
            <a:endParaRPr lang="en-IN" dirty="0"/>
          </a:p>
        </p:txBody>
      </p:sp>
      <p:sp>
        <p:nvSpPr>
          <p:cNvPr id="3" name="Content Placeholder 2">
            <a:extLst>
              <a:ext uri="{FF2B5EF4-FFF2-40B4-BE49-F238E27FC236}">
                <a16:creationId xmlns:a16="http://schemas.microsoft.com/office/drawing/2014/main" id="{AE0D1720-24D0-E7AA-F053-BDB2C220A902}"/>
              </a:ext>
            </a:extLst>
          </p:cNvPr>
          <p:cNvSpPr>
            <a:spLocks noGrp="1"/>
          </p:cNvSpPr>
          <p:nvPr>
            <p:ph sz="quarter" idx="13"/>
          </p:nvPr>
        </p:nvSpPr>
        <p:spPr/>
        <p:txBody>
          <a:bodyPr/>
          <a:lstStyle/>
          <a:p>
            <a:r>
              <a:rPr lang="en-US" cap="none"/>
              <a:t>The common problem faced by the clients &amp; the employees in the call center </a:t>
            </a:r>
          </a:p>
          <a:p>
            <a:pPr lvl="3">
              <a:buFont typeface="Wingdings" panose="05000000000000000000" pitchFamily="2" charset="2"/>
              <a:buChar char="v"/>
            </a:pPr>
            <a:r>
              <a:rPr lang="en-US" cap="none"/>
              <a:t>Lack of employees and high rate of absentees.</a:t>
            </a:r>
          </a:p>
          <a:p>
            <a:pPr lvl="3">
              <a:buFont typeface="Wingdings" panose="05000000000000000000" pitchFamily="2" charset="2"/>
              <a:buChar char="v"/>
            </a:pPr>
            <a:r>
              <a:rPr lang="en-US" cap="none"/>
              <a:t>The call center employee can’t understand exact problem faced by the customers </a:t>
            </a:r>
          </a:p>
          <a:p>
            <a:pPr lvl="3">
              <a:buFont typeface="Wingdings" panose="05000000000000000000" pitchFamily="2" charset="2"/>
              <a:buChar char="v"/>
            </a:pPr>
            <a:r>
              <a:rPr lang="en-US" cap="none"/>
              <a:t>Poor analysing skill.</a:t>
            </a:r>
          </a:p>
          <a:p>
            <a:pPr lvl="3">
              <a:buFont typeface="Wingdings" panose="05000000000000000000" pitchFamily="2" charset="2"/>
              <a:buChar char="v"/>
            </a:pPr>
            <a:r>
              <a:rPr lang="en-US" cap="none"/>
              <a:t>Poor integration of technology.</a:t>
            </a:r>
          </a:p>
          <a:p>
            <a:pPr lvl="3">
              <a:buFont typeface="Wingdings" panose="05000000000000000000" pitchFamily="2" charset="2"/>
              <a:buChar char="v"/>
            </a:pPr>
            <a:r>
              <a:rPr lang="en-US" cap="none"/>
              <a:t>The employees are not wellversed in the local language.   </a:t>
            </a:r>
          </a:p>
          <a:p>
            <a:pPr lvl="3">
              <a:buFont typeface="Wingdings" panose="05000000000000000000" pitchFamily="2" charset="2"/>
              <a:buChar char="v"/>
            </a:pPr>
            <a:r>
              <a:rPr lang="en-US" cap="none"/>
              <a:t>Leads to stressed to both the employers and customers.            </a:t>
            </a:r>
            <a:endParaRPr lang="en-IN" cap="none"/>
          </a:p>
        </p:txBody>
      </p:sp>
    </p:spTree>
    <p:extLst>
      <p:ext uri="{BB962C8B-B14F-4D97-AF65-F5344CB8AC3E}">
        <p14:creationId xmlns:p14="http://schemas.microsoft.com/office/powerpoint/2010/main" val="157130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DB8E-FC82-EF78-1AC5-25E9D8455DF7}"/>
              </a:ext>
            </a:extLst>
          </p:cNvPr>
          <p:cNvSpPr>
            <a:spLocks noGrp="1"/>
          </p:cNvSpPr>
          <p:nvPr>
            <p:ph type="title"/>
          </p:nvPr>
        </p:nvSpPr>
        <p:spPr/>
        <p:txBody>
          <a:bodyPr/>
          <a:lstStyle/>
          <a:p>
            <a:r>
              <a:rPr lang="en-US"/>
              <a:t>USER SEGMENTS</a:t>
            </a:r>
            <a:endParaRPr lang="en-IN"/>
          </a:p>
        </p:txBody>
      </p:sp>
      <p:sp>
        <p:nvSpPr>
          <p:cNvPr id="3" name="Content Placeholder 2">
            <a:extLst>
              <a:ext uri="{FF2B5EF4-FFF2-40B4-BE49-F238E27FC236}">
                <a16:creationId xmlns:a16="http://schemas.microsoft.com/office/drawing/2014/main" id="{50F6891E-36D7-4EB2-E1A9-5F8BE74CDE09}"/>
              </a:ext>
            </a:extLst>
          </p:cNvPr>
          <p:cNvSpPr>
            <a:spLocks noGrp="1"/>
          </p:cNvSpPr>
          <p:nvPr>
            <p:ph sz="quarter" idx="13"/>
          </p:nvPr>
        </p:nvSpPr>
        <p:spPr/>
        <p:txBody>
          <a:bodyPr>
            <a:normAutofit/>
          </a:bodyPr>
          <a:lstStyle/>
          <a:p>
            <a:r>
              <a:rPr lang="en-US" b="0" i="0" cap="none">
                <a:solidFill>
                  <a:srgbClr val="181818"/>
                </a:solidFill>
                <a:effectLst/>
                <a:latin typeface="SalesforceSansRegular"/>
              </a:rPr>
              <a:t>Self-service channels like your</a:t>
            </a:r>
            <a:r>
              <a:rPr lang="en-US" b="0" i="0" cap="none">
                <a:effectLst/>
                <a:latin typeface="SalesforceSansRegular"/>
              </a:rPr>
              <a:t> </a:t>
            </a:r>
            <a:r>
              <a:rPr lang="en-US" b="0" i="0" u="none" strike="noStrike" cap="none">
                <a:effectLst/>
                <a:latin typeface="SalesforceSansRegular"/>
              </a:rPr>
              <a:t>help center, FAQ page, or customer portals</a:t>
            </a:r>
            <a:r>
              <a:rPr lang="en-US" b="0" i="0" cap="none">
                <a:solidFill>
                  <a:srgbClr val="181818"/>
                </a:solidFill>
                <a:effectLst/>
                <a:latin typeface="SalesforceSansRegular"/>
              </a:rPr>
              <a:t> empower customers to resolve simple issues on their own while deflecting more cases for your company. In fact, </a:t>
            </a:r>
            <a:r>
              <a:rPr lang="en-US" b="0" i="0" u="none" strike="noStrike" cap="none">
                <a:effectLst/>
                <a:latin typeface="SalesforceSansRegular"/>
              </a:rPr>
              <a:t>sixty-six percent</a:t>
            </a:r>
            <a:r>
              <a:rPr lang="en-US" b="0" i="0" cap="none">
                <a:effectLst/>
                <a:latin typeface="SalesforceSansRegular"/>
              </a:rPr>
              <a:t> </a:t>
            </a:r>
            <a:r>
              <a:rPr lang="en-US" b="0" i="0" cap="none">
                <a:solidFill>
                  <a:srgbClr val="181818"/>
                </a:solidFill>
                <a:effectLst/>
                <a:latin typeface="SalesforceSansRegular"/>
              </a:rPr>
              <a:t>of service professionals say self-service channels reduce case volume.</a:t>
            </a:r>
          </a:p>
          <a:p>
            <a:r>
              <a:rPr lang="en-US" b="0" i="0" cap="none">
                <a:solidFill>
                  <a:srgbClr val="181818"/>
                </a:solidFill>
                <a:effectLst/>
                <a:latin typeface="SalesforceSansRegular"/>
              </a:rPr>
              <a:t>Self-service analytics show you how well these channels are working for both your customers and your employees. You can review your case deflection scores and see if there are any slowdowns or problems in the experience. You can also use self-service analytics to review common searches and identify any new trends in customer requests.</a:t>
            </a:r>
            <a:endParaRPr lang="en-IN" cap="none"/>
          </a:p>
        </p:txBody>
      </p:sp>
      <p:sp>
        <p:nvSpPr>
          <p:cNvPr id="5" name="Rectangle 3">
            <a:extLst>
              <a:ext uri="{FF2B5EF4-FFF2-40B4-BE49-F238E27FC236}">
                <a16:creationId xmlns:a16="http://schemas.microsoft.com/office/drawing/2014/main" id="{89073F83-50F4-3307-9C6D-EDDD1D4D84F6}"/>
              </a:ext>
            </a:extLst>
          </p:cNvPr>
          <p:cNvSpPr>
            <a:spLocks noChangeArrowheads="1"/>
          </p:cNvSpPr>
          <p:nvPr/>
        </p:nvSpPr>
        <p:spPr bwMode="auto">
          <a:xfrm>
            <a:off x="0" y="-228239"/>
            <a:ext cx="184731" cy="45647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55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313A-A490-0FFF-B7F0-721B74A32491}"/>
              </a:ext>
            </a:extLst>
          </p:cNvPr>
          <p:cNvSpPr>
            <a:spLocks noGrp="1"/>
          </p:cNvSpPr>
          <p:nvPr>
            <p:ph type="title"/>
          </p:nvPr>
        </p:nvSpPr>
        <p:spPr/>
        <p:txBody>
          <a:bodyPr/>
          <a:lstStyle/>
          <a:p>
            <a:r>
              <a:rPr lang="en-US" dirty="0"/>
              <a:t>Azure techniques</a:t>
            </a:r>
            <a:endParaRPr lang="en-IN" dirty="0"/>
          </a:p>
        </p:txBody>
      </p:sp>
      <p:sp>
        <p:nvSpPr>
          <p:cNvPr id="3" name="Content Placeholder 2">
            <a:extLst>
              <a:ext uri="{FF2B5EF4-FFF2-40B4-BE49-F238E27FC236}">
                <a16:creationId xmlns:a16="http://schemas.microsoft.com/office/drawing/2014/main" id="{26618EB2-9E1F-BFF3-AFA4-27894D889EFD}"/>
              </a:ext>
            </a:extLst>
          </p:cNvPr>
          <p:cNvSpPr>
            <a:spLocks noGrp="1"/>
          </p:cNvSpPr>
          <p:nvPr>
            <p:ph sz="quarter" idx="13"/>
          </p:nvPr>
        </p:nvSpPr>
        <p:spPr/>
        <p:txBody>
          <a:bodyPr>
            <a:normAutofit fontScale="70000" lnSpcReduction="20000"/>
          </a:bodyPr>
          <a:lstStyle/>
          <a:p>
            <a:pPr algn="l"/>
            <a:r>
              <a:rPr lang="en-IN" b="0" i="0" dirty="0">
                <a:solidFill>
                  <a:srgbClr val="333333"/>
                </a:solidFill>
                <a:effectLst/>
                <a:latin typeface="Segoe UI" panose="020B0502040204020203" pitchFamily="34" charset="0"/>
              </a:rPr>
              <a:t>These services were used:</a:t>
            </a:r>
          </a:p>
          <a:p>
            <a:pPr algn="l">
              <a:buFont typeface="+mj-lt"/>
              <a:buAutoNum type="arabicPeriod"/>
            </a:pPr>
            <a:r>
              <a:rPr lang="en-IN" b="1" i="0" dirty="0">
                <a:solidFill>
                  <a:srgbClr val="005DA6"/>
                </a:solidFill>
                <a:effectLst/>
                <a:latin typeface="Segoe UI" panose="020B0502040204020203" pitchFamily="34" charset="0"/>
              </a:rPr>
              <a:t>Azure Storage Account (Blob Storage)</a:t>
            </a:r>
            <a:r>
              <a:rPr lang="en-IN" b="0" i="0" dirty="0">
                <a:solidFill>
                  <a:srgbClr val="333333"/>
                </a:solidFill>
                <a:effectLst/>
                <a:latin typeface="Segoe UI" panose="020B0502040204020203" pitchFamily="34" charset="0"/>
              </a:rPr>
              <a:t> – to store text, audio and video files for the further analysis</a:t>
            </a:r>
          </a:p>
          <a:p>
            <a:pPr algn="l">
              <a:buFont typeface="+mj-lt"/>
              <a:buAutoNum type="arabicPeriod"/>
            </a:pPr>
            <a:r>
              <a:rPr lang="en-IN" b="1" i="0" dirty="0">
                <a:solidFill>
                  <a:srgbClr val="005DA6"/>
                </a:solidFill>
                <a:effectLst/>
                <a:latin typeface="Segoe UI" panose="020B0502040204020203" pitchFamily="34" charset="0"/>
              </a:rPr>
              <a:t>Azure Durable Functions</a:t>
            </a:r>
            <a:r>
              <a:rPr lang="en-IN" b="0" i="0" dirty="0">
                <a:solidFill>
                  <a:srgbClr val="333333"/>
                </a:solidFill>
                <a:effectLst/>
                <a:latin typeface="Segoe UI" panose="020B0502040204020203" pitchFamily="34" charset="0"/>
              </a:rPr>
              <a:t> – to orchestrate analysis flow</a:t>
            </a:r>
          </a:p>
          <a:p>
            <a:pPr algn="l">
              <a:buFont typeface="+mj-lt"/>
              <a:buAutoNum type="arabicPeriod"/>
            </a:pPr>
            <a:r>
              <a:rPr lang="en-IN" b="1" i="0" dirty="0">
                <a:solidFill>
                  <a:srgbClr val="005DA6"/>
                </a:solidFill>
                <a:effectLst/>
                <a:latin typeface="Segoe UI" panose="020B0502040204020203" pitchFamily="34" charset="0"/>
              </a:rPr>
              <a:t>Azure Cognitive Services Text Analytics</a:t>
            </a:r>
            <a:r>
              <a:rPr lang="en-IN" b="0" i="0" dirty="0">
                <a:solidFill>
                  <a:srgbClr val="333333"/>
                </a:solidFill>
                <a:effectLst/>
                <a:latin typeface="Segoe UI" panose="020B0502040204020203" pitchFamily="34" charset="0"/>
              </a:rPr>
              <a:t> – to </a:t>
            </a:r>
            <a:r>
              <a:rPr lang="en-IN" b="0" i="0" dirty="0" err="1">
                <a:solidFill>
                  <a:srgbClr val="333333"/>
                </a:solidFill>
                <a:effectLst/>
                <a:latin typeface="Segoe UI" panose="020B0502040204020203" pitchFamily="34" charset="0"/>
              </a:rPr>
              <a:t>analyze</a:t>
            </a:r>
            <a:r>
              <a:rPr lang="en-IN" b="0" i="0" dirty="0">
                <a:solidFill>
                  <a:srgbClr val="333333"/>
                </a:solidFill>
                <a:effectLst/>
                <a:latin typeface="Segoe UI" panose="020B0502040204020203" pitchFamily="34" charset="0"/>
              </a:rPr>
              <a:t> text and get sentiment together with topics</a:t>
            </a:r>
          </a:p>
          <a:p>
            <a:pPr algn="l">
              <a:buFont typeface="+mj-lt"/>
              <a:buAutoNum type="arabicPeriod"/>
            </a:pPr>
            <a:r>
              <a:rPr lang="en-IN" b="1" i="0" dirty="0">
                <a:solidFill>
                  <a:srgbClr val="005DA6"/>
                </a:solidFill>
                <a:effectLst/>
                <a:latin typeface="Segoe UI" panose="020B0502040204020203" pitchFamily="34" charset="0"/>
              </a:rPr>
              <a:t>Azure Cognitive Services Form Recognizer</a:t>
            </a:r>
            <a:r>
              <a:rPr lang="en-IN" b="0" i="0" dirty="0">
                <a:solidFill>
                  <a:srgbClr val="333333"/>
                </a:solidFill>
                <a:effectLst/>
                <a:latin typeface="Segoe UI" panose="020B0502040204020203" pitchFamily="34" charset="0"/>
              </a:rPr>
              <a:t> – to scan PDF documents with OCR</a:t>
            </a:r>
          </a:p>
          <a:p>
            <a:pPr algn="l">
              <a:buFont typeface="+mj-lt"/>
              <a:buAutoNum type="arabicPeriod"/>
            </a:pPr>
            <a:r>
              <a:rPr lang="en-IN" b="1" i="0" dirty="0">
                <a:solidFill>
                  <a:srgbClr val="005DA6"/>
                </a:solidFill>
                <a:effectLst/>
                <a:latin typeface="Segoe UI" panose="020B0502040204020203" pitchFamily="34" charset="0"/>
              </a:rPr>
              <a:t>Azure Video Indexer</a:t>
            </a:r>
            <a:r>
              <a:rPr lang="en-IN" b="0" i="0" dirty="0">
                <a:solidFill>
                  <a:srgbClr val="333333"/>
                </a:solidFill>
                <a:effectLst/>
                <a:latin typeface="Segoe UI" panose="020B0502040204020203" pitchFamily="34" charset="0"/>
              </a:rPr>
              <a:t> – to </a:t>
            </a:r>
            <a:r>
              <a:rPr lang="en-IN" b="0" i="0" dirty="0" err="1">
                <a:solidFill>
                  <a:srgbClr val="333333"/>
                </a:solidFill>
                <a:effectLst/>
                <a:latin typeface="Segoe UI" panose="020B0502040204020203" pitchFamily="34" charset="0"/>
              </a:rPr>
              <a:t>analyze</a:t>
            </a:r>
            <a:r>
              <a:rPr lang="en-IN" b="0" i="0" dirty="0">
                <a:solidFill>
                  <a:srgbClr val="333333"/>
                </a:solidFill>
                <a:effectLst/>
                <a:latin typeface="Segoe UI" panose="020B0502040204020203" pitchFamily="34" charset="0"/>
              </a:rPr>
              <a:t> audio and video content</a:t>
            </a:r>
          </a:p>
          <a:p>
            <a:pPr algn="l">
              <a:buFont typeface="+mj-lt"/>
              <a:buAutoNum type="arabicPeriod"/>
            </a:pPr>
            <a:r>
              <a:rPr lang="en-IN" b="1" i="0" dirty="0">
                <a:solidFill>
                  <a:srgbClr val="005DA6"/>
                </a:solidFill>
                <a:effectLst/>
                <a:latin typeface="Segoe UI" panose="020B0502040204020203" pitchFamily="34" charset="0"/>
              </a:rPr>
              <a:t>Azure Cosmos DB</a:t>
            </a:r>
            <a:r>
              <a:rPr lang="en-IN" b="0" i="0" dirty="0">
                <a:solidFill>
                  <a:srgbClr val="333333"/>
                </a:solidFill>
                <a:effectLst/>
                <a:latin typeface="Segoe UI" panose="020B0502040204020203" pitchFamily="34" charset="0"/>
              </a:rPr>
              <a:t> – to store analysis results as JSON documents</a:t>
            </a:r>
          </a:p>
          <a:p>
            <a:pPr algn="l">
              <a:buFont typeface="+mj-lt"/>
              <a:buAutoNum type="arabicPeriod"/>
            </a:pPr>
            <a:r>
              <a:rPr lang="en-IN" b="1" i="0" dirty="0">
                <a:solidFill>
                  <a:srgbClr val="005DA6"/>
                </a:solidFill>
                <a:effectLst/>
                <a:latin typeface="Segoe UI" panose="020B0502040204020203" pitchFamily="34" charset="0"/>
              </a:rPr>
              <a:t>Power BI</a:t>
            </a:r>
            <a:r>
              <a:rPr lang="en-IN" b="0" i="0" dirty="0">
                <a:solidFill>
                  <a:srgbClr val="333333"/>
                </a:solidFill>
                <a:effectLst/>
                <a:latin typeface="Segoe UI" panose="020B0502040204020203" pitchFamily="34" charset="0"/>
              </a:rPr>
              <a:t> – to visualize collected data in a form of report</a:t>
            </a:r>
          </a:p>
          <a:p>
            <a:pPr algn="l">
              <a:buFont typeface="+mj-lt"/>
              <a:buAutoNum type="arabicPeriod"/>
            </a:pPr>
            <a:r>
              <a:rPr lang="en-IN" b="1" i="0" dirty="0">
                <a:solidFill>
                  <a:srgbClr val="005DA6"/>
                </a:solidFill>
                <a:effectLst/>
                <a:latin typeface="Segoe UI" panose="020B0502040204020203" pitchFamily="34" charset="0"/>
              </a:rPr>
              <a:t>Azure Application Insights</a:t>
            </a:r>
            <a:r>
              <a:rPr lang="en-IN" b="0" i="0" dirty="0">
                <a:solidFill>
                  <a:srgbClr val="333333"/>
                </a:solidFill>
                <a:effectLst/>
                <a:latin typeface="Segoe UI" panose="020B0502040204020203" pitchFamily="34" charset="0"/>
              </a:rPr>
              <a:t> – to monitor the solution and discover issues</a:t>
            </a:r>
          </a:p>
          <a:p>
            <a:endParaRPr lang="en-IN" dirty="0"/>
          </a:p>
        </p:txBody>
      </p:sp>
    </p:spTree>
    <p:extLst>
      <p:ext uri="{BB962C8B-B14F-4D97-AF65-F5344CB8AC3E}">
        <p14:creationId xmlns:p14="http://schemas.microsoft.com/office/powerpoint/2010/main" val="37249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DA6A-4D37-9AF0-D07F-76E1E880A27B}"/>
              </a:ext>
            </a:extLst>
          </p:cNvPr>
          <p:cNvSpPr>
            <a:spLocks noGrp="1"/>
          </p:cNvSpPr>
          <p:nvPr>
            <p:ph type="title"/>
          </p:nvPr>
        </p:nvSpPr>
        <p:spPr/>
        <p:txBody>
          <a:bodyPr/>
          <a:lstStyle/>
          <a:p>
            <a:r>
              <a:rPr lang="en-US"/>
              <a:t>Our solution</a:t>
            </a:r>
            <a:endParaRPr lang="en-IN"/>
          </a:p>
        </p:txBody>
      </p:sp>
      <p:sp>
        <p:nvSpPr>
          <p:cNvPr id="3" name="Content Placeholder 2">
            <a:extLst>
              <a:ext uri="{FF2B5EF4-FFF2-40B4-BE49-F238E27FC236}">
                <a16:creationId xmlns:a16="http://schemas.microsoft.com/office/drawing/2014/main" id="{D996E591-2FAC-221F-25F3-83AB8BC6E422}"/>
              </a:ext>
            </a:extLst>
          </p:cNvPr>
          <p:cNvSpPr>
            <a:spLocks noGrp="1"/>
          </p:cNvSpPr>
          <p:nvPr>
            <p:ph sz="quarter" idx="13"/>
          </p:nvPr>
        </p:nvSpPr>
        <p:spPr>
          <a:xfrm>
            <a:off x="913774" y="1922415"/>
            <a:ext cx="10364450" cy="4802219"/>
          </a:xfrm>
        </p:spPr>
        <p:txBody>
          <a:bodyPr>
            <a:noAutofit/>
          </a:bodyPr>
          <a:lstStyle/>
          <a:p>
            <a:r>
              <a:rPr lang="en-US" sz="1600" b="0" i="0" cap="none" dirty="0">
                <a:effectLst/>
                <a:latin typeface="Roboto" panose="02000000000000000000" pitchFamily="2" charset="0"/>
                <a:ea typeface="Roboto" panose="02000000000000000000" pitchFamily="2" charset="0"/>
              </a:rPr>
              <a:t>Quality monitoring for the call centers can be described as the process of listening to the recorded calls in order to measure the performance of a customer service representative or agent.  </a:t>
            </a:r>
          </a:p>
          <a:p>
            <a:r>
              <a:rPr lang="en-US" sz="1600" b="0" i="0" cap="none" dirty="0">
                <a:effectLst/>
                <a:latin typeface="Roboto" panose="02000000000000000000" pitchFamily="2" charset="0"/>
                <a:ea typeface="Roboto" panose="02000000000000000000" pitchFamily="2" charset="0"/>
              </a:rPr>
              <a:t>The main challenge of quality monitoring is that managers have no time to listen all the records and therefore only a few of the stored calls are randomly selected. This results in inaccurate performance measurements, since most of call records can not be listened.</a:t>
            </a:r>
          </a:p>
          <a:p>
            <a:pPr algn="l"/>
            <a:r>
              <a:rPr lang="en-US" sz="1600" b="0" i="0" cap="none" dirty="0">
                <a:solidFill>
                  <a:srgbClr val="333333"/>
                </a:solidFill>
                <a:effectLst/>
                <a:latin typeface="Roboto" panose="02000000000000000000" pitchFamily="2" charset="0"/>
                <a:ea typeface="Roboto" panose="02000000000000000000" pitchFamily="2" charset="0"/>
              </a:rPr>
              <a:t> </a:t>
            </a:r>
            <a:r>
              <a:rPr lang="en-US" sz="1600" b="0" i="0" cap="none" dirty="0">
                <a:solidFill>
                  <a:srgbClr val="000000"/>
                </a:solidFill>
                <a:effectLst/>
                <a:latin typeface="Roboto" panose="02000000000000000000" pitchFamily="2" charset="0"/>
                <a:ea typeface="Roboto" panose="02000000000000000000" pitchFamily="2" charset="0"/>
              </a:rPr>
              <a:t>A new call monitoring system </a:t>
            </a:r>
            <a:r>
              <a:rPr lang="en-US" sz="1600" b="0" i="0" cap="none">
                <a:solidFill>
                  <a:srgbClr val="000000"/>
                </a:solidFill>
                <a:effectLst/>
                <a:latin typeface="Roboto" panose="02000000000000000000" pitchFamily="2" charset="0"/>
                <a:ea typeface="Roboto" panose="02000000000000000000" pitchFamily="2" charset="0"/>
              </a:rPr>
              <a:t>to </a:t>
            </a:r>
            <a:r>
              <a:rPr lang="en-US" sz="1600" cap="none">
                <a:solidFill>
                  <a:srgbClr val="000000"/>
                </a:solidFill>
                <a:latin typeface="Roboto" panose="02000000000000000000" pitchFamily="2" charset="0"/>
                <a:ea typeface="Roboto" panose="02000000000000000000" pitchFamily="2" charset="0"/>
              </a:rPr>
              <a:t>a</a:t>
            </a:r>
            <a:r>
              <a:rPr lang="en-US" sz="1600" b="0" i="0" cap="none">
                <a:solidFill>
                  <a:srgbClr val="000000"/>
                </a:solidFill>
                <a:effectLst/>
                <a:latin typeface="Roboto" panose="02000000000000000000" pitchFamily="2" charset="0"/>
                <a:ea typeface="Roboto" panose="02000000000000000000" pitchFamily="2" charset="0"/>
              </a:rPr>
              <a:t>nalyze </a:t>
            </a:r>
            <a:r>
              <a:rPr lang="en-US" sz="1600" b="0" i="0" cap="none" dirty="0">
                <a:solidFill>
                  <a:srgbClr val="000000"/>
                </a:solidFill>
                <a:effectLst/>
                <a:latin typeface="Roboto" panose="02000000000000000000" pitchFamily="2" charset="0"/>
                <a:ea typeface="Roboto" panose="02000000000000000000" pitchFamily="2" charset="0"/>
              </a:rPr>
              <a:t>the all recorded phone conversations called as speech analytics</a:t>
            </a:r>
            <a:r>
              <a:rPr lang="en-US" sz="1600" cap="none" dirty="0">
                <a:solidFill>
                  <a:srgbClr val="000000"/>
                </a:solidFill>
                <a:latin typeface="Roboto" panose="02000000000000000000" pitchFamily="2" charset="0"/>
                <a:ea typeface="Roboto" panose="02000000000000000000" pitchFamily="2" charset="0"/>
              </a:rPr>
              <a:t>.</a:t>
            </a:r>
          </a:p>
          <a:p>
            <a:pPr algn="l"/>
            <a:r>
              <a:rPr lang="en-US" sz="1600" b="0" i="0" cap="none" dirty="0">
                <a:solidFill>
                  <a:srgbClr val="000000"/>
                </a:solidFill>
                <a:effectLst/>
                <a:latin typeface="Roboto" panose="02000000000000000000" pitchFamily="2" charset="0"/>
                <a:ea typeface="Roboto" panose="02000000000000000000" pitchFamily="2" charset="0"/>
              </a:rPr>
              <a:t> That are conducted between agents and customers in  the call centers. </a:t>
            </a:r>
          </a:p>
          <a:p>
            <a:pPr algn="l"/>
            <a:r>
              <a:rPr lang="en-US" sz="1600" b="0" i="0" cap="none" dirty="0">
                <a:solidFill>
                  <a:srgbClr val="000000"/>
                </a:solidFill>
                <a:effectLst/>
                <a:latin typeface="Roboto" panose="02000000000000000000" pitchFamily="2" charset="0"/>
                <a:ea typeface="Roboto" panose="02000000000000000000" pitchFamily="2" charset="0"/>
              </a:rPr>
              <a:t>The system architecture can be decomposed into three parts namely data conversion and storage, data analysis, scoring and reporting of customer service agent’s performance. </a:t>
            </a:r>
            <a:endParaRPr lang="en-IN" sz="1600" b="0" i="0" cap="none" dirty="0">
              <a:solidFill>
                <a:srgbClr val="000000"/>
              </a:solidFill>
              <a:effectLst/>
              <a:latin typeface="Roboto" panose="02000000000000000000" pitchFamily="2" charset="0"/>
              <a:ea typeface="Roboto" panose="02000000000000000000" pitchFamily="2" charset="0"/>
            </a:endParaRPr>
          </a:p>
          <a:p>
            <a:pPr algn="l"/>
            <a:r>
              <a:rPr lang="en-IN" sz="1600" cap="none" dirty="0">
                <a:latin typeface="Roboto" panose="02000000000000000000" pitchFamily="2" charset="0"/>
                <a:ea typeface="Roboto" panose="02000000000000000000" pitchFamily="2" charset="0"/>
              </a:rPr>
              <a:t>The call  Recordings can be converted into text of all Indian language.</a:t>
            </a:r>
          </a:p>
          <a:p>
            <a:pPr algn="l"/>
            <a:r>
              <a:rPr lang="en-IN" sz="1600" cap="none" dirty="0">
                <a:latin typeface="Roboto" panose="02000000000000000000" pitchFamily="2" charset="0"/>
                <a:ea typeface="Roboto" panose="02000000000000000000" pitchFamily="2" charset="0"/>
              </a:rPr>
              <a:t>The Assistance will be provided in all the local slang</a:t>
            </a:r>
          </a:p>
        </p:txBody>
      </p:sp>
    </p:spTree>
    <p:extLst>
      <p:ext uri="{BB962C8B-B14F-4D97-AF65-F5344CB8AC3E}">
        <p14:creationId xmlns:p14="http://schemas.microsoft.com/office/powerpoint/2010/main" val="70401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078-A98D-D334-8E1E-64E890374B03}"/>
              </a:ext>
            </a:extLst>
          </p:cNvPr>
          <p:cNvSpPr>
            <a:spLocks noGrp="1"/>
          </p:cNvSpPr>
          <p:nvPr>
            <p:ph type="title"/>
          </p:nvPr>
        </p:nvSpPr>
        <p:spPr/>
        <p:txBody>
          <a:bodyPr/>
          <a:lstStyle/>
          <a:p>
            <a:r>
              <a:rPr lang="en-US"/>
              <a:t>ADOPTATION PLAN</a:t>
            </a:r>
            <a:endParaRPr lang="en-IN"/>
          </a:p>
        </p:txBody>
      </p:sp>
      <p:sp>
        <p:nvSpPr>
          <p:cNvPr id="3" name="Content Placeholder 2">
            <a:extLst>
              <a:ext uri="{FF2B5EF4-FFF2-40B4-BE49-F238E27FC236}">
                <a16:creationId xmlns:a16="http://schemas.microsoft.com/office/drawing/2014/main" id="{3852E03B-99FC-2BC9-B2BD-D7E745059EA6}"/>
              </a:ext>
            </a:extLst>
          </p:cNvPr>
          <p:cNvSpPr>
            <a:spLocks noGrp="1"/>
          </p:cNvSpPr>
          <p:nvPr>
            <p:ph sz="quarter" idx="13"/>
          </p:nvPr>
        </p:nvSpPr>
        <p:spPr>
          <a:xfrm>
            <a:off x="913774" y="2214694"/>
            <a:ext cx="10363826" cy="3576505"/>
          </a:xfrm>
        </p:spPr>
        <p:txBody>
          <a:bodyPr>
            <a:normAutofit fontScale="92500"/>
          </a:bodyPr>
          <a:lstStyle/>
          <a:p>
            <a:r>
              <a:rPr lang="en-US" cap="none"/>
              <a:t>Performance metrics following performance metrics are used for evaluating an agent’s performance:</a:t>
            </a:r>
          </a:p>
          <a:p>
            <a:r>
              <a:rPr lang="en-US" cap="none"/>
              <a:t>Estimating  and  grading  the  answering  duration  of agents  to incoming  calls  and their  daily amount  of conversations (the speed on answering the calls). </a:t>
            </a:r>
          </a:p>
          <a:p>
            <a:r>
              <a:rPr lang="en-US" cap="none"/>
              <a:t>Evaluating  how  many  calls  are  enough  to  bring  a solution  to  the  problem  and  whether  there  is  any concurring  calls  or  not  (the  speed  on  meeting  the demands).</a:t>
            </a:r>
          </a:p>
          <a:p>
            <a:r>
              <a:rPr lang="en-US" cap="none"/>
              <a:t>Evaluating  the  conversations  with  grading  system (reliability). </a:t>
            </a:r>
          </a:p>
          <a:p>
            <a:r>
              <a:rPr lang="en-US" cap="none"/>
              <a:t>Evaluating whether greeting and closing words which are necessary are said or not </a:t>
            </a:r>
          </a:p>
          <a:p>
            <a:r>
              <a:rPr lang="en-US" cap="none"/>
              <a:t>Whether slang words are used or not (guarantee).</a:t>
            </a:r>
            <a:endParaRPr lang="en-IN" cap="none"/>
          </a:p>
        </p:txBody>
      </p:sp>
    </p:spTree>
    <p:extLst>
      <p:ext uri="{BB962C8B-B14F-4D97-AF65-F5344CB8AC3E}">
        <p14:creationId xmlns:p14="http://schemas.microsoft.com/office/powerpoint/2010/main" val="386135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BDB5-2BF8-46AC-C0B0-0518E6426200}"/>
              </a:ext>
            </a:extLst>
          </p:cNvPr>
          <p:cNvSpPr>
            <a:spLocks noGrp="1"/>
          </p:cNvSpPr>
          <p:nvPr>
            <p:ph type="title"/>
          </p:nvPr>
        </p:nvSpPr>
        <p:spPr>
          <a:xfrm>
            <a:off x="688488" y="1162878"/>
            <a:ext cx="10364451" cy="4532243"/>
          </a:xfrm>
        </p:spPr>
        <p:txBody>
          <a:bodyPr>
            <a:normAutofit/>
          </a:bodyPr>
          <a:lstStyle/>
          <a:p>
            <a:r>
              <a:rPr lang="en-US" sz="6600"/>
              <a:t>THANKYOU</a:t>
            </a:r>
            <a:endParaRPr lang="en-IN" sz="6600"/>
          </a:p>
        </p:txBody>
      </p:sp>
    </p:spTree>
    <p:extLst>
      <p:ext uri="{BB962C8B-B14F-4D97-AF65-F5344CB8AC3E}">
        <p14:creationId xmlns:p14="http://schemas.microsoft.com/office/powerpoint/2010/main" val="35863195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61</TotalTime>
  <Words>583</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Roboto</vt:lpstr>
      <vt:lpstr>SalesforceSansRegular</vt:lpstr>
      <vt:lpstr>Segoe UI</vt:lpstr>
      <vt:lpstr>Tw Cen MT</vt:lpstr>
      <vt:lpstr>Wingdings</vt:lpstr>
      <vt:lpstr>Droplet</vt:lpstr>
      <vt:lpstr>Tech doers</vt:lpstr>
      <vt:lpstr>Promblem statement</vt:lpstr>
      <vt:lpstr>USER SEGMENTS</vt:lpstr>
      <vt:lpstr>Azure techniques</vt:lpstr>
      <vt:lpstr>Our solution</vt:lpstr>
      <vt:lpstr>ADOPTATION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doers</dc:title>
  <dc:creator>SIT LIBRARY</dc:creator>
  <cp:lastModifiedBy>Priyadharshini S</cp:lastModifiedBy>
  <cp:revision>8</cp:revision>
  <dcterms:created xsi:type="dcterms:W3CDTF">2022-09-14T08:40:41Z</dcterms:created>
  <dcterms:modified xsi:type="dcterms:W3CDTF">2022-09-20T13:53:06Z</dcterms:modified>
</cp:coreProperties>
</file>