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uFillTx/>
              </a:rPr>
              <a:t>Madison</a:t>
            </a:r>
            <a:endParaRPr>
              <a:uFillTx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uFillTx/>
              </a:rPr>
              <a:t>Madison</a:t>
            </a:r>
            <a:endParaRPr>
              <a:uFillTx/>
            </a:endParaRPr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uFillTx/>
              </a:rPr>
              <a:t>Priya</a:t>
            </a:r>
            <a:endParaRPr>
              <a:uFillTx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uFillTx/>
              </a:rPr>
              <a:t>Yan</a:t>
            </a:r>
            <a:endParaRPr>
              <a:uFillTx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uFillTx/>
              </a:rPr>
              <a:t>Xin</a:t>
            </a:r>
            <a:endParaRPr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>
                <a:uFillTx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uFillTx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uFillTx/>
              </a:defRPr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>
                <a:uFillTx/>
              </a:defRPr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uFillTx/>
              </a:defRPr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uFillTx/>
              </a:defRPr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uFillTx/>
              </a:defRPr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uFillTx/>
              </a:defRPr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uFillTx/>
              </a:defRPr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uFillTx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uFillTx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uFillTx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uFillTx/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uFillTx/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>
                <a:uFillTx/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>
                <a:uFillTx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>
                <a:uFillTx/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>
                <a:uFillTx/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>
                <a:uFillTx/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>
                <a:uFillTx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uFillTx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uFillTx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uFillTx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uFillTx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uFillTx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uFillTx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uFillTx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uFillTx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uFillTx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uFillTx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uFillTx/>
              </a:defRPr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>
                <a:uFillTx/>
              </a:defRPr>
            </a:lvl1pPr>
            <a:lvl2pPr marL="914400" lvl="1" indent="-29845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uFillTx/>
              </a:defRPr>
            </a:lvl2pPr>
            <a:lvl3pPr marL="1371600" lvl="2" indent="-29845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uFillTx/>
              </a:defRPr>
            </a:lvl3pPr>
            <a:lvl4pPr marL="1828800" lvl="3" indent="-29845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uFillTx/>
              </a:defRPr>
            </a:lvl4pPr>
            <a:lvl5pPr marL="2286000" lvl="4" indent="-29845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uFillTx/>
              </a:defRPr>
            </a:lvl5pPr>
            <a:lvl6pPr marL="2743200" lvl="5" indent="-29845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uFillTx/>
              </a:defRPr>
            </a:lvl6pPr>
            <a:lvl7pPr marL="3200400" lvl="6" indent="-29845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uFillTx/>
              </a:defRPr>
            </a:lvl7pPr>
            <a:lvl8pPr marL="3657600" lvl="7" indent="-29845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uFillTx/>
              </a:defRPr>
            </a:lvl8pPr>
            <a:lvl9pPr marL="4114800" lvl="8" indent="-29845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uFillTx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>
                <a:uFillTx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  <a:uFillTx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  <a:uFillTx/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  <a:uFillTx/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  <a:uFillTx/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  <a:uFillTx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  <a:uFillTx/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  <a:uFillTx/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  <a:uFillTx/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  <a:uFillTx/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uFillTx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uFillTx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uFillTx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>
                <a:uFillTx/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>
                <a:uFillTx/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uFillTx/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uFillTx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uFillTx/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uFillTx/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uFillTx/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uFillTx/>
              </a:defRPr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uFillTx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>
                <a:uFillTx/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>
                <a:uFillTx/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uFillTx/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uFillTx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uFillTx/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uFillTx/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uFillTx/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uFillTx/>
              </a:defRPr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uFillTx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uFillTx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uFillTx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>
                <a:uFillTx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uFillTx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uFillTx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uFillTx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uFillTx/>
              </a:defRPr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uFillTx/>
              </a:defRPr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uFillTx/>
              </a:defRPr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uFillTx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uFillTx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uFillTx/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uFillTx/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>
                <a:uFillTx/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>
                <a:uFillTx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>
                <a:uFillTx/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>
                <a:uFillTx/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>
                <a:uFillTx/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>
                <a:uFillTx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>
                <a:uFillTx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09750" y="531400"/>
            <a:ext cx="7924500" cy="14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IN" dirty="0">
                <a:uFillTx/>
              </a:rPr>
              <a:t>Reebok – Advanced Analytics</a:t>
            </a:r>
            <a:br>
              <a:rPr lang="en-IN" dirty="0">
                <a:uFillTx/>
              </a:rPr>
            </a:br>
            <a:r>
              <a:rPr lang="en-IN" dirty="0">
                <a:uFillTx/>
              </a:rPr>
              <a:t> Competitor behavior study</a:t>
            </a:r>
            <a:br>
              <a:rPr lang="en-IN" dirty="0">
                <a:uFillTx/>
              </a:rPr>
            </a:br>
            <a:endParaRPr dirty="0">
              <a:uFillTx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9750" y="2633338"/>
            <a:ext cx="4264925" cy="16450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93B2BCA-8E65-4C92-9E99-0621D8284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68328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>
                <a:uFillTx/>
              </a:rPr>
              <a:t>Problem Statement</a:t>
            </a:r>
            <a:endParaRPr>
              <a:uFillTx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2775734" y="4462326"/>
            <a:ext cx="2856613" cy="48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300"/>
              <a:buNone/>
            </a:pPr>
            <a:r>
              <a:rPr lang="en-IN" sz="1400">
                <a:uFillTx/>
              </a:rPr>
              <a:t>Reebok shoe manufacturer</a:t>
            </a:r>
            <a:endParaRPr sz="1400">
              <a:uFillTx/>
            </a:endParaRPr>
          </a:p>
        </p:txBody>
      </p:sp>
      <p:pic>
        <p:nvPicPr>
          <p:cNvPr id="97" name="Google Shape;97;p2" descr="Image result for shoe customers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6244893" y="1066118"/>
            <a:ext cx="2034326" cy="13567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>
            <a:spLocks/>
          </p:cNvSpPr>
          <p:nvPr/>
        </p:nvSpPr>
        <p:spPr>
          <a:xfrm>
            <a:off x="6244893" y="2422894"/>
            <a:ext cx="2034326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 dirty="0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Customer preferences/ Potential Customers/ Customer Behavior</a:t>
            </a:r>
            <a:endParaRPr sz="1400" dirty="0">
              <a:solidFill>
                <a:schemeClr val="dk1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2" descr="Image result for adidas manufacturer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289052" y="1066118"/>
            <a:ext cx="2200277" cy="146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>
            <a:spLocks/>
          </p:cNvSpPr>
          <p:nvPr/>
        </p:nvSpPr>
        <p:spPr>
          <a:xfrm>
            <a:off x="453656" y="2792226"/>
            <a:ext cx="165867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Competitor- Adidas</a:t>
            </a:r>
            <a:endParaRPr sz="1800">
              <a:solidFill>
                <a:schemeClr val="dk1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 rot="10800000" flipH="1">
            <a:off x="4196316" y="1984745"/>
            <a:ext cx="1297172" cy="84715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" name="Google Shape;102;p2"/>
          <p:cNvCxnSpPr/>
          <p:nvPr/>
        </p:nvCxnSpPr>
        <p:spPr>
          <a:xfrm rot="10800000">
            <a:off x="2887404" y="2062716"/>
            <a:ext cx="904875" cy="76918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3" name="Google Shape;103;p2" descr="Image result for question mark"/>
          <p:cNvPicPr preferRelativeResize="0"/>
          <p:nvPr/>
        </p:nvPicPr>
        <p:blipFill rotWithShape="1">
          <a:blip r:embed="rId5"/>
          <a:srcRect/>
          <a:stretch/>
        </p:blipFill>
        <p:spPr>
          <a:xfrm>
            <a:off x="5398903" y="1279109"/>
            <a:ext cx="680446" cy="894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 descr="Image result for question mark"/>
          <p:cNvPicPr preferRelativeResize="0"/>
          <p:nvPr/>
        </p:nvPicPr>
        <p:blipFill rotWithShape="1">
          <a:blip r:embed="rId5"/>
          <a:srcRect/>
          <a:stretch/>
        </p:blipFill>
        <p:spPr>
          <a:xfrm>
            <a:off x="2654873" y="1188031"/>
            <a:ext cx="680446" cy="894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 descr="Image result for shoe manufacturer"/>
          <p:cNvPicPr preferRelativeResize="0"/>
          <p:nvPr/>
        </p:nvPicPr>
        <p:blipFill rotWithShape="1">
          <a:blip r:embed="rId6"/>
          <a:srcRect/>
          <a:stretch/>
        </p:blipFill>
        <p:spPr>
          <a:xfrm>
            <a:off x="2775734" y="2831903"/>
            <a:ext cx="2316587" cy="1594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432391" y="304800"/>
            <a:ext cx="7904009" cy="4173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IN" dirty="0">
                <a:uFillTx/>
              </a:rPr>
              <a:t>Questions to Address:</a:t>
            </a:r>
            <a:endParaRPr dirty="0">
              <a:uFillTx/>
            </a:endParaRPr>
          </a:p>
          <a:p>
            <a:pPr marL="1460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dirty="0">
              <a:uFillTx/>
            </a:endParaRPr>
          </a:p>
          <a:p>
            <a:pPr marL="45720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IN" dirty="0">
                <a:uFillTx/>
              </a:rPr>
              <a:t>Predict Consumer Behavior habits - based on region, sales pattern when competitor releases a new product</a:t>
            </a:r>
            <a:endParaRPr dirty="0">
              <a:uFillTx/>
            </a:endParaRPr>
          </a:p>
          <a:p>
            <a:pPr marL="1460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dirty="0">
              <a:uFillTx/>
            </a:endParaRPr>
          </a:p>
          <a:p>
            <a:pPr marL="1460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IN" dirty="0">
                <a:uFillTx/>
              </a:rPr>
              <a:t>How this helps:</a:t>
            </a:r>
            <a:endParaRPr dirty="0">
              <a:uFillTx/>
            </a:endParaRPr>
          </a:p>
          <a:p>
            <a:pPr marL="1460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dirty="0">
              <a:uFillTx/>
            </a:endParaRPr>
          </a:p>
          <a:p>
            <a:pPr marL="45720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IN" dirty="0">
                <a:uFillTx/>
              </a:rPr>
              <a:t>Performance among competitors -  help focus on potential customers and manage inventory</a:t>
            </a:r>
            <a:endParaRPr dirty="0">
              <a:uFillTx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dirty="0">
              <a:uFillTx/>
            </a:endParaRPr>
          </a:p>
          <a:p>
            <a:pPr marL="1460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IN" dirty="0">
                <a:uFillTx/>
              </a:rPr>
              <a:t>Data needed:</a:t>
            </a:r>
            <a:endParaRPr dirty="0">
              <a:uFillTx/>
            </a:endParaRPr>
          </a:p>
          <a:p>
            <a:pPr marL="1460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dirty="0">
              <a:uFillTx/>
            </a:endParaRPr>
          </a:p>
          <a:p>
            <a:pPr marL="45720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IN" dirty="0">
                <a:uFillTx/>
              </a:rPr>
              <a:t>Transaction data (ecommerce and in-store through our partnership), aggregate weekly sales data from different retailers by region, customer ratings, inventory data, and pricing data.</a:t>
            </a:r>
            <a:endParaRPr dirty="0">
              <a:uFillTx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dirty="0">
              <a:uFillTx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dirty="0">
              <a:uFillTx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380993" y="15240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>
                <a:uFillTx/>
              </a:rPr>
              <a:t>Schema Diagram</a:t>
            </a:r>
            <a:endParaRPr>
              <a:uFillTx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655925" y="715925"/>
            <a:ext cx="5617399" cy="41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68046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>
                <a:uFillTx/>
              </a:rPr>
              <a:t>Sample Query</a:t>
            </a:r>
            <a:endParaRPr>
              <a:uFillTx/>
            </a:endParaRPr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197100" y="692664"/>
            <a:ext cx="8749800" cy="4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IN" dirty="0">
                <a:uFillTx/>
              </a:rPr>
              <a:t>What are the internet sales </a:t>
            </a:r>
            <a:r>
              <a:rPr lang="en-IN" dirty="0" err="1">
                <a:uFillTx/>
              </a:rPr>
              <a:t>behaviors</a:t>
            </a:r>
            <a:r>
              <a:rPr lang="en-IN" dirty="0">
                <a:uFillTx/>
              </a:rPr>
              <a:t> of Reebok Shoes in the northeast region during one month when ‘Adidas’ has released its latest product one month (30 days) before? </a:t>
            </a:r>
            <a:endParaRPr dirty="0">
              <a:uFillTx/>
            </a:endParaRPr>
          </a:p>
          <a:p>
            <a:pPr marL="14605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IN" sz="1800" dirty="0">
                <a:solidFill>
                  <a:srgbClr val="3C78D8"/>
                </a:solidFill>
                <a:uFillTx/>
              </a:rPr>
              <a:t>SELECT SUM</a:t>
            </a:r>
            <a:r>
              <a:rPr lang="en-IN" sz="1800" dirty="0">
                <a:uFillTx/>
              </a:rPr>
              <a:t>(</a:t>
            </a:r>
            <a:r>
              <a:rPr lang="en-IN" sz="1800" dirty="0" err="1">
                <a:uFillTx/>
              </a:rPr>
              <a:t>p.ProductPrice</a:t>
            </a:r>
            <a:r>
              <a:rPr lang="en-IN" sz="1800" dirty="0">
                <a:uFillTx/>
              </a:rPr>
              <a:t>*</a:t>
            </a:r>
            <a:r>
              <a:rPr lang="en-IN" sz="1800" dirty="0" err="1">
                <a:uFillTx/>
              </a:rPr>
              <a:t>td.Quantity</a:t>
            </a:r>
            <a:r>
              <a:rPr lang="en-IN" sz="1800" dirty="0">
                <a:uFillTx/>
              </a:rPr>
              <a:t>*</a:t>
            </a:r>
            <a:r>
              <a:rPr lang="en-IN" sz="1800" dirty="0" err="1">
                <a:uFillTx/>
              </a:rPr>
              <a:t>td.Discount</a:t>
            </a:r>
            <a:r>
              <a:rPr lang="en-IN" sz="1800" dirty="0">
                <a:uFillTx/>
              </a:rPr>
              <a:t>) </a:t>
            </a:r>
            <a:r>
              <a:rPr lang="en-IN" sz="1800" dirty="0">
                <a:solidFill>
                  <a:srgbClr val="3C78D8"/>
                </a:solidFill>
                <a:uFillTx/>
              </a:rPr>
              <a:t>AS</a:t>
            </a:r>
            <a:r>
              <a:rPr lang="en-IN" sz="1800" dirty="0">
                <a:uFillTx/>
              </a:rPr>
              <a:t> “Revenue”</a:t>
            </a:r>
            <a:endParaRPr sz="1800" dirty="0">
              <a:uFillTx/>
            </a:endParaRPr>
          </a:p>
          <a:p>
            <a:pPr marL="1460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IN" sz="1800" dirty="0">
                <a:solidFill>
                  <a:srgbClr val="3C78D8"/>
                </a:solidFill>
                <a:uFillTx/>
              </a:rPr>
              <a:t>FROM</a:t>
            </a:r>
            <a:r>
              <a:rPr lang="en-IN" sz="1800" dirty="0">
                <a:uFillTx/>
              </a:rPr>
              <a:t> </a:t>
            </a:r>
            <a:r>
              <a:rPr lang="en-IN" sz="1800" dirty="0" err="1">
                <a:uFillTx/>
              </a:rPr>
              <a:t>TransactionDetails</a:t>
            </a:r>
            <a:r>
              <a:rPr lang="en-IN" sz="1800" dirty="0">
                <a:uFillTx/>
              </a:rPr>
              <a:t> td, Product p, Store s, Transaction t</a:t>
            </a:r>
            <a:endParaRPr sz="1800" dirty="0">
              <a:uFillTx/>
            </a:endParaRPr>
          </a:p>
          <a:p>
            <a:pPr marL="1460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IN" sz="1800" dirty="0">
                <a:solidFill>
                  <a:srgbClr val="3C78D8"/>
                </a:solidFill>
                <a:uFillTx/>
              </a:rPr>
              <a:t>WHERE</a:t>
            </a:r>
            <a:r>
              <a:rPr lang="en-IN" sz="1800" dirty="0">
                <a:uFillTx/>
              </a:rPr>
              <a:t> </a:t>
            </a:r>
            <a:r>
              <a:rPr lang="en-IN" sz="1800" dirty="0" err="1">
                <a:uFillTx/>
              </a:rPr>
              <a:t>p.shoeSKU</a:t>
            </a:r>
            <a:r>
              <a:rPr lang="en-IN" sz="1800" dirty="0">
                <a:uFillTx/>
              </a:rPr>
              <a:t>=</a:t>
            </a:r>
            <a:r>
              <a:rPr lang="en-IN" sz="1800" dirty="0" err="1">
                <a:uFillTx/>
              </a:rPr>
              <a:t>td.shoeSKU</a:t>
            </a:r>
            <a:r>
              <a:rPr lang="en-IN" sz="1800" dirty="0">
                <a:uFillTx/>
              </a:rPr>
              <a:t> </a:t>
            </a:r>
            <a:r>
              <a:rPr lang="en-IN" sz="1800" dirty="0">
                <a:solidFill>
                  <a:srgbClr val="3C78D8"/>
                </a:solidFill>
                <a:uFillTx/>
              </a:rPr>
              <a:t>AND</a:t>
            </a:r>
            <a:r>
              <a:rPr lang="en-IN" sz="1800" dirty="0">
                <a:uFillTx/>
              </a:rPr>
              <a:t> </a:t>
            </a:r>
            <a:r>
              <a:rPr lang="en-IN" sz="1800" dirty="0" err="1">
                <a:uFillTx/>
              </a:rPr>
              <a:t>t.Tran</a:t>
            </a:r>
            <a:r>
              <a:rPr lang="en-IN" sz="1800" dirty="0">
                <a:uFillTx/>
              </a:rPr>
              <a:t> </a:t>
            </a:r>
            <a:r>
              <a:rPr lang="en-IN" sz="1800" dirty="0" err="1">
                <a:uFillTx/>
              </a:rPr>
              <a:t>sactionID</a:t>
            </a:r>
            <a:r>
              <a:rPr lang="en-IN" sz="1800" dirty="0">
                <a:uFillTx/>
              </a:rPr>
              <a:t>=</a:t>
            </a:r>
            <a:r>
              <a:rPr lang="en-IN" sz="1800" dirty="0" err="1">
                <a:uFillTx/>
              </a:rPr>
              <a:t>td.TransactionID</a:t>
            </a:r>
            <a:r>
              <a:rPr lang="en-IN" sz="1800" dirty="0">
                <a:uFillTx/>
              </a:rPr>
              <a:t> </a:t>
            </a:r>
            <a:endParaRPr sz="1800" dirty="0">
              <a:uFillTx/>
            </a:endParaRPr>
          </a:p>
          <a:p>
            <a:pPr marL="1460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IN" sz="1800" dirty="0">
                <a:solidFill>
                  <a:srgbClr val="3C78D8"/>
                </a:solidFill>
                <a:uFillTx/>
              </a:rPr>
              <a:t>AND</a:t>
            </a:r>
            <a:r>
              <a:rPr lang="en-IN" sz="1800" dirty="0">
                <a:uFillTx/>
              </a:rPr>
              <a:t> </a:t>
            </a:r>
            <a:r>
              <a:rPr lang="en-IN" sz="1800" dirty="0" err="1">
                <a:uFillTx/>
              </a:rPr>
              <a:t>s.StoreID</a:t>
            </a:r>
            <a:r>
              <a:rPr lang="en-IN" sz="1800" dirty="0">
                <a:uFillTx/>
              </a:rPr>
              <a:t>=</a:t>
            </a:r>
            <a:r>
              <a:rPr lang="en-IN" sz="1800" dirty="0" err="1">
                <a:uFillTx/>
              </a:rPr>
              <a:t>t.Store_StoreID</a:t>
            </a:r>
            <a:r>
              <a:rPr lang="en-IN" sz="1800" dirty="0">
                <a:uFillTx/>
              </a:rPr>
              <a:t>  </a:t>
            </a:r>
            <a:r>
              <a:rPr lang="en-IN" sz="1800" dirty="0">
                <a:solidFill>
                  <a:srgbClr val="3C78D8"/>
                </a:solidFill>
                <a:uFillTx/>
              </a:rPr>
              <a:t>AND</a:t>
            </a:r>
            <a:r>
              <a:rPr lang="en-IN" sz="1800" dirty="0">
                <a:uFillTx/>
              </a:rPr>
              <a:t> </a:t>
            </a:r>
            <a:r>
              <a:rPr lang="en-IN" sz="1800" dirty="0" err="1">
                <a:uFillTx/>
              </a:rPr>
              <a:t>p.Brand</a:t>
            </a:r>
            <a:r>
              <a:rPr lang="en-IN" sz="1800" dirty="0">
                <a:uFillTx/>
              </a:rPr>
              <a:t>= ’Reebok’ </a:t>
            </a:r>
            <a:r>
              <a:rPr lang="en-IN" sz="1800" dirty="0">
                <a:solidFill>
                  <a:srgbClr val="3C78D8"/>
                </a:solidFill>
                <a:uFillTx/>
              </a:rPr>
              <a:t>AND </a:t>
            </a:r>
            <a:r>
              <a:rPr lang="en-IN" sz="1800" dirty="0" err="1">
                <a:uFillTx/>
              </a:rPr>
              <a:t>c.CustomerRegion</a:t>
            </a:r>
            <a:r>
              <a:rPr lang="en-IN" sz="1800" dirty="0">
                <a:uFillTx/>
              </a:rPr>
              <a:t>=”northeast” </a:t>
            </a:r>
            <a:r>
              <a:rPr lang="en-IN" sz="1800" dirty="0">
                <a:solidFill>
                  <a:srgbClr val="3C78D8"/>
                </a:solidFill>
                <a:uFillTx/>
              </a:rPr>
              <a:t>AND</a:t>
            </a:r>
            <a:r>
              <a:rPr lang="en-IN" sz="1800" dirty="0">
                <a:uFillTx/>
              </a:rPr>
              <a:t> </a:t>
            </a:r>
            <a:r>
              <a:rPr lang="en-IN" sz="1800" dirty="0" err="1">
                <a:uFillTx/>
              </a:rPr>
              <a:t>s.StoreID</a:t>
            </a:r>
            <a:r>
              <a:rPr lang="en-IN" sz="1800" dirty="0">
                <a:uFillTx/>
              </a:rPr>
              <a:t>=1 </a:t>
            </a:r>
            <a:r>
              <a:rPr lang="en-IN" sz="1800" dirty="0">
                <a:solidFill>
                  <a:srgbClr val="3C78D8"/>
                </a:solidFill>
                <a:uFillTx/>
              </a:rPr>
              <a:t>AND</a:t>
            </a:r>
            <a:endParaRPr sz="1800" dirty="0">
              <a:solidFill>
                <a:srgbClr val="3C78D8"/>
              </a:solidFill>
              <a:uFillTx/>
            </a:endParaRPr>
          </a:p>
          <a:p>
            <a:pPr marL="1460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IN" sz="1800" dirty="0">
                <a:uFillTx/>
              </a:rPr>
              <a:t>(</a:t>
            </a:r>
            <a:r>
              <a:rPr lang="en-IN" sz="1800" dirty="0" err="1">
                <a:uFillTx/>
              </a:rPr>
              <a:t>t.</a:t>
            </a:r>
            <a:r>
              <a:rPr lang="en-IN" sz="1800" dirty="0" err="1">
                <a:solidFill>
                  <a:srgbClr val="3C78D8"/>
                </a:solidFill>
                <a:uFillTx/>
              </a:rPr>
              <a:t>DATE</a:t>
            </a:r>
            <a:r>
              <a:rPr lang="en-IN" sz="1800" dirty="0">
                <a:uFillTx/>
              </a:rPr>
              <a:t> </a:t>
            </a:r>
            <a:r>
              <a:rPr lang="en-IN" sz="1800" dirty="0">
                <a:solidFill>
                  <a:srgbClr val="3C78D8"/>
                </a:solidFill>
                <a:uFillTx/>
              </a:rPr>
              <a:t>BETWEEN</a:t>
            </a:r>
            <a:r>
              <a:rPr lang="en-IN" sz="1800" dirty="0">
                <a:uFillTx/>
              </a:rPr>
              <a:t> </a:t>
            </a:r>
            <a:endParaRPr sz="1800" dirty="0">
              <a:uFillTx/>
            </a:endParaRPr>
          </a:p>
          <a:p>
            <a:pPr marL="1460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IN" sz="1800" dirty="0">
                <a:uFillTx/>
              </a:rPr>
              <a:t>(</a:t>
            </a:r>
            <a:r>
              <a:rPr lang="en-IN" sz="1800" dirty="0">
                <a:solidFill>
                  <a:srgbClr val="3C78D8"/>
                </a:solidFill>
                <a:uFillTx/>
              </a:rPr>
              <a:t>DATE</a:t>
            </a:r>
            <a:r>
              <a:rPr lang="en-IN" sz="1800" dirty="0">
                <a:uFillTx/>
              </a:rPr>
              <a:t>(</a:t>
            </a:r>
            <a:r>
              <a:rPr lang="en-IN" sz="1800" dirty="0">
                <a:solidFill>
                  <a:srgbClr val="3C78D8"/>
                </a:solidFill>
                <a:uFillTx/>
              </a:rPr>
              <a:t>SELECT</a:t>
            </a:r>
            <a:r>
              <a:rPr lang="en-IN" sz="1800" dirty="0">
                <a:uFillTx/>
              </a:rPr>
              <a:t> </a:t>
            </a:r>
            <a:r>
              <a:rPr lang="en-IN" sz="1800" dirty="0">
                <a:solidFill>
                  <a:srgbClr val="3C78D8"/>
                </a:solidFill>
                <a:uFillTx/>
              </a:rPr>
              <a:t>MAX</a:t>
            </a:r>
            <a:r>
              <a:rPr lang="en-IN" sz="1800" dirty="0">
                <a:uFillTx/>
              </a:rPr>
              <a:t>(</a:t>
            </a:r>
            <a:r>
              <a:rPr lang="en-IN" sz="1800" dirty="0">
                <a:solidFill>
                  <a:srgbClr val="3C78D8"/>
                </a:solidFill>
                <a:uFillTx/>
              </a:rPr>
              <a:t>DATE</a:t>
            </a:r>
            <a:r>
              <a:rPr lang="en-IN" sz="1800" dirty="0">
                <a:uFillTx/>
              </a:rPr>
              <a:t>(</a:t>
            </a:r>
            <a:r>
              <a:rPr lang="en-IN" sz="1800" dirty="0" err="1">
                <a:uFillTx/>
              </a:rPr>
              <a:t>ReleaseDate</a:t>
            </a:r>
            <a:r>
              <a:rPr lang="en-IN" sz="1800" dirty="0">
                <a:uFillTx/>
              </a:rPr>
              <a:t>) ) </a:t>
            </a:r>
            <a:r>
              <a:rPr lang="en-IN" sz="1800" dirty="0">
                <a:solidFill>
                  <a:srgbClr val="3C78D8"/>
                </a:solidFill>
                <a:uFillTx/>
              </a:rPr>
              <a:t>FROM</a:t>
            </a:r>
            <a:r>
              <a:rPr lang="en-IN" sz="1800" dirty="0">
                <a:uFillTx/>
              </a:rPr>
              <a:t> Product </a:t>
            </a:r>
            <a:r>
              <a:rPr lang="en-IN" sz="1800" dirty="0">
                <a:solidFill>
                  <a:srgbClr val="3C78D8"/>
                </a:solidFill>
                <a:uFillTx/>
              </a:rPr>
              <a:t>WHERE</a:t>
            </a:r>
            <a:r>
              <a:rPr lang="en-IN" sz="1800" dirty="0">
                <a:uFillTx/>
              </a:rPr>
              <a:t> Brand=’Adidas’))</a:t>
            </a:r>
            <a:endParaRPr sz="1800" dirty="0">
              <a:uFillTx/>
            </a:endParaRPr>
          </a:p>
          <a:p>
            <a:pPr marL="1460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IN" sz="1800" dirty="0">
                <a:solidFill>
                  <a:srgbClr val="3C78D8"/>
                </a:solidFill>
                <a:uFillTx/>
              </a:rPr>
              <a:t>AND</a:t>
            </a:r>
            <a:endParaRPr sz="1800" dirty="0">
              <a:solidFill>
                <a:srgbClr val="3C78D8"/>
              </a:solidFill>
              <a:uFillTx/>
            </a:endParaRPr>
          </a:p>
          <a:p>
            <a:pPr marL="1460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-IN" sz="1800" dirty="0">
                <a:uFillTx/>
              </a:rPr>
              <a:t>(</a:t>
            </a:r>
            <a:r>
              <a:rPr lang="en-IN" sz="1800" dirty="0">
                <a:solidFill>
                  <a:srgbClr val="3C78D8"/>
                </a:solidFill>
                <a:uFillTx/>
              </a:rPr>
              <a:t>DATE</a:t>
            </a:r>
            <a:r>
              <a:rPr lang="en-IN" sz="1800" dirty="0">
                <a:uFillTx/>
              </a:rPr>
              <a:t>(</a:t>
            </a:r>
            <a:r>
              <a:rPr lang="en-IN" sz="1800" dirty="0">
                <a:solidFill>
                  <a:srgbClr val="3C78D8"/>
                </a:solidFill>
                <a:uFillTx/>
              </a:rPr>
              <a:t>SELECT</a:t>
            </a:r>
            <a:r>
              <a:rPr lang="en-IN" sz="1800" dirty="0">
                <a:uFillTx/>
              </a:rPr>
              <a:t> </a:t>
            </a:r>
            <a:r>
              <a:rPr lang="en-IN" sz="1800" dirty="0">
                <a:solidFill>
                  <a:srgbClr val="3C78D8"/>
                </a:solidFill>
                <a:uFillTx/>
              </a:rPr>
              <a:t>MAX</a:t>
            </a:r>
            <a:r>
              <a:rPr lang="en-IN" sz="1800" dirty="0">
                <a:uFillTx/>
              </a:rPr>
              <a:t>(</a:t>
            </a:r>
            <a:r>
              <a:rPr lang="en-IN" sz="1800" dirty="0">
                <a:solidFill>
                  <a:srgbClr val="3C78D8"/>
                </a:solidFill>
                <a:uFillTx/>
              </a:rPr>
              <a:t>DATE</a:t>
            </a:r>
            <a:r>
              <a:rPr lang="en-IN" sz="1800" dirty="0">
                <a:uFillTx/>
              </a:rPr>
              <a:t>(</a:t>
            </a:r>
            <a:r>
              <a:rPr lang="en-IN" sz="1800" dirty="0" err="1">
                <a:uFillTx/>
              </a:rPr>
              <a:t>ReleaseDate</a:t>
            </a:r>
            <a:r>
              <a:rPr lang="en-IN" sz="1800" dirty="0">
                <a:uFillTx/>
              </a:rPr>
              <a:t>) ) </a:t>
            </a:r>
            <a:r>
              <a:rPr lang="en-IN" sz="1800" dirty="0">
                <a:solidFill>
                  <a:srgbClr val="3C78D8"/>
                </a:solidFill>
                <a:uFillTx/>
              </a:rPr>
              <a:t>FROM</a:t>
            </a:r>
            <a:r>
              <a:rPr lang="en-IN" sz="1800" dirty="0">
                <a:uFillTx/>
              </a:rPr>
              <a:t> Product </a:t>
            </a:r>
            <a:r>
              <a:rPr lang="en-IN" sz="1800" dirty="0">
                <a:solidFill>
                  <a:srgbClr val="3C78D8"/>
                </a:solidFill>
                <a:uFillTx/>
              </a:rPr>
              <a:t>WHERE</a:t>
            </a:r>
            <a:r>
              <a:rPr lang="en-IN" sz="1800" dirty="0">
                <a:uFillTx/>
              </a:rPr>
              <a:t> Brand=‘Adidas’)+30));</a:t>
            </a:r>
            <a:endParaRPr sz="1800" dirty="0">
              <a:uFillTx/>
            </a:endParaRPr>
          </a:p>
          <a:p>
            <a:pPr marL="1460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br>
              <a:rPr lang="en-IN" sz="1800" dirty="0">
                <a:uFillTx/>
              </a:rPr>
            </a:br>
            <a:endParaRPr sz="1800" dirty="0">
              <a:uFillTx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dirty="0">
              <a:uFillTx/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dirty="0">
              <a:uFillTx/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00"/>
              <a:buNone/>
            </a:pPr>
            <a:endParaRPr dirty="0">
              <a:uFillTx/>
            </a:endParaRPr>
          </a:p>
        </p:txBody>
      </p:sp>
      <p:pic>
        <p:nvPicPr>
          <p:cNvPr id="123" name="Google Shape;123;p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4225" y="4216025"/>
            <a:ext cx="8422715" cy="9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>
                <a:uFillTx/>
              </a:rPr>
              <a:t>Benefits of This Model</a:t>
            </a:r>
            <a:endParaRPr>
              <a:uFillTx/>
            </a:endParaRPr>
          </a:p>
        </p:txBody>
      </p:sp>
      <p:sp>
        <p:nvSpPr>
          <p:cNvPr id="129" name="Google Shape;129;p7"/>
          <p:cNvSpPr txBox="1">
            <a:spLocks noGrp="1"/>
          </p:cNvSpPr>
          <p:nvPr>
            <p:ph type="body" idx="1"/>
          </p:nvPr>
        </p:nvSpPr>
        <p:spPr>
          <a:xfrm>
            <a:off x="590100" y="1066500"/>
            <a:ext cx="7746300" cy="3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IN">
                <a:uFillTx/>
              </a:rPr>
              <a:t>Regional analysis</a:t>
            </a:r>
            <a:endParaRPr>
              <a:uFillTx/>
            </a:endParaRPr>
          </a:p>
          <a:p>
            <a:pPr marL="914400" lvl="1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IN">
                <a:uFillTx/>
              </a:rPr>
              <a:t>Identify popular stores</a:t>
            </a:r>
            <a:endParaRPr>
              <a:uFillTx/>
            </a:endParaRPr>
          </a:p>
          <a:p>
            <a:pPr marL="914400" lvl="1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IN">
                <a:uFillTx/>
              </a:rPr>
              <a:t>Determine popular products</a:t>
            </a:r>
            <a:endParaRPr>
              <a:uFillTx/>
            </a:endParaRPr>
          </a:p>
          <a:p>
            <a:pPr marL="914400" lvl="1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IN">
                <a:uFillTx/>
              </a:rPr>
              <a:t>Find top customers</a:t>
            </a:r>
            <a:endParaRPr>
              <a:uFillTx/>
            </a:endParaRPr>
          </a:p>
          <a:p>
            <a:pPr marL="45720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IN">
                <a:uFillTx/>
              </a:rPr>
              <a:t>Monitor supply and inventory</a:t>
            </a:r>
            <a:endParaRPr>
              <a:uFillTx/>
            </a:endParaRPr>
          </a:p>
          <a:p>
            <a:pPr marL="45720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IN">
                <a:uFillTx/>
              </a:rPr>
              <a:t>Compare our sales performance with complex situations brought by our competitors</a:t>
            </a:r>
            <a:endParaRPr>
              <a:uFillTx/>
            </a:endParaRPr>
          </a:p>
          <a:p>
            <a:pPr marL="45720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IN">
                <a:uFillTx/>
              </a:rPr>
              <a:t>Use this data to increase profits</a:t>
            </a:r>
            <a:endParaRPr>
              <a:uFillTx/>
            </a:endParaRPr>
          </a:p>
          <a:p>
            <a:pPr marL="914400" lvl="1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IN">
                <a:uFillTx/>
              </a:rPr>
              <a:t>Marketing strategies</a:t>
            </a:r>
            <a:endParaRPr>
              <a:uFillTx/>
            </a:endParaRPr>
          </a:p>
          <a:p>
            <a:pPr marL="914400" lvl="1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IN">
                <a:uFillTx/>
              </a:rPr>
              <a:t>Supply strategies</a:t>
            </a:r>
            <a:endParaRPr>
              <a:uFillTx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301</Words>
  <Application>Microsoft Office PowerPoint</Application>
  <PresentationFormat>On-screen Show (16:9)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Reebok – Advanced Analytics  Competitor behavior study </vt:lpstr>
      <vt:lpstr>Problem Statement</vt:lpstr>
      <vt:lpstr>PowerPoint Presentation</vt:lpstr>
      <vt:lpstr>Schema Diagram</vt:lpstr>
      <vt:lpstr>Sample Query</vt:lpstr>
      <vt:lpstr>Benefits of This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Reebok – Advanced Analytics CIS 505 Team Project</dc:title>
  <cp:lastModifiedBy>Priyadharsini Narahari Rao</cp:lastModifiedBy>
  <cp:revision>4</cp:revision>
  <dcterms:modified xsi:type="dcterms:W3CDTF">2020-05-17T18:27:06Z</dcterms:modified>
</cp:coreProperties>
</file>