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8"/>
  </p:notesMasterIdLst>
  <p:sldIdLst>
    <p:sldId id="256" r:id="rId2"/>
    <p:sldId id="275" r:id="rId3"/>
    <p:sldId id="277" r:id="rId4"/>
    <p:sldId id="278" r:id="rId5"/>
    <p:sldId id="279" r:id="rId6"/>
    <p:sldId id="276" r:id="rId7"/>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84">
          <p15:clr>
            <a:srgbClr val="A4A3A4"/>
          </p15:clr>
        </p15:guide>
        <p15:guide id="2" pos="2880">
          <p15:clr>
            <a:srgbClr val="A4A3A4"/>
          </p15:clr>
        </p15:guide>
      </p15:sldGuideLst>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1282" y="86"/>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 name="Google Shape;20;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0" name="Google Shape;170;p2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3"/>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5" name="Google Shape;15;p23"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srcRect/>
          <a:stretch>
            <a:fillRect/>
          </a:stretch>
        </p:blipFill>
        <p:spPr>
          <a:xfrm>
            <a:off x="179696" y="152400"/>
            <a:ext cx="868725" cy="972000"/>
          </a:xfrm>
          <a:prstGeom prst="rect">
            <a:avLst/>
          </a:prstGeom>
          <a:noFill/>
          <a:ln>
            <a:noFill/>
          </a:ln>
        </p:spPr>
      </p:pic>
      <p:pic>
        <p:nvPicPr>
          <p:cNvPr id="16" name="Google Shape;16;p23"/>
          <p:cNvPicPr preferRelativeResize="0"/>
          <p:nvPr/>
        </p:nvPicPr>
        <p:blipFill rotWithShape="1">
          <a:blip r:embed="rId3"/>
          <a:srcRect/>
          <a:stretch>
            <a:fillRect/>
          </a:stretch>
        </p:blipFill>
        <p:spPr>
          <a:xfrm>
            <a:off x="7530152" y="1676400"/>
            <a:ext cx="1600200" cy="5050808"/>
          </a:xfrm>
          <a:prstGeom prst="rect">
            <a:avLst/>
          </a:prstGeom>
          <a:noFill/>
          <a:ln>
            <a:noFill/>
          </a:ln>
        </p:spPr>
      </p:pic>
      <p:pic>
        <p:nvPicPr>
          <p:cNvPr id="17" name="Google Shape;17;p23"/>
          <p:cNvPicPr preferRelativeResize="0"/>
          <p:nvPr/>
        </p:nvPicPr>
        <p:blipFill rotWithShape="1">
          <a:blip r:embed="rId4"/>
          <a:srcRect/>
          <a:stretch>
            <a:fillRect/>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3"/>
          <a:srcRect/>
          <a:stretch>
            <a:fillRect/>
          </a:stretch>
        </p:blipFill>
        <p:spPr>
          <a:xfrm>
            <a:off x="1" y="-13648"/>
            <a:ext cx="9144000" cy="6934200"/>
          </a:xfrm>
          <a:prstGeom prst="rect">
            <a:avLst/>
          </a:prstGeom>
          <a:noFill/>
          <a:ln>
            <a:noFill/>
          </a:ln>
        </p:spPr>
      </p:pic>
      <p:sp>
        <p:nvSpPr>
          <p:cNvPr id="11" name="Google Shape;11;p22"/>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2" name="Google Shape;12;p2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srcRect/>
          <a:stretch>
            <a:fillRect/>
          </a:stretch>
        </p:blipFill>
        <p:spPr>
          <a:xfrm>
            <a:off x="312760" y="152400"/>
            <a:ext cx="868725" cy="9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421500" y="1540250"/>
            <a:ext cx="83010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28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Department of Computer Science &amp; Engineering</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UE17CS355 – Web Tech II Laboratory</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40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Evaluation</a:t>
            </a:r>
            <a:endParaRPr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endParaRPr>
          </a:p>
        </p:txBody>
      </p:sp>
      <p:sp>
        <p:nvSpPr>
          <p:cNvPr id="23" name="Google Shape;23;p1"/>
          <p:cNvSpPr txBox="1"/>
          <p:nvPr/>
        </p:nvSpPr>
        <p:spPr>
          <a:xfrm>
            <a:off x="411400" y="4719111"/>
            <a:ext cx="8458200" cy="13719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Title     :  Owner Administration portal</a:t>
            </a:r>
            <a:endParaRPr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Team 	:  PES1201700201 –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Revanth</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Yalipi</a:t>
            </a:r>
            <a:endPar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spcBef>
                <a:spcPts val="0"/>
              </a:spcBef>
              <a:spcAft>
                <a:spcPts val="0"/>
              </a:spcAft>
              <a:buNone/>
            </a:pPr>
            <a:r>
              <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rPr>
              <a:t>		   </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PES1201701324 – Priyadith T P</a:t>
            </a:r>
          </a:p>
          <a:p>
            <a:pPr lvl="0"/>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PES1201701725  -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Sachin</a:t>
            </a:r>
            <a:endPar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Rectangle 1">
            <a:extLst>
              <a:ext uri="{FF2B5EF4-FFF2-40B4-BE49-F238E27FC236}">
                <a16:creationId xmlns:a16="http://schemas.microsoft.com/office/drawing/2014/main" id="{BB0F3855-8FEC-4342-8634-97D85CFC5030}"/>
              </a:ext>
            </a:extLst>
          </p:cNvPr>
          <p:cNvSpPr/>
          <p:nvPr/>
        </p:nvSpPr>
        <p:spPr>
          <a:xfrm>
            <a:off x="1147314" y="2234407"/>
            <a:ext cx="6409425" cy="3539430"/>
          </a:xfrm>
          <a:prstGeom prst="rect">
            <a:avLst/>
          </a:prstGeom>
        </p:spPr>
        <p:txBody>
          <a:bodyPr wrap="square">
            <a:spAutoFit/>
          </a:bodyPr>
          <a:lstStyle/>
          <a:p>
            <a:r>
              <a:rPr lang="en-GB" dirty="0">
                <a:solidFill>
                  <a:schemeClr val="bg2"/>
                </a:solidFill>
                <a:latin typeface="Open Sans"/>
              </a:rPr>
              <a:t>	Attendance and Payment System project is developed using PHP,HTML, JavaScript, Bootstrap, jQuery, Flask and CSS. Talking about the project, it has lots of features. This project contains an Employee’s login side where an employee can Sign in for Time In and Time Out and Admin Panel where he/she can view the monthly attendance report, CRUD Employees, Manage Overtime, schedules, deductions and many more. From the employee’s login, he/she should provide Employee ID in order to Turn in to the system for Attendance. The Employee id can be retrieved from the Admin Panel.</a:t>
            </a:r>
          </a:p>
          <a:p>
            <a:endParaRPr lang="en-GB" dirty="0">
              <a:solidFill>
                <a:srgbClr val="4C4C4C"/>
              </a:solidFill>
              <a:latin typeface="Open Sans"/>
            </a:endParaRPr>
          </a:p>
          <a:p>
            <a:r>
              <a:rPr lang="en-GB" dirty="0">
                <a:solidFill>
                  <a:schemeClr val="bg2"/>
                </a:solidFill>
              </a:rPr>
              <a:t>	Admin has full control of the system, all the functions are to be performed from Admin panel. From here, he/she can view attendance, add, edit, remove and list employees, manage overtime, cash advance, schedules, deductions, positions, and list Payroll. The other feature is that the system automatically generates the attendance Statistics in the form of bar graph representing Number of On time and Late of each month and year.</a:t>
            </a:r>
            <a:endParaRPr lang="en-US" dirty="0">
              <a:solidFill>
                <a:schemeClr val="bg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Technologies Used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Rectangle 1">
            <a:extLst>
              <a:ext uri="{FF2B5EF4-FFF2-40B4-BE49-F238E27FC236}">
                <a16:creationId xmlns:a16="http://schemas.microsoft.com/office/drawing/2014/main" id="{B61DCF0B-2991-4FB8-B366-24DF345C1B78}"/>
              </a:ext>
            </a:extLst>
          </p:cNvPr>
          <p:cNvSpPr/>
          <p:nvPr/>
        </p:nvSpPr>
        <p:spPr>
          <a:xfrm>
            <a:off x="1199072" y="2413338"/>
            <a:ext cx="6331788" cy="2462213"/>
          </a:xfrm>
          <a:prstGeom prst="rect">
            <a:avLst/>
          </a:prstGeom>
        </p:spPr>
        <p:txBody>
          <a:bodyPr wrap="square">
            <a:spAutoFit/>
          </a:bodyPr>
          <a:lstStyle/>
          <a:p>
            <a:pPr marL="285750" indent="-285750">
              <a:buFont typeface="Wingdings" panose="05000000000000000000" pitchFamily="2" charset="2"/>
              <a:buChar char="Ø"/>
            </a:pPr>
            <a:r>
              <a:rPr lang="en-US" dirty="0"/>
              <a:t>PHP</a:t>
            </a:r>
          </a:p>
          <a:p>
            <a:pPr marL="285750" indent="-285750">
              <a:buFont typeface="Wingdings" panose="05000000000000000000" pitchFamily="2" charset="2"/>
              <a:buChar char="Ø"/>
            </a:pPr>
            <a:r>
              <a:rPr lang="en-US" dirty="0" err="1"/>
              <a:t>Jquery</a:t>
            </a:r>
            <a:endParaRPr lang="en-US" dirty="0"/>
          </a:p>
          <a:p>
            <a:pPr marL="285750" indent="-285750">
              <a:buFont typeface="Wingdings" panose="05000000000000000000" pitchFamily="2" charset="2"/>
              <a:buChar char="Ø"/>
            </a:pPr>
            <a:r>
              <a:rPr lang="en-US" dirty="0"/>
              <a:t>JavaScript</a:t>
            </a:r>
          </a:p>
          <a:p>
            <a:pPr marL="285750" indent="-285750">
              <a:buFont typeface="Wingdings" panose="05000000000000000000" pitchFamily="2" charset="2"/>
              <a:buChar char="Ø"/>
            </a:pPr>
            <a:r>
              <a:rPr lang="en-US" dirty="0"/>
              <a:t>Bootstrap</a:t>
            </a:r>
          </a:p>
          <a:p>
            <a:pPr marL="285750" indent="-285750">
              <a:buFont typeface="Wingdings" panose="05000000000000000000" pitchFamily="2" charset="2"/>
              <a:buChar char="Ø"/>
            </a:pPr>
            <a:r>
              <a:rPr lang="en-US" dirty="0"/>
              <a:t>RSS</a:t>
            </a:r>
          </a:p>
          <a:p>
            <a:pPr marL="285750" indent="-285750">
              <a:buFont typeface="Wingdings" panose="05000000000000000000" pitchFamily="2" charset="2"/>
              <a:buChar char="Ø"/>
            </a:pPr>
            <a:r>
              <a:rPr lang="en-US" dirty="0"/>
              <a:t>Periodic Refresh</a:t>
            </a:r>
          </a:p>
          <a:p>
            <a:pPr marL="285750" indent="-285750">
              <a:buFont typeface="Wingdings" panose="05000000000000000000" pitchFamily="2" charset="2"/>
              <a:buChar char="Ø"/>
            </a:pPr>
            <a:r>
              <a:rPr lang="en-US" dirty="0"/>
              <a:t>Flask</a:t>
            </a:r>
          </a:p>
          <a:p>
            <a:pPr marL="285750" indent="-285750">
              <a:buFont typeface="Wingdings" panose="05000000000000000000" pitchFamily="2" charset="2"/>
              <a:buChar char="Ø"/>
            </a:pPr>
            <a:r>
              <a:rPr lang="en-US" dirty="0"/>
              <a:t>REST API’s</a:t>
            </a:r>
          </a:p>
          <a:p>
            <a:pPr marL="285750" indent="-285750">
              <a:buFont typeface="Wingdings" panose="05000000000000000000" pitchFamily="2" charset="2"/>
              <a:buChar char="Ø"/>
            </a:pPr>
            <a:r>
              <a:rPr lang="en-US" dirty="0"/>
              <a:t>Graphs</a:t>
            </a:r>
          </a:p>
          <a:p>
            <a:pPr marL="285750" indent="-285750">
              <a:buFont typeface="Wingdings" panose="05000000000000000000" pitchFamily="2" charset="2"/>
              <a:buChar char="Ø"/>
            </a:pPr>
            <a:r>
              <a:rPr lang="en-US" dirty="0"/>
              <a:t>MySQL database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Techniques Implemented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Rectangle 1">
            <a:extLst>
              <a:ext uri="{FF2B5EF4-FFF2-40B4-BE49-F238E27FC236}">
                <a16:creationId xmlns:a16="http://schemas.microsoft.com/office/drawing/2014/main" id="{702A6D8F-3526-4CEB-8562-B48553D361B1}"/>
              </a:ext>
            </a:extLst>
          </p:cNvPr>
          <p:cNvSpPr/>
          <p:nvPr/>
        </p:nvSpPr>
        <p:spPr>
          <a:xfrm>
            <a:off x="1268077" y="2413338"/>
            <a:ext cx="6374921" cy="1384995"/>
          </a:xfrm>
          <a:prstGeom prst="rect">
            <a:avLst/>
          </a:prstGeom>
        </p:spPr>
        <p:txBody>
          <a:bodyPr wrap="square">
            <a:spAutoFit/>
          </a:bodyPr>
          <a:lstStyle/>
          <a:p>
            <a:pPr marL="285750" indent="-285750">
              <a:buFont typeface="Arial" panose="020B0604020202020204" pitchFamily="34" charset="0"/>
              <a:buChar char="•"/>
            </a:pPr>
            <a:r>
              <a:rPr lang="en-US" dirty="0" err="1"/>
              <a:t>Jquery</a:t>
            </a:r>
            <a:r>
              <a:rPr lang="en-US" dirty="0"/>
              <a:t> used for frontend.</a:t>
            </a:r>
          </a:p>
          <a:p>
            <a:pPr marL="285750" indent="-285750">
              <a:buFont typeface="Arial" panose="020B0604020202020204" pitchFamily="34" charset="0"/>
              <a:buChar char="•"/>
            </a:pPr>
            <a:r>
              <a:rPr lang="en-US" dirty="0"/>
              <a:t>Used Periodic Refresh for the Tasks that needed to be done.</a:t>
            </a:r>
          </a:p>
          <a:p>
            <a:pPr marL="285750" indent="-285750">
              <a:buFont typeface="Arial" panose="020B0604020202020204" pitchFamily="34" charset="0"/>
              <a:buChar char="•"/>
            </a:pPr>
            <a:r>
              <a:rPr lang="en-US" dirty="0"/>
              <a:t>Used RSS for displaying the terms and conditions of the company.</a:t>
            </a:r>
          </a:p>
          <a:p>
            <a:pPr marL="285750" indent="-285750">
              <a:buFont typeface="Arial" panose="020B0604020202020204" pitchFamily="34" charset="0"/>
              <a:buChar char="•"/>
            </a:pPr>
            <a:r>
              <a:rPr lang="en-US" dirty="0"/>
              <a:t>Used Flask for implementing intelligent component. In flask app we used REST api’s.</a:t>
            </a:r>
          </a:p>
          <a:p>
            <a:pPr marL="285750" indent="-285750">
              <a:buFont typeface="Arial" panose="020B0604020202020204" pitchFamily="34" charset="0"/>
              <a:buChar char="•"/>
            </a:pPr>
            <a:r>
              <a:rPr lang="en-US" dirty="0"/>
              <a:t>We used MYSQL Database for implementation.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Intelligent Functionality</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 name="TextBox 2">
            <a:extLst>
              <a:ext uri="{FF2B5EF4-FFF2-40B4-BE49-F238E27FC236}">
                <a16:creationId xmlns:a16="http://schemas.microsoft.com/office/drawing/2014/main" id="{22EAA85F-0DF5-415A-B909-EC01A795CBC2}"/>
              </a:ext>
            </a:extLst>
          </p:cNvPr>
          <p:cNvSpPr txBox="1"/>
          <p:nvPr/>
        </p:nvSpPr>
        <p:spPr>
          <a:xfrm>
            <a:off x="1332089" y="2314222"/>
            <a:ext cx="6073422" cy="2893100"/>
          </a:xfrm>
          <a:prstGeom prst="rect">
            <a:avLst/>
          </a:prstGeom>
          <a:noFill/>
        </p:spPr>
        <p:txBody>
          <a:bodyPr wrap="square" rtlCol="0">
            <a:spAutoFit/>
          </a:bodyPr>
          <a:lstStyle/>
          <a:p>
            <a:r>
              <a:rPr lang="en-IN" dirty="0"/>
              <a:t>	In this project what we did for intelligent functionality is recommendation for administrator. Recommendation is basically for which are the employees have higher chance of promotion on the basis of regularity to work, number of working hours, experience. And which are the employees who have higher probability to get fired. </a:t>
            </a:r>
          </a:p>
          <a:p>
            <a:endParaRPr lang="en-IN" dirty="0"/>
          </a:p>
          <a:p>
            <a:r>
              <a:rPr lang="en-IN" dirty="0"/>
              <a:t>	To implement the above concept we used Flask framework. We have used REST </a:t>
            </a:r>
            <a:r>
              <a:rPr lang="en-IN" dirty="0" err="1"/>
              <a:t>api’s</a:t>
            </a:r>
            <a:r>
              <a:rPr lang="en-IN" dirty="0"/>
              <a:t> in flask to implement each functionality. Each app select the data from the database and process on the data. And place that data into the html using python’s Render Templet. </a:t>
            </a:r>
          </a:p>
          <a:p>
            <a:endParaRPr lang="en-IN" dirty="0"/>
          </a:p>
          <a:p>
            <a:r>
              <a:rPr lang="en-IN" dirty="0"/>
              <a:t>1)Flask app</a:t>
            </a:r>
          </a:p>
          <a:p>
            <a:r>
              <a:rPr lang="en-IN" dirty="0"/>
              <a:t>2)REST API’s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1619753" y="3352800"/>
            <a:ext cx="3734400" cy="708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4000"/>
              <a:buFont typeface="Arial" panose="020B0604020202020204"/>
              <a:buNone/>
            </a:pPr>
            <a:r>
              <a:rPr lang="en-US"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rPr>
              <a:t>Thank You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429</Words>
  <Application>Microsoft Office PowerPoint</Application>
  <PresentationFormat>On-screen Show (4:3)</PresentationFormat>
  <Paragraphs>38</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Open Sans</vt:lpstr>
      <vt:lpstr>Trebuchet MS</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VJ</dc:creator>
  <cp:lastModifiedBy>Priyadith Gowda</cp:lastModifiedBy>
  <cp:revision>46</cp:revision>
  <dcterms:created xsi:type="dcterms:W3CDTF">2020-04-04T14:48:00Z</dcterms:created>
  <dcterms:modified xsi:type="dcterms:W3CDTF">2020-04-17T07:19:40Z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