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054" r:id="rId3"/>
    <p:sldId id="259" r:id="rId4"/>
    <p:sldId id="263" r:id="rId5"/>
    <p:sldId id="258" r:id="rId6"/>
    <p:sldId id="260" r:id="rId7"/>
    <p:sldId id="265" r:id="rId8"/>
    <p:sldId id="262" r:id="rId9"/>
    <p:sldId id="261" r:id="rId10"/>
    <p:sldId id="264" r:id="rId11"/>
    <p:sldId id="10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C6A"/>
    <a:srgbClr val="320175"/>
    <a:srgbClr val="41258C"/>
    <a:srgbClr val="010D1D"/>
    <a:srgbClr val="080C39"/>
    <a:srgbClr val="18297E"/>
    <a:srgbClr val="152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FFD9-21D6-68F3-CAD3-A0C9670B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F6071-7C19-5B6F-B1B4-5C0909A26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308F-2026-22DD-E4ED-4379E781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E21B-B88E-DD9B-593C-9F1188AE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B35A-CCC0-3373-9466-D84E04D2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7298-1CF8-5A78-9F4D-30043A74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0058-B063-2C0A-23F8-F03651AEC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C902-BEAD-7425-9F2E-4CE71F00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CD83-7678-6A6B-B392-7AB56BD4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106D-E184-923D-2EC6-E754024C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2E1F8-1ED7-1046-ABC5-E90F98B0D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A97F2-DB6A-B1A5-A7F5-9F5A87EC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49C7-2757-0ADB-E2BC-5A0A45FF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1977-0AAE-E3E4-3417-6FF1A585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D8FA-EF38-F0F2-2553-5825025F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3ECE-1355-5E23-C56D-3856344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3D2-8DAA-F2DF-DA74-4E4F2A89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C7ED3-8C15-B68C-12E0-620107FC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88BC-434B-9F36-820E-098AD4F5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2FAE-AC32-7D09-A618-1DD814B5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C8C0-F0DA-4FB0-EBEE-53CFAA25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F44B7-80BB-84B2-7CF5-335E052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70E6-1A19-A019-4CFD-BFD40EEA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6179-0BD8-FC50-4FCB-C2EC6E44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D6AC-F435-CF4F-16D9-B0CDBCF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5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5F75-6FA8-2203-BDAF-A98E6A43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2550-3665-C389-0F2F-D62838C43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BC83-C1FD-0BF5-5F73-F362E02D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653F-ED34-E8DD-E389-B03F56C5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6D84-6D4D-BD33-A4B7-39E1223F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6D329-0587-73F9-FA3F-26328583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836C-64F1-C9B0-9FFD-D2B87F8D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1F1F-F8C9-016F-3894-DBA8EC20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0D274-369D-D944-784F-E86FEB359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F1805-12CE-2F40-C853-A270037CD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D1F4D-ACE0-D3B8-4A3F-EF3235F5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08A7F-350E-9AA9-CAA4-B3C8A4BE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8CBCA-F83C-3B7F-099F-DAA21447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3F147-DE2A-9131-CB9A-64A9AD3B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2432-A462-34A1-E262-4E8D232B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7FC41-85EB-4B76-29A2-4B93550C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EE1EA-AB37-F8B3-003D-2635618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9E8B-5D02-88F5-587F-13FCA94B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6576-838E-C7D6-682B-5C66CE6D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EC23D-4436-B11D-DC32-CAF0A3BB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41789-7676-BD65-BE1F-A8F54B97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D2EE-38F0-92C7-B4C6-1407D355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7559-832D-F5B1-FB5C-998758C0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6224E-4028-8298-E2EA-629044263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144D1-2C06-DFCF-B0E3-475E2685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6F18F-AD1A-4C5B-A2C0-367AF848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F8AD-9571-0F21-5D9E-F0B956AF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55E1-6D89-C403-0393-A675267D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AEFFF-C91F-3510-06D7-F2E6AF7D1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FC449-EA75-3C52-B7C4-03C26894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3DA49-908B-8C91-AC59-86998772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5344-2D41-5CA3-3913-5DAC1BD3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1734-4395-C153-5FFF-2E62BAED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E2687-2924-3BA1-3F98-CB01309C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CAA9-535E-0C37-8364-82B1ECFE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D9BB-F848-41CD-85E7-9C1E34481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4D2E-4D99-4697-A294-4A64860C3E8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9C8F-EDE4-59A2-CBDB-7053EB1E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16B5-23EF-69BF-B0C2-F27597FEC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6BA0-C556-49DB-8335-F18EB8EA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297E"/>
            </a:gs>
            <a:gs pos="72000">
              <a:srgbClr val="080C3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FC86D-8C72-BDA6-AA77-512F65F6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9427" y="1110528"/>
            <a:ext cx="8283428" cy="5753142"/>
          </a:xfrm>
          <a:custGeom>
            <a:avLst/>
            <a:gdLst>
              <a:gd name="connsiteX0" fmla="*/ 0 w 8283428"/>
              <a:gd name="connsiteY0" fmla="*/ 0 h 5753142"/>
              <a:gd name="connsiteX1" fmla="*/ 8283429 w 8283428"/>
              <a:gd name="connsiteY1" fmla="*/ 0 h 5753142"/>
              <a:gd name="connsiteX2" fmla="*/ 8283429 w 8283428"/>
              <a:gd name="connsiteY2" fmla="*/ 5753143 h 5753142"/>
              <a:gd name="connsiteX3" fmla="*/ 0 w 8283428"/>
              <a:gd name="connsiteY3" fmla="*/ 5753143 h 57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3428" h="5753142">
                <a:moveTo>
                  <a:pt x="0" y="0"/>
                </a:moveTo>
                <a:lnTo>
                  <a:pt x="8283429" y="0"/>
                </a:lnTo>
                <a:lnTo>
                  <a:pt x="8283429" y="5753143"/>
                </a:lnTo>
                <a:lnTo>
                  <a:pt x="0" y="5753143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9E644A-BAD0-C2F2-525A-11F9F4D0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72" y="-54000"/>
            <a:ext cx="6171428" cy="6912000"/>
          </a:xfrm>
          <a:custGeom>
            <a:avLst/>
            <a:gdLst>
              <a:gd name="connsiteX0" fmla="*/ 0 w 6171428"/>
              <a:gd name="connsiteY0" fmla="*/ 0 h 6912000"/>
              <a:gd name="connsiteX1" fmla="*/ 6171429 w 6171428"/>
              <a:gd name="connsiteY1" fmla="*/ 0 h 6912000"/>
              <a:gd name="connsiteX2" fmla="*/ 6171429 w 6171428"/>
              <a:gd name="connsiteY2" fmla="*/ 6912000 h 6912000"/>
              <a:gd name="connsiteX3" fmla="*/ 0 w 6171428"/>
              <a:gd name="connsiteY3" fmla="*/ 6912000 h 69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1428" h="6912000">
                <a:moveTo>
                  <a:pt x="0" y="0"/>
                </a:moveTo>
                <a:lnTo>
                  <a:pt x="6171429" y="0"/>
                </a:lnTo>
                <a:lnTo>
                  <a:pt x="6171429" y="6912000"/>
                </a:lnTo>
                <a:lnTo>
                  <a:pt x="0" y="6912000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1D5D3-CC9C-1C97-ECA6-3CE57A14A88C}"/>
              </a:ext>
            </a:extLst>
          </p:cNvPr>
          <p:cNvGrpSpPr/>
          <p:nvPr/>
        </p:nvGrpSpPr>
        <p:grpSpPr>
          <a:xfrm>
            <a:off x="512907" y="717348"/>
            <a:ext cx="11534713" cy="5567684"/>
            <a:chOff x="672695" y="806116"/>
            <a:chExt cx="11534713" cy="556768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0BE804-CB7E-44A2-59DA-8D122404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2695" y="806116"/>
              <a:ext cx="5423305" cy="5423305"/>
            </a:xfrm>
            <a:prstGeom prst="ellipse">
              <a:avLst/>
            </a:prstGeom>
            <a:effectLst>
              <a:outerShdw blurRad="215900" sx="102000" sy="102000" algn="ctr" rotWithShape="0">
                <a:prstClr val="black">
                  <a:alpha val="21000"/>
                </a:prstClr>
              </a:outerShdw>
            </a:effec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96A79A-EFC6-9120-3F76-1F5A91805A07}"/>
                </a:ext>
              </a:extLst>
            </p:cNvPr>
            <p:cNvGrpSpPr/>
            <p:nvPr/>
          </p:nvGrpSpPr>
          <p:grpSpPr>
            <a:xfrm>
              <a:off x="5453683" y="1199296"/>
              <a:ext cx="6753725" cy="5174504"/>
              <a:chOff x="5453683" y="885847"/>
              <a:chExt cx="6753725" cy="51745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4FB181-E993-4356-3C89-7D20ACF1B29D}"/>
                  </a:ext>
                </a:extLst>
              </p:cNvPr>
              <p:cNvSpPr txBox="1"/>
              <p:nvPr/>
            </p:nvSpPr>
            <p:spPr>
              <a:xfrm>
                <a:off x="6756650" y="885847"/>
                <a:ext cx="5137797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The Role of Artificial intelligence in </a:t>
                </a:r>
                <a:r>
                  <a:rPr lang="en-US" sz="4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Security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9F0C68D-51E9-891C-5B41-93587C998E17}"/>
                  </a:ext>
                </a:extLst>
              </p:cNvPr>
              <p:cNvSpPr/>
              <p:nvPr/>
            </p:nvSpPr>
            <p:spPr>
              <a:xfrm>
                <a:off x="5453683" y="4482786"/>
                <a:ext cx="6753725" cy="1577565"/>
              </a:xfrm>
              <a:prstGeom prst="roundRect">
                <a:avLst>
                  <a:gd name="adj" fmla="val 47398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Student </a:t>
                </a:r>
                <a:r>
                  <a:rPr lang="en-US" b="1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Name:</a:t>
                </a:r>
                <a:r>
                  <a:rPr lang="en-US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G.MohanaPriya</a:t>
                </a:r>
                <a:endParaRPr lang="en-US" dirty="0" smtClean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  <a:p>
                <a:r>
                  <a:rPr lang="en-US" b="1" dirty="0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College </a:t>
                </a:r>
                <a:r>
                  <a:rPr lang="en-US" b="1" dirty="0" err="1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Name:</a:t>
                </a:r>
                <a:r>
                  <a:rPr lang="en-US" dirty="0" err="1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The</a:t>
                </a:r>
                <a:r>
                  <a:rPr lang="en-US" dirty="0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Kavery</a:t>
                </a:r>
                <a:r>
                  <a:rPr lang="en-US" dirty="0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  Engineering College</a:t>
                </a:r>
              </a:p>
              <a:p>
                <a:r>
                  <a:rPr lang="en-US" b="1" dirty="0" err="1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Department:</a:t>
                </a:r>
                <a:r>
                  <a:rPr lang="en-US" dirty="0" err="1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Computer</a:t>
                </a:r>
                <a:r>
                  <a:rPr lang="en-US" dirty="0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Scince</a:t>
                </a:r>
                <a:r>
                  <a:rPr lang="en-US" dirty="0" smtClean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 and Engineering</a:t>
                </a:r>
                <a:endParaRPr lang="en-US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76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B53FFB-71E4-57D1-5F79-380475396A89}"/>
              </a:ext>
            </a:extLst>
          </p:cNvPr>
          <p:cNvGrpSpPr/>
          <p:nvPr/>
        </p:nvGrpSpPr>
        <p:grpSpPr>
          <a:xfrm>
            <a:off x="318721" y="464161"/>
            <a:ext cx="11554558" cy="2600325"/>
            <a:chOff x="523874" y="464161"/>
            <a:chExt cx="11554558" cy="2600325"/>
          </a:xfrm>
        </p:grpSpPr>
        <p:pic>
          <p:nvPicPr>
            <p:cNvPr id="7170" name="Picture 2" descr="Photo padlock with keyhole in data security on circuit modern safety digital concept">
              <a:extLst>
                <a:ext uri="{FF2B5EF4-FFF2-40B4-BE49-F238E27FC236}">
                  <a16:creationId xmlns:a16="http://schemas.microsoft.com/office/drawing/2014/main" id="{73AC8A2B-3412-EBE2-98E9-C1275051C0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0" r="-1"/>
            <a:stretch/>
          </p:blipFill>
          <p:spPr bwMode="auto">
            <a:xfrm>
              <a:off x="6506307" y="464161"/>
              <a:ext cx="5572125" cy="260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Photo shield with padlock icon cyber attack block cyber data and information privacy concept">
              <a:extLst>
                <a:ext uri="{FF2B5EF4-FFF2-40B4-BE49-F238E27FC236}">
                  <a16:creationId xmlns:a16="http://schemas.microsoft.com/office/drawing/2014/main" id="{C378E86F-BD0D-E18B-0ACA-2FB65D46D6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6"/>
            <a:stretch/>
          </p:blipFill>
          <p:spPr bwMode="auto">
            <a:xfrm>
              <a:off x="523874" y="464161"/>
              <a:ext cx="5572125" cy="2600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AE1E32-0E81-DBE1-028B-6608162EE7F1}"/>
              </a:ext>
            </a:extLst>
          </p:cNvPr>
          <p:cNvGrpSpPr/>
          <p:nvPr/>
        </p:nvGrpSpPr>
        <p:grpSpPr>
          <a:xfrm>
            <a:off x="634694" y="3548205"/>
            <a:ext cx="10707073" cy="2835845"/>
            <a:chOff x="-313226" y="3548205"/>
            <a:chExt cx="10707073" cy="24409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DFD144-9665-AFCD-CC39-961DBCBF8D9A}"/>
                </a:ext>
              </a:extLst>
            </p:cNvPr>
            <p:cNvGrpSpPr/>
            <p:nvPr/>
          </p:nvGrpSpPr>
          <p:grpSpPr>
            <a:xfrm>
              <a:off x="-313226" y="3696250"/>
              <a:ext cx="5508747" cy="1773017"/>
              <a:chOff x="-209916" y="3429000"/>
              <a:chExt cx="5508747" cy="177301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236DEE-167E-E859-9618-B107A724B03B}"/>
                  </a:ext>
                </a:extLst>
              </p:cNvPr>
              <p:cNvSpPr txBox="1"/>
              <p:nvPr/>
            </p:nvSpPr>
            <p:spPr>
              <a:xfrm>
                <a:off x="-209916" y="3429000"/>
                <a:ext cx="55087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Arial"/>
                    <a:ea typeface="+mj-lt"/>
                    <a:cs typeface="Arial"/>
                  </a:rPr>
                  <a:t>References</a:t>
                </a:r>
                <a:endParaRPr lang="en-US" sz="36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4E8B44-9E92-DB46-4DC8-04328145537B}"/>
                  </a:ext>
                </a:extLst>
              </p:cNvPr>
              <p:cNvSpPr txBox="1"/>
              <p:nvPr/>
            </p:nvSpPr>
            <p:spPr>
              <a:xfrm>
                <a:off x="-209916" y="4758283"/>
                <a:ext cx="4793669" cy="443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E3BA8C-728F-EB59-14CE-05F64389C329}"/>
                </a:ext>
              </a:extLst>
            </p:cNvPr>
            <p:cNvGrpSpPr/>
            <p:nvPr/>
          </p:nvGrpSpPr>
          <p:grpSpPr>
            <a:xfrm>
              <a:off x="5535871" y="3548205"/>
              <a:ext cx="4857976" cy="2440925"/>
              <a:chOff x="5535871" y="3548205"/>
              <a:chExt cx="4857976" cy="24409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71AD3B7-288B-0E31-F497-C985D2944ACC}"/>
                  </a:ext>
                </a:extLst>
              </p:cNvPr>
              <p:cNvGrpSpPr/>
              <p:nvPr/>
            </p:nvGrpSpPr>
            <p:grpSpPr>
              <a:xfrm>
                <a:off x="5535872" y="3548205"/>
                <a:ext cx="4857975" cy="1404052"/>
                <a:chOff x="5535872" y="3548205"/>
                <a:chExt cx="4857975" cy="140405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E9A8B7E-8F3E-6A3D-D79A-D69BF2C9CAB6}"/>
                    </a:ext>
                  </a:extLst>
                </p:cNvPr>
                <p:cNvSpPr/>
                <p:nvPr/>
              </p:nvSpPr>
              <p:spPr>
                <a:xfrm>
                  <a:off x="5535872" y="3562215"/>
                  <a:ext cx="914400" cy="914400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44000">
                      <a:srgbClr val="41258C"/>
                    </a:gs>
                    <a:gs pos="100000">
                      <a:srgbClr val="320175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b="1" dirty="0">
                      <a:latin typeface="Montserrat" panose="00000500000000000000" pitchFamily="2" charset="0"/>
                    </a:rPr>
                    <a:t>01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EB10D9-9E0B-B741-DED3-62E012FCB329}"/>
                    </a:ext>
                  </a:extLst>
                </p:cNvPr>
                <p:cNvSpPr txBox="1"/>
                <p:nvPr/>
              </p:nvSpPr>
              <p:spPr>
                <a:xfrm>
                  <a:off x="6587452" y="3548205"/>
                  <a:ext cx="3806395" cy="14040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List of sources cited in the presentation, including research papers, articles, books, and authoritative websites on AI in security.</a:t>
                  </a:r>
                  <a:endPara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18F8395-7A9E-EFB4-94D1-596B9666E3B0}"/>
                  </a:ext>
                </a:extLst>
              </p:cNvPr>
              <p:cNvGrpSpPr/>
              <p:nvPr/>
            </p:nvGrpSpPr>
            <p:grpSpPr>
              <a:xfrm>
                <a:off x="5535871" y="5021857"/>
                <a:ext cx="4105681" cy="967273"/>
                <a:chOff x="5535871" y="5021857"/>
                <a:chExt cx="4105681" cy="96727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B7C9549-5649-7F69-3E5C-E352EE98DA71}"/>
                    </a:ext>
                  </a:extLst>
                </p:cNvPr>
                <p:cNvSpPr/>
                <p:nvPr/>
              </p:nvSpPr>
              <p:spPr>
                <a:xfrm>
                  <a:off x="5535871" y="5021857"/>
                  <a:ext cx="914400" cy="914400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44000">
                      <a:srgbClr val="41258C"/>
                    </a:gs>
                    <a:gs pos="100000">
                      <a:srgbClr val="320175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b="1" dirty="0">
                      <a:latin typeface="Montserrat" panose="00000500000000000000" pitchFamily="2" charset="0"/>
                    </a:rPr>
                    <a:t>02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7F558F-DEE7-98AF-DEA1-6480112002D4}"/>
                    </a:ext>
                  </a:extLst>
                </p:cNvPr>
                <p:cNvSpPr txBox="1"/>
                <p:nvPr/>
              </p:nvSpPr>
              <p:spPr>
                <a:xfrm>
                  <a:off x="6537866" y="5114908"/>
                  <a:ext cx="3103686" cy="8742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Provide hyperlinks or citations for further reading and reference.</a:t>
                  </a:r>
                  <a:endPara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26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D6C6BD-F4B0-FF57-D1CC-69C3E8B0835D}"/>
              </a:ext>
            </a:extLst>
          </p:cNvPr>
          <p:cNvGrpSpPr/>
          <p:nvPr/>
        </p:nvGrpSpPr>
        <p:grpSpPr>
          <a:xfrm>
            <a:off x="1288444" y="3051214"/>
            <a:ext cx="9162628" cy="1520892"/>
            <a:chOff x="2668859" y="3446186"/>
            <a:chExt cx="9162628" cy="15208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022012-F0A4-EAD0-5433-F3D20941C3F8}"/>
                </a:ext>
              </a:extLst>
            </p:cNvPr>
            <p:cNvSpPr txBox="1"/>
            <p:nvPr/>
          </p:nvSpPr>
          <p:spPr>
            <a:xfrm>
              <a:off x="2959336" y="3446186"/>
              <a:ext cx="88721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Segoe UI" panose="020B0502040204020203" pitchFamily="34" charset="0"/>
                </a:rPr>
                <a:t>Thank You</a:t>
              </a: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cs typeface="Segoe UI" panose="020B0502040204020203" pitchFamily="34" charset="0"/>
                </a:rPr>
                <a:t>!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21404-BC86-0C37-62CB-41EB47CA8CA6}"/>
                </a:ext>
              </a:extLst>
            </p:cNvPr>
            <p:cNvSpPr/>
            <p:nvPr/>
          </p:nvSpPr>
          <p:spPr>
            <a:xfrm>
              <a:off x="2668859" y="4659301"/>
              <a:ext cx="6854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4B43F0-6627-186C-D543-EF34235C1E9E}"/>
                </a:ext>
              </a:extLst>
            </p:cNvPr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p15="http://schemas.microsoft.com/office/powerpoint/2012/main" xmlns:p159="http://schemas.microsoft.com/office/powerpoint/2015/09/main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94917" y="972607"/>
            <a:ext cx="245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 txBox="1">
            <a:spLocks/>
          </p:cNvSpPr>
          <p:nvPr/>
        </p:nvSpPr>
        <p:spPr>
          <a:xfrm>
            <a:off x="594917" y="1618938"/>
            <a:ext cx="11019020" cy="5239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Arial"/>
              </a:rPr>
              <a:t>  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cs typeface="Arial"/>
            </a:endParaRPr>
          </a:p>
          <a:p>
            <a:pPr marL="305435" indent="-305435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Arial"/>
              </a:rPr>
              <a:t>Problem Statement 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Arial"/>
              </a:rPr>
              <a:t>(Should not include solution)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cs typeface="Arial"/>
            </a:endParaRPr>
          </a:p>
          <a:p>
            <a:pPr marL="305435" indent="-305435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Arial"/>
              </a:rPr>
              <a:t>Proposed System/Solution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cs typeface="Arial"/>
            </a:endParaRPr>
          </a:p>
          <a:p>
            <a:pPr marL="305435" indent="-305435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Calibri"/>
              </a:rPr>
              <a:t>System </a:t>
            </a:r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Development Approach </a:t>
            </a:r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(Technology Used) 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Algorithm &amp; Deployment  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cs typeface="Calibri"/>
            </a:endParaRPr>
          </a:p>
          <a:p>
            <a:pPr marL="305435" indent="-305435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Arial"/>
              </a:rPr>
              <a:t>Conclusion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cs typeface="Arial"/>
            </a:endParaRPr>
          </a:p>
          <a:p>
            <a:pPr marL="305435" indent="-305435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lt"/>
                <a:cs typeface="Arial"/>
              </a:rPr>
              <a:t>References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cs typeface="Arial"/>
            </a:endParaRPr>
          </a:p>
          <a:p>
            <a:pPr marL="305435" indent="-305435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70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p15="http://schemas.microsoft.com/office/powerpoint/2012/main" xmlns:p159="http://schemas.microsoft.com/office/powerpoint/2015/09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D7FD30B-231C-FE5A-9E06-55E238C20E74}"/>
              </a:ext>
            </a:extLst>
          </p:cNvPr>
          <p:cNvGrpSpPr/>
          <p:nvPr/>
        </p:nvGrpSpPr>
        <p:grpSpPr>
          <a:xfrm>
            <a:off x="437905" y="625353"/>
            <a:ext cx="10888419" cy="5973745"/>
            <a:chOff x="369398" y="625353"/>
            <a:chExt cx="10888419" cy="5973745"/>
          </a:xfrm>
        </p:grpSpPr>
        <p:pic>
          <p:nvPicPr>
            <p:cNvPr id="1028" name="Picture 4" descr="Free photo ai cybersecurity, virus protection in machine learning">
              <a:extLst>
                <a:ext uri="{FF2B5EF4-FFF2-40B4-BE49-F238E27FC236}">
                  <a16:creationId xmlns:a16="http://schemas.microsoft.com/office/drawing/2014/main" id="{48789374-4C17-C4D2-C32C-A8812840C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522" y="625353"/>
              <a:ext cx="5607295" cy="5607295"/>
            </a:xfrm>
            <a:prstGeom prst="ellipse">
              <a:avLst/>
            </a:prstGeom>
            <a:noFill/>
            <a:effectLst>
              <a:outerShdw blurRad="127000" sx="102000" sy="102000" algn="ctr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1F09F3-A43F-4A35-85B8-34272EFBCF8D}"/>
                </a:ext>
              </a:extLst>
            </p:cNvPr>
            <p:cNvGrpSpPr/>
            <p:nvPr/>
          </p:nvGrpSpPr>
          <p:grpSpPr>
            <a:xfrm>
              <a:off x="369398" y="625353"/>
              <a:ext cx="5281124" cy="5973745"/>
              <a:chOff x="369398" y="511596"/>
              <a:chExt cx="5281124" cy="597374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B61DF-A0B1-1607-6124-5D3E2FF2A213}"/>
                  </a:ext>
                </a:extLst>
              </p:cNvPr>
              <p:cNvSpPr txBox="1"/>
              <p:nvPr/>
            </p:nvSpPr>
            <p:spPr>
              <a:xfrm>
                <a:off x="369398" y="511596"/>
                <a:ext cx="52811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Statement</a:t>
                </a:r>
                <a:r>
                  <a:rPr lang="en-US" sz="3600" b="1" i="0" dirty="0" smtClean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 </a:t>
                </a:r>
                <a:endParaRPr lang="en-US" sz="36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794E9A-0198-6AE2-57D8-808DF0EF1E94}"/>
                  </a:ext>
                </a:extLst>
              </p:cNvPr>
              <p:cNvSpPr txBox="1"/>
              <p:nvPr/>
            </p:nvSpPr>
            <p:spPr>
              <a:xfrm>
                <a:off x="369398" y="1468583"/>
                <a:ext cx="4735024" cy="5016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Elaboration on the challenges faced in integrating AI into security</a:t>
                </a:r>
                <a:r>
                  <a:rPr lang="en-US" sz="2000" dirty="0" smtClean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:</a:t>
                </a:r>
              </a:p>
              <a:p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&gt;</a:t>
                </a:r>
                <a:r>
                  <a:rPr lang="en-US" sz="2000" dirty="0" smtClean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Algorithmic </a:t>
                </a:r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bias leading to skewed decisions and unfair outcomes.</a:t>
                </a:r>
              </a:p>
              <a:p>
                <a:r>
                  <a:rPr lang="en-US" sz="2000" dirty="0" smtClean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&gt;Data </a:t>
                </a:r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privacy concerns due to the sensitive nature of security-related datasets.</a:t>
                </a:r>
              </a:p>
              <a:p>
                <a:r>
                  <a:rPr lang="en-US" sz="2000" dirty="0" smtClean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&gt;Sophisticated </a:t>
                </a:r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adversarial attacks targeting AI systems.</a:t>
                </a:r>
              </a:p>
              <a:p>
                <a:r>
                  <a:rPr lang="en-US" sz="2000" dirty="0" smtClean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&gt;Lack </a:t>
                </a:r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of interpretability hindering trust and accountability.</a:t>
                </a:r>
              </a:p>
              <a:p>
                <a:r>
                  <a:rPr lang="en-US" sz="2000" dirty="0" smtClean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&gt;Complexities </a:t>
                </a:r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in integrating AI solutions into existing security infrastructures and workflows.</a:t>
                </a:r>
              </a:p>
              <a:p>
                <a:r>
                  <a:rPr lang="en-US" sz="2000" dirty="0" smtClean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&gt;Ethical </a:t>
                </a:r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considerations regarding the use of AI in security, including surveillance ethics and human rights implications</a:t>
                </a:r>
                <a:r>
                  <a:rPr lang="en-US" sz="2000" dirty="0" smtClean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681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09B91D1-2794-B2F4-450E-2E2D202F2AE9}"/>
              </a:ext>
            </a:extLst>
          </p:cNvPr>
          <p:cNvGrpSpPr/>
          <p:nvPr/>
        </p:nvGrpSpPr>
        <p:grpSpPr>
          <a:xfrm>
            <a:off x="-120987" y="203369"/>
            <a:ext cx="12192000" cy="4807970"/>
            <a:chOff x="3088772" y="569004"/>
            <a:chExt cx="12192000" cy="6093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0518F3-66C8-BE98-8B80-84AD04F4D5D8}"/>
                </a:ext>
              </a:extLst>
            </p:cNvPr>
            <p:cNvSpPr txBox="1"/>
            <p:nvPr/>
          </p:nvSpPr>
          <p:spPr>
            <a:xfrm>
              <a:off x="4108117" y="698572"/>
              <a:ext cx="10651957" cy="4797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&gt;Detailed </a:t>
              </a:r>
              <a:r>
                <a:rPr lang="en-US" sz="24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description of the proposed AI-driven security </a:t>
              </a:r>
              <a:r>
                <a:rPr lang="en-US" sz="2400" dirty="0" err="1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system:Emphasize</a:t>
              </a:r>
              <a:r>
                <a:rPr lang="en-US" sz="24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 the need for a holistic approach addressing algorithmic bias, privacy, adversarial attacks, interpretability, integration, and ethics</a:t>
              </a:r>
              <a:r>
                <a:rPr lang="en-US" sz="24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.</a:t>
              </a:r>
            </a:p>
            <a:p>
              <a:endParaRPr lang="en-US" sz="2400" dirty="0">
                <a:solidFill>
                  <a:schemeClr val="accent1">
                    <a:lumMod val="10000"/>
                    <a:lumOff val="90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&gt;Highlight </a:t>
              </a:r>
              <a:r>
                <a:rPr lang="en-US" sz="24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the use of advanced AI techniques such as federated learning for privacy preservation, adversarial training for robustness, and explainable AI for transparency</a:t>
              </a:r>
              <a:r>
                <a:rPr lang="en-US" sz="24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.</a:t>
              </a:r>
            </a:p>
            <a:p>
              <a:endParaRPr lang="en-US" sz="2400" dirty="0">
                <a:solidFill>
                  <a:schemeClr val="accent1">
                    <a:lumMod val="10000"/>
                    <a:lumOff val="90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&gt;Stress </a:t>
              </a:r>
              <a:r>
                <a:rPr lang="en-US" sz="24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the importance of adherence to ethical principles and regulatory compliance throughout the system development and deployment process.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00194-D567-151E-9BBF-E3CB61C744E9}"/>
                </a:ext>
              </a:extLst>
            </p:cNvPr>
            <p:cNvSpPr txBox="1"/>
            <p:nvPr/>
          </p:nvSpPr>
          <p:spPr>
            <a:xfrm>
              <a:off x="3088772" y="569004"/>
              <a:ext cx="12192000" cy="81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Proposed Solution</a:t>
              </a:r>
              <a:endPara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1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988971-C1E5-6E5A-C554-518A46F96432}"/>
              </a:ext>
            </a:extLst>
          </p:cNvPr>
          <p:cNvSpPr txBox="1"/>
          <p:nvPr/>
        </p:nvSpPr>
        <p:spPr>
          <a:xfrm>
            <a:off x="9457412" y="161164"/>
            <a:ext cx="2585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Cyber 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FF24F-F737-BB40-1A28-55498C7C5E4B}"/>
              </a:ext>
            </a:extLst>
          </p:cNvPr>
          <p:cNvSpPr txBox="1"/>
          <p:nvPr/>
        </p:nvSpPr>
        <p:spPr>
          <a:xfrm>
            <a:off x="582274" y="887995"/>
            <a:ext cx="4818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3600" b="1" dirty="0">
              <a:solidFill>
                <a:schemeClr val="accent2">
                  <a:lumMod val="20000"/>
                  <a:lumOff val="8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F80B6C-2C88-9477-905D-BF21DD1B44AB}"/>
              </a:ext>
            </a:extLst>
          </p:cNvPr>
          <p:cNvGrpSpPr/>
          <p:nvPr/>
        </p:nvGrpSpPr>
        <p:grpSpPr>
          <a:xfrm>
            <a:off x="582274" y="1706102"/>
            <a:ext cx="10837542" cy="4517753"/>
            <a:chOff x="582274" y="1706102"/>
            <a:chExt cx="10837542" cy="4517753"/>
          </a:xfrm>
        </p:grpSpPr>
        <p:pic>
          <p:nvPicPr>
            <p:cNvPr id="3074" name="Picture 2" descr="Free photo medium shot man holding device">
              <a:extLst>
                <a:ext uri="{FF2B5EF4-FFF2-40B4-BE49-F238E27FC236}">
                  <a16:creationId xmlns:a16="http://schemas.microsoft.com/office/drawing/2014/main" id="{8000DD95-5E76-F575-F509-53D57B6AFC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523"/>
            <a:stretch/>
          </p:blipFill>
          <p:spPr bwMode="auto">
            <a:xfrm>
              <a:off x="582274" y="2039814"/>
              <a:ext cx="5431664" cy="4184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3E60E3-BCF4-E79B-38C8-8D63695227A7}"/>
                </a:ext>
              </a:extLst>
            </p:cNvPr>
            <p:cNvSpPr txBox="1"/>
            <p:nvPr/>
          </p:nvSpPr>
          <p:spPr>
            <a:xfrm>
              <a:off x="6249942" y="1706102"/>
              <a:ext cx="5169874" cy="4401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Overview of the technology stack employed in system development</a:t>
              </a:r>
              <a:r>
                <a:rPr lang="en-US" sz="20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:</a:t>
              </a:r>
            </a:p>
            <a:p>
              <a:r>
                <a: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&gt;</a:t>
              </a:r>
              <a:r>
                <a:rPr lang="en-US" sz="20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Machine </a:t>
              </a:r>
              <a:r>
                <a: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learning frameworks such as </a:t>
              </a:r>
              <a:r>
                <a:rPr lang="en-US" sz="2000" dirty="0" err="1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TensorFlow</a:t>
              </a:r>
              <a:r>
                <a: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 and </a:t>
              </a:r>
              <a:r>
                <a:rPr lang="en-US" sz="2000" dirty="0" err="1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PyTorch</a:t>
              </a:r>
              <a:r>
                <a: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 for model development</a:t>
              </a:r>
              <a:r>
                <a:rPr lang="en-US" sz="20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.</a:t>
              </a:r>
            </a:p>
            <a:p>
              <a:endPara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endParaRPr>
            </a:p>
            <a:p>
              <a:r>
                <a:rPr lang="en-US" sz="20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&gt;Cloud </a:t>
              </a:r>
              <a:r>
                <a: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computing platforms like AWS and Azure for scalable computing resources</a:t>
              </a:r>
              <a:r>
                <a:rPr lang="en-US" sz="20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.</a:t>
              </a:r>
            </a:p>
            <a:p>
              <a:endPara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endParaRPr>
            </a:p>
            <a:p>
              <a:r>
                <a:rPr lang="en-US" sz="20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&gt;Open-source </a:t>
              </a:r>
              <a:r>
                <a: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tools for data preprocessing, model training, and deployment</a:t>
              </a:r>
              <a:r>
                <a:rPr lang="en-US" sz="20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.</a:t>
              </a:r>
            </a:p>
            <a:p>
              <a:endPara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endParaRPr>
            </a:p>
            <a:p>
              <a:r>
                <a:rPr lang="en-US" sz="2000" dirty="0" smtClean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&gt;Integration </a:t>
              </a:r>
              <a:r>
                <a: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</a:rPr>
                <a:t>with existing security infrastructure using APIs and middleware.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14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B8EB3-9288-194A-03E5-DE5693D1D356}"/>
              </a:ext>
            </a:extLst>
          </p:cNvPr>
          <p:cNvSpPr txBox="1"/>
          <p:nvPr/>
        </p:nvSpPr>
        <p:spPr>
          <a:xfrm>
            <a:off x="304800" y="161164"/>
            <a:ext cx="2585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Cyber Security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E89EBF-4A69-6151-39EE-E14EB9200DC2}"/>
              </a:ext>
            </a:extLst>
          </p:cNvPr>
          <p:cNvGrpSpPr/>
          <p:nvPr/>
        </p:nvGrpSpPr>
        <p:grpSpPr>
          <a:xfrm>
            <a:off x="152202" y="998779"/>
            <a:ext cx="11877216" cy="4872630"/>
            <a:chOff x="131335" y="1030863"/>
            <a:chExt cx="11877216" cy="5405445"/>
          </a:xfrm>
        </p:grpSpPr>
        <p:pic>
          <p:nvPicPr>
            <p:cNvPr id="4098" name="Picture 2" descr="Vector futuristic lock shield protection vector">
              <a:extLst>
                <a:ext uri="{FF2B5EF4-FFF2-40B4-BE49-F238E27FC236}">
                  <a16:creationId xmlns:a16="http://schemas.microsoft.com/office/drawing/2014/main" id="{F7D6BD22-C5CC-C4A8-BF29-5556F13216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9" t="7508" r="4307" b="9597"/>
            <a:stretch/>
          </p:blipFill>
          <p:spPr bwMode="auto">
            <a:xfrm>
              <a:off x="3470228" y="1030863"/>
              <a:ext cx="3474794" cy="4942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8B3019-BF6E-D0E4-BC9E-669E2BE8D3EE}"/>
                </a:ext>
              </a:extLst>
            </p:cNvPr>
            <p:cNvGrpSpPr/>
            <p:nvPr/>
          </p:nvGrpSpPr>
          <p:grpSpPr>
            <a:xfrm>
              <a:off x="131335" y="1159662"/>
              <a:ext cx="3657600" cy="3123822"/>
              <a:chOff x="131335" y="182091"/>
              <a:chExt cx="3657600" cy="312382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31F632-1C4B-4F49-3617-A860106BF7CE}"/>
                  </a:ext>
                </a:extLst>
              </p:cNvPr>
              <p:cNvSpPr txBox="1"/>
              <p:nvPr/>
            </p:nvSpPr>
            <p:spPr>
              <a:xfrm>
                <a:off x="131335" y="182091"/>
                <a:ext cx="36576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Arial"/>
                    <a:ea typeface="+mn-lt"/>
                    <a:cs typeface="+mn-lt"/>
                  </a:rPr>
                  <a:t>Algorithm &amp; Deployment  </a:t>
                </a:r>
                <a:endParaRPr lang="en-US" sz="3600" dirty="0">
                  <a:solidFill>
                    <a:schemeClr val="bg1"/>
                  </a:solidFill>
                  <a:latin typeface="Arial"/>
                  <a:cs typeface="Calibri"/>
                </a:endParaRPr>
              </a:p>
              <a:p>
                <a:r>
                  <a:rPr lang="en-US" sz="3600" b="1" i="0" dirty="0" smtClean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 </a:t>
                </a:r>
                <a:r>
                  <a:rPr lang="en-US" sz="36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Security</a:t>
                </a:r>
                <a:endParaRPr lang="en-US" sz="36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56AE8B-94AA-F724-6B0C-CD2B8B2E6142}"/>
                  </a:ext>
                </a:extLst>
              </p:cNvPr>
              <p:cNvSpPr txBox="1"/>
              <p:nvPr/>
            </p:nvSpPr>
            <p:spPr>
              <a:xfrm>
                <a:off x="277874" y="2328722"/>
                <a:ext cx="3364523" cy="977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rPr>
                  <a:t>Explanation of key algorithms and deployment strategies:</a:t>
                </a:r>
                <a:endParaRPr lang="en-US" sz="2000" dirty="0">
                  <a:solidFill>
                    <a:schemeClr val="accent1">
                      <a:lumMod val="10000"/>
                      <a:lumOff val="90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38F4BC-4811-206B-896F-A9D38780AF9D}"/>
                </a:ext>
              </a:extLst>
            </p:cNvPr>
            <p:cNvGrpSpPr/>
            <p:nvPr/>
          </p:nvGrpSpPr>
          <p:grpSpPr>
            <a:xfrm>
              <a:off x="7105158" y="1202357"/>
              <a:ext cx="4903393" cy="5233951"/>
              <a:chOff x="7105158" y="1170119"/>
              <a:chExt cx="4903393" cy="52339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6804301-B16C-702D-B382-E6BCAEF92C66}"/>
                  </a:ext>
                </a:extLst>
              </p:cNvPr>
              <p:cNvGrpSpPr/>
              <p:nvPr/>
            </p:nvGrpSpPr>
            <p:grpSpPr>
              <a:xfrm>
                <a:off x="7127345" y="1170119"/>
                <a:ext cx="4881206" cy="1749667"/>
                <a:chOff x="7127345" y="1170119"/>
                <a:chExt cx="4881206" cy="174966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B72BF66-089E-7479-0C58-C0763605617E}"/>
                    </a:ext>
                  </a:extLst>
                </p:cNvPr>
                <p:cNvGrpSpPr/>
                <p:nvPr/>
              </p:nvGrpSpPr>
              <p:grpSpPr>
                <a:xfrm>
                  <a:off x="7127345" y="1170119"/>
                  <a:ext cx="4881206" cy="1749667"/>
                  <a:chOff x="7127345" y="1170119"/>
                  <a:chExt cx="4881206" cy="1749667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36113890-B295-AC8C-0685-86465B90ECC0}"/>
                      </a:ext>
                    </a:extLst>
                  </p:cNvPr>
                  <p:cNvSpPr/>
                  <p:nvPr/>
                </p:nvSpPr>
                <p:spPr>
                  <a:xfrm>
                    <a:off x="7127345" y="1170119"/>
                    <a:ext cx="4881206" cy="174966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  <a:alpha val="36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7548A55-4651-B2F4-E50A-DAE8C0B3E917}"/>
                      </a:ext>
                    </a:extLst>
                  </p:cNvPr>
                  <p:cNvSpPr/>
                  <p:nvPr/>
                </p:nvSpPr>
                <p:spPr>
                  <a:xfrm>
                    <a:off x="7273885" y="1642697"/>
                    <a:ext cx="914400" cy="914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41258C"/>
                      </a:gs>
                      <a:gs pos="75000">
                        <a:srgbClr val="320175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latin typeface="Montserrat" panose="00000500000000000000" pitchFamily="2" charset="0"/>
                      </a:rPr>
                      <a:t>01</a:t>
                    </a: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A02BF78-34C9-F6F0-87D8-7D81A125DEC3}"/>
                    </a:ext>
                  </a:extLst>
                </p:cNvPr>
                <p:cNvSpPr txBox="1"/>
                <p:nvPr/>
              </p:nvSpPr>
              <p:spPr>
                <a:xfrm>
                  <a:off x="8188285" y="1265523"/>
                  <a:ext cx="3609699" cy="16388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Description of specific machine learning and deep learning algorithms used for threat detection, anomaly detection, user authentication, and fraud detection.</a:t>
                  </a:r>
                  <a:endParaRPr lang="en-US" sz="24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30D51EC-EEE4-7556-6899-B3B1C4E9BCDC}"/>
                  </a:ext>
                </a:extLst>
              </p:cNvPr>
              <p:cNvGrpSpPr/>
              <p:nvPr/>
            </p:nvGrpSpPr>
            <p:grpSpPr>
              <a:xfrm>
                <a:off x="7127345" y="3011110"/>
                <a:ext cx="4881206" cy="1608991"/>
                <a:chOff x="7127345" y="3011110"/>
                <a:chExt cx="4881206" cy="160899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81A0CA7-791D-ECE9-9F09-412B25D09D18}"/>
                    </a:ext>
                  </a:extLst>
                </p:cNvPr>
                <p:cNvGrpSpPr/>
                <p:nvPr/>
              </p:nvGrpSpPr>
              <p:grpSpPr>
                <a:xfrm>
                  <a:off x="7127345" y="3011110"/>
                  <a:ext cx="4881206" cy="1608991"/>
                  <a:chOff x="7127345" y="2723895"/>
                  <a:chExt cx="4881206" cy="1608991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146C48C4-6B60-578B-9DE8-945B2CBAA770}"/>
                      </a:ext>
                    </a:extLst>
                  </p:cNvPr>
                  <p:cNvSpPr/>
                  <p:nvPr/>
                </p:nvSpPr>
                <p:spPr>
                  <a:xfrm>
                    <a:off x="7127345" y="2723895"/>
                    <a:ext cx="4881206" cy="160899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  <a:alpha val="36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8FFA6473-39B9-8184-6B6D-C4DA5F0B3C5F}"/>
                      </a:ext>
                    </a:extLst>
                  </p:cNvPr>
                  <p:cNvSpPr/>
                  <p:nvPr/>
                </p:nvSpPr>
                <p:spPr>
                  <a:xfrm>
                    <a:off x="7464671" y="3105149"/>
                    <a:ext cx="914400" cy="914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41258C"/>
                      </a:gs>
                      <a:gs pos="75000">
                        <a:srgbClr val="320175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latin typeface="Montserrat" panose="00000500000000000000" pitchFamily="2" charset="0"/>
                      </a:rPr>
                      <a:t>02</a:t>
                    </a: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547123-073A-2CEA-C3BB-7668BD9105EB}"/>
                    </a:ext>
                  </a:extLst>
                </p:cNvPr>
                <p:cNvSpPr txBox="1"/>
                <p:nvPr/>
              </p:nvSpPr>
              <p:spPr>
                <a:xfrm>
                  <a:off x="8379071" y="3196745"/>
                  <a:ext cx="3607293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Discussion on the deployment of AI models using cloud-based services, edge computing devices, or on-premises servers.</a:t>
                  </a:r>
                  <a:endParaRPr lang="en-US" sz="24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C329155-97B6-D99B-98DE-498719C2E852}"/>
                  </a:ext>
                </a:extLst>
              </p:cNvPr>
              <p:cNvGrpSpPr/>
              <p:nvPr/>
            </p:nvGrpSpPr>
            <p:grpSpPr>
              <a:xfrm>
                <a:off x="7105158" y="4724398"/>
                <a:ext cx="4881206" cy="1679672"/>
                <a:chOff x="7105158" y="4724398"/>
                <a:chExt cx="4881206" cy="167967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3416109-4FA7-EBC1-0615-248060DB72B6}"/>
                    </a:ext>
                  </a:extLst>
                </p:cNvPr>
                <p:cNvGrpSpPr/>
                <p:nvPr/>
              </p:nvGrpSpPr>
              <p:grpSpPr>
                <a:xfrm>
                  <a:off x="7105158" y="4724398"/>
                  <a:ext cx="4881206" cy="1679672"/>
                  <a:chOff x="7105158" y="4149968"/>
                  <a:chExt cx="4881206" cy="1679672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85C60306-ADC2-BECD-D826-7C81EF18D01A}"/>
                      </a:ext>
                    </a:extLst>
                  </p:cNvPr>
                  <p:cNvSpPr/>
                  <p:nvPr/>
                </p:nvSpPr>
                <p:spPr>
                  <a:xfrm>
                    <a:off x="7105158" y="4149968"/>
                    <a:ext cx="4881206" cy="16796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  <a:alpha val="36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A910C73-CD23-5CC1-E393-AF283A7E731F}"/>
                      </a:ext>
                    </a:extLst>
                  </p:cNvPr>
                  <p:cNvSpPr/>
                  <p:nvPr/>
                </p:nvSpPr>
                <p:spPr>
                  <a:xfrm>
                    <a:off x="7464671" y="4532604"/>
                    <a:ext cx="914400" cy="914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41258C"/>
                      </a:gs>
                      <a:gs pos="75000">
                        <a:srgbClr val="320175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latin typeface="Montserrat" panose="00000500000000000000" pitchFamily="2" charset="0"/>
                      </a:rPr>
                      <a:t>03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4D2EF1-977B-A2F7-D7BB-D71F76A61C8C}"/>
                    </a:ext>
                  </a:extLst>
                </p:cNvPr>
                <p:cNvSpPr txBox="1"/>
                <p:nvPr/>
              </p:nvSpPr>
              <p:spPr>
                <a:xfrm>
                  <a:off x="8379071" y="4898442"/>
                  <a:ext cx="3065100" cy="13315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Considerations for scalability, latency, and resource constraints in deployment architectures.</a:t>
                  </a:r>
                  <a:endParaRPr lang="en-US" sz="24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516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3B999-D75B-B2F6-BEAC-C393C596E127}"/>
              </a:ext>
            </a:extLst>
          </p:cNvPr>
          <p:cNvSpPr/>
          <p:nvPr/>
        </p:nvSpPr>
        <p:spPr>
          <a:xfrm>
            <a:off x="0" y="1125416"/>
            <a:ext cx="6600093" cy="1395046"/>
          </a:xfrm>
          <a:prstGeom prst="rect">
            <a:avLst/>
          </a:prstGeom>
          <a:gradFill>
            <a:gsLst>
              <a:gs pos="0">
                <a:srgbClr val="41258C"/>
              </a:gs>
              <a:gs pos="75000">
                <a:srgbClr val="32017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B649C-DC7F-0961-50B2-BD3413AD56EB}"/>
              </a:ext>
            </a:extLst>
          </p:cNvPr>
          <p:cNvGrpSpPr/>
          <p:nvPr/>
        </p:nvGrpSpPr>
        <p:grpSpPr>
          <a:xfrm>
            <a:off x="5887184" y="0"/>
            <a:ext cx="6075118" cy="6762018"/>
            <a:chOff x="5652722" y="0"/>
            <a:chExt cx="6075118" cy="6762018"/>
          </a:xfrm>
        </p:grpSpPr>
        <p:pic>
          <p:nvPicPr>
            <p:cNvPr id="8194" name="Picture 2" descr="Free photo cyber security concept with computer close up">
              <a:extLst>
                <a:ext uri="{FF2B5EF4-FFF2-40B4-BE49-F238E27FC236}">
                  <a16:creationId xmlns:a16="http://schemas.microsoft.com/office/drawing/2014/main" id="{77983359-A29F-44F2-AD0E-3B727F9992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88"/>
            <a:stretch/>
          </p:blipFill>
          <p:spPr bwMode="auto">
            <a:xfrm>
              <a:off x="5652722" y="0"/>
              <a:ext cx="2881678" cy="5205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Free photo happy woman hacker after cracking firewall of government and getting access granted. programmer writing a dangerous malware for cyber attacks using performance laptop during midnight.">
              <a:extLst>
                <a:ext uri="{FF2B5EF4-FFF2-40B4-BE49-F238E27FC236}">
                  <a16:creationId xmlns:a16="http://schemas.microsoft.com/office/drawing/2014/main" id="{D20703B8-47DF-4B5C-D807-1527AD6A21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4" r="9085"/>
            <a:stretch/>
          </p:blipFill>
          <p:spPr bwMode="auto">
            <a:xfrm>
              <a:off x="8846162" y="799368"/>
              <a:ext cx="2881678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F870EF-C7DF-DAFE-E7AA-99F31E11D4B4}"/>
              </a:ext>
            </a:extLst>
          </p:cNvPr>
          <p:cNvSpPr txBox="1"/>
          <p:nvPr/>
        </p:nvSpPr>
        <p:spPr>
          <a:xfrm>
            <a:off x="668216" y="1499774"/>
            <a:ext cx="4138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Result</a:t>
            </a:r>
            <a:endParaRPr lang="en-US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3ABB7-9BAE-462F-4CE5-F1B95DD47D1A}"/>
              </a:ext>
            </a:extLst>
          </p:cNvPr>
          <p:cNvSpPr txBox="1"/>
          <p:nvPr/>
        </p:nvSpPr>
        <p:spPr>
          <a:xfrm>
            <a:off x="368968" y="2743199"/>
            <a:ext cx="50119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Showcase a sample output image or visualization</a:t>
            </a:r>
            <a:r>
              <a:rPr lang="en-US" sz="20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:</a:t>
            </a:r>
          </a:p>
          <a:p>
            <a:r>
              <a: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&gt;</a:t>
            </a:r>
            <a:r>
              <a:rPr lang="en-US" sz="20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Example </a:t>
            </a:r>
            <a:r>
              <a: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of a </a:t>
            </a:r>
            <a:r>
              <a:rPr lang="en-US" sz="2000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heatmap</a:t>
            </a:r>
            <a:r>
              <a: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indicating detected anomalies in network traffic</a:t>
            </a:r>
            <a:r>
              <a:rPr lang="en-US" sz="20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&gt;Visualization </a:t>
            </a:r>
            <a:r>
              <a: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of facial recognition results highlighting identified individuals in surveillance footage</a:t>
            </a:r>
            <a:r>
              <a:rPr lang="en-US" sz="20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&gt;Graph </a:t>
            </a:r>
            <a:r>
              <a:rPr lang="en-US" sz="20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showing the accuracy and efficiency of the AI-driven security system compared to traditional methods.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>
                  <a:lumMod val="10000"/>
                  <a:lumOff val="9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6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373ECE3-1A1E-3C5C-2E52-FC89C87FEBAA}"/>
              </a:ext>
            </a:extLst>
          </p:cNvPr>
          <p:cNvGrpSpPr/>
          <p:nvPr/>
        </p:nvGrpSpPr>
        <p:grpSpPr>
          <a:xfrm>
            <a:off x="260539" y="361740"/>
            <a:ext cx="11414247" cy="6299026"/>
            <a:chOff x="473570" y="361740"/>
            <a:chExt cx="11414247" cy="629902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5E476B-1FB8-8397-CC11-F5065771C5E9}"/>
                </a:ext>
              </a:extLst>
            </p:cNvPr>
            <p:cNvGrpSpPr/>
            <p:nvPr/>
          </p:nvGrpSpPr>
          <p:grpSpPr>
            <a:xfrm>
              <a:off x="601907" y="361740"/>
              <a:ext cx="10988187" cy="2958977"/>
              <a:chOff x="601907" y="725155"/>
              <a:chExt cx="10988187" cy="2958977"/>
            </a:xfrm>
          </p:grpSpPr>
          <p:pic>
            <p:nvPicPr>
              <p:cNvPr id="5122" name="Picture 2" descr="Free vector abstract secure technology background with circuit">
                <a:extLst>
                  <a:ext uri="{FF2B5EF4-FFF2-40B4-BE49-F238E27FC236}">
                    <a16:creationId xmlns:a16="http://schemas.microsoft.com/office/drawing/2014/main" id="{1E83C168-6AB2-0CB7-1F48-8BE1CDBDD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07" y="725155"/>
                <a:ext cx="4442013" cy="295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814B557-B75B-AD69-699C-8803DC9AAAC3}"/>
                  </a:ext>
                </a:extLst>
              </p:cNvPr>
              <p:cNvGrpSpPr/>
              <p:nvPr/>
            </p:nvGrpSpPr>
            <p:grpSpPr>
              <a:xfrm>
                <a:off x="5774711" y="1390278"/>
                <a:ext cx="5815383" cy="1267735"/>
                <a:chOff x="5145695" y="759041"/>
                <a:chExt cx="5249557" cy="1267735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CB54F0-9130-0BF4-217B-CFF1309DD81F}"/>
                    </a:ext>
                  </a:extLst>
                </p:cNvPr>
                <p:cNvSpPr txBox="1"/>
                <p:nvPr/>
              </p:nvSpPr>
              <p:spPr>
                <a:xfrm>
                  <a:off x="5145695" y="759041"/>
                  <a:ext cx="4442013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bg1"/>
                      </a:solidFill>
                      <a:latin typeface="Arial"/>
                      <a:ea typeface="+mn-lt"/>
                      <a:cs typeface="Arial"/>
                    </a:rPr>
                    <a:t>Conclusion</a:t>
                  </a:r>
                  <a:endParaRPr lang="en-US" sz="3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  <a:p>
                  <a:endParaRPr lang="en-US" sz="3600" b="1" dirty="0">
                    <a:solidFill>
                      <a:schemeClr val="bg1"/>
                    </a:solidFill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21B7DA-1AED-52F4-1A46-AE86E96B2246}"/>
                    </a:ext>
                  </a:extLst>
                </p:cNvPr>
                <p:cNvSpPr txBox="1"/>
                <p:nvPr/>
              </p:nvSpPr>
              <p:spPr>
                <a:xfrm>
                  <a:off x="5145695" y="1511250"/>
                  <a:ext cx="5249557" cy="515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Summary of key findings and implications:</a:t>
                  </a:r>
                  <a:endParaRPr lang="en-US" sz="2000" dirty="0">
                    <a:solidFill>
                      <a:schemeClr val="bg1"/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E52E34-6F09-2E07-6A8C-68C83D03C7DE}"/>
                </a:ext>
              </a:extLst>
            </p:cNvPr>
            <p:cNvGrpSpPr/>
            <p:nvPr/>
          </p:nvGrpSpPr>
          <p:grpSpPr>
            <a:xfrm>
              <a:off x="473570" y="3770808"/>
              <a:ext cx="11414247" cy="2889958"/>
              <a:chOff x="473570" y="3770808"/>
              <a:chExt cx="11414247" cy="288995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3DECA27-B2E0-F7D4-9027-063F07922A16}"/>
                  </a:ext>
                </a:extLst>
              </p:cNvPr>
              <p:cNvSpPr/>
              <p:nvPr/>
            </p:nvSpPr>
            <p:spPr>
              <a:xfrm>
                <a:off x="473570" y="3770808"/>
                <a:ext cx="11414247" cy="2825261"/>
              </a:xfrm>
              <a:prstGeom prst="rect">
                <a:avLst/>
              </a:prstGeom>
              <a:solidFill>
                <a:schemeClr val="bg1">
                  <a:lumMod val="5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>
                  <a:latin typeface="Montserrat" panose="00000500000000000000" pitchFamily="2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E486171-DC20-7910-3F55-A650AD701ECD}"/>
                  </a:ext>
                </a:extLst>
              </p:cNvPr>
              <p:cNvGrpSpPr/>
              <p:nvPr/>
            </p:nvGrpSpPr>
            <p:grpSpPr>
              <a:xfrm>
                <a:off x="730243" y="4386272"/>
                <a:ext cx="11157574" cy="2274494"/>
                <a:chOff x="210581" y="3915509"/>
                <a:chExt cx="11157574" cy="227449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D05CEE6-74F5-7402-91AC-74D3AFB0DC94}"/>
                    </a:ext>
                  </a:extLst>
                </p:cNvPr>
                <p:cNvGrpSpPr/>
                <p:nvPr/>
              </p:nvGrpSpPr>
              <p:grpSpPr>
                <a:xfrm>
                  <a:off x="210581" y="3915509"/>
                  <a:ext cx="2881680" cy="2009637"/>
                  <a:chOff x="210581" y="3915509"/>
                  <a:chExt cx="2881680" cy="200963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59515AA6-EBFD-3851-F366-EA40763245AE}"/>
                      </a:ext>
                    </a:extLst>
                  </p:cNvPr>
                  <p:cNvSpPr/>
                  <p:nvPr/>
                </p:nvSpPr>
                <p:spPr>
                  <a:xfrm>
                    <a:off x="418367" y="3915509"/>
                    <a:ext cx="797167" cy="79716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41258C"/>
                      </a:gs>
                      <a:gs pos="75000">
                        <a:srgbClr val="320175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>
                        <a:latin typeface="Montserrat" panose="00000500000000000000" pitchFamily="2" charset="0"/>
                      </a:rPr>
                      <a:t>01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0551474-8216-1718-6A9D-9AE6952B44B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581" y="4724817"/>
                    <a:ext cx="2881680" cy="12003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1">
                            <a:lumMod val="10000"/>
                            <a:lumOff val="90000"/>
                          </a:schemeClr>
                        </a:solidFill>
                      </a:rPr>
                      <a:t>Recap of the challenges addressed and solutions proposed in the presentation.</a:t>
                    </a:r>
                    <a:endParaRPr lang="en-US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C0DA591-0B40-909D-835C-75214C35975C}"/>
                    </a:ext>
                  </a:extLst>
                </p:cNvPr>
                <p:cNvGrpSpPr/>
                <p:nvPr/>
              </p:nvGrpSpPr>
              <p:grpSpPr>
                <a:xfrm>
                  <a:off x="4220191" y="3915509"/>
                  <a:ext cx="2881680" cy="2009637"/>
                  <a:chOff x="4220191" y="3915509"/>
                  <a:chExt cx="2881680" cy="2009637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71F8E6-3F82-8595-5027-29F638A8AE4F}"/>
                      </a:ext>
                    </a:extLst>
                  </p:cNvPr>
                  <p:cNvSpPr/>
                  <p:nvPr/>
                </p:nvSpPr>
                <p:spPr>
                  <a:xfrm>
                    <a:off x="4348528" y="3915509"/>
                    <a:ext cx="797167" cy="79716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41258C"/>
                      </a:gs>
                      <a:gs pos="75000">
                        <a:srgbClr val="320175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>
                        <a:latin typeface="Montserrat" panose="00000500000000000000" pitchFamily="2" charset="0"/>
                      </a:rPr>
                      <a:t>02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676416D-2DA3-78C5-EB37-C1B0AAB77CE6}"/>
                      </a:ext>
                    </a:extLst>
                  </p:cNvPr>
                  <p:cNvSpPr txBox="1"/>
                  <p:nvPr/>
                </p:nvSpPr>
                <p:spPr>
                  <a:xfrm>
                    <a:off x="4220191" y="4724817"/>
                    <a:ext cx="2881680" cy="12003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1">
                            <a:lumMod val="10000"/>
                            <a:lumOff val="90000"/>
                          </a:schemeClr>
                        </a:solidFill>
                      </a:rPr>
                      <a:t>Emphasis on the transformative potential of AI in enhancing security across various domains.</a:t>
                    </a:r>
                    <a:endParaRPr lang="en-US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8F5A97A-F2AA-7252-ED54-59BBD6668B95}"/>
                    </a:ext>
                  </a:extLst>
                </p:cNvPr>
                <p:cNvGrpSpPr/>
                <p:nvPr/>
              </p:nvGrpSpPr>
              <p:grpSpPr>
                <a:xfrm>
                  <a:off x="7925763" y="3923211"/>
                  <a:ext cx="3442392" cy="2266792"/>
                  <a:chOff x="7925763" y="3915509"/>
                  <a:chExt cx="3442392" cy="2266792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A072202-286B-F9D7-3A24-4683E34BEC52}"/>
                      </a:ext>
                    </a:extLst>
                  </p:cNvPr>
                  <p:cNvSpPr/>
                  <p:nvPr/>
                </p:nvSpPr>
                <p:spPr>
                  <a:xfrm>
                    <a:off x="8278689" y="3915509"/>
                    <a:ext cx="797167" cy="79716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41258C"/>
                      </a:gs>
                      <a:gs pos="75000">
                        <a:srgbClr val="320175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>
                        <a:latin typeface="Montserrat" panose="00000500000000000000" pitchFamily="2" charset="0"/>
                      </a:rPr>
                      <a:t>03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F8144B3-CA92-B3E7-F2AD-930B26754312}"/>
                      </a:ext>
                    </a:extLst>
                  </p:cNvPr>
                  <p:cNvSpPr txBox="1"/>
                  <p:nvPr/>
                </p:nvSpPr>
                <p:spPr>
                  <a:xfrm>
                    <a:off x="7925763" y="4704973"/>
                    <a:ext cx="3442392" cy="14773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1">
                            <a:lumMod val="10000"/>
                            <a:lumOff val="90000"/>
                          </a:schemeClr>
                        </a:solidFill>
                      </a:rPr>
                      <a:t>Call to action for continued research, innovation, and collaboration in AI security to address emerging threats and ensure responsible deployment.</a:t>
                    </a:r>
                    <a:endParaRPr lang="en-US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64896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3BB9317-1EB2-A674-E0B6-27D127894553}"/>
              </a:ext>
            </a:extLst>
          </p:cNvPr>
          <p:cNvGrpSpPr/>
          <p:nvPr/>
        </p:nvGrpSpPr>
        <p:grpSpPr>
          <a:xfrm>
            <a:off x="492369" y="447675"/>
            <a:ext cx="11699631" cy="6410325"/>
            <a:chOff x="492369" y="447675"/>
            <a:chExt cx="11699631" cy="6410325"/>
          </a:xfrm>
        </p:grpSpPr>
        <p:pic>
          <p:nvPicPr>
            <p:cNvPr id="2" name="Picture 2" descr="Free photo 3d internet secuirty badge">
              <a:extLst>
                <a:ext uri="{FF2B5EF4-FFF2-40B4-BE49-F238E27FC236}">
                  <a16:creationId xmlns:a16="http://schemas.microsoft.com/office/drawing/2014/main" id="{00F49D12-F34A-3A4D-073D-DFEFB7FED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350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DE259F-42E4-6A00-BAD5-764FB00773F5}"/>
                </a:ext>
              </a:extLst>
            </p:cNvPr>
            <p:cNvGrpSpPr/>
            <p:nvPr/>
          </p:nvGrpSpPr>
          <p:grpSpPr>
            <a:xfrm>
              <a:off x="492369" y="1276627"/>
              <a:ext cx="6940061" cy="5581373"/>
              <a:chOff x="492369" y="1276627"/>
              <a:chExt cx="6940061" cy="558137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871EC-4BBD-F7C0-0231-4FE989E6E555}"/>
                  </a:ext>
                </a:extLst>
              </p:cNvPr>
              <p:cNvSpPr txBox="1"/>
              <p:nvPr/>
            </p:nvSpPr>
            <p:spPr>
              <a:xfrm>
                <a:off x="492369" y="1276627"/>
                <a:ext cx="54043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Future scope</a:t>
                </a:r>
                <a:endParaRPr lang="en-US" sz="36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17F454C-63E5-22F4-FBAE-69D2F4D8B1A4}"/>
                  </a:ext>
                </a:extLst>
              </p:cNvPr>
              <p:cNvGrpSpPr/>
              <p:nvPr/>
            </p:nvGrpSpPr>
            <p:grpSpPr>
              <a:xfrm>
                <a:off x="492369" y="2999874"/>
                <a:ext cx="6940061" cy="3858126"/>
                <a:chOff x="492369" y="2999874"/>
                <a:chExt cx="6940061" cy="3858126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797E9D4-C780-8348-7C0D-1E5F88F9C4E8}"/>
                    </a:ext>
                  </a:extLst>
                </p:cNvPr>
                <p:cNvSpPr/>
                <p:nvPr/>
              </p:nvSpPr>
              <p:spPr>
                <a:xfrm>
                  <a:off x="492369" y="2999874"/>
                  <a:ext cx="6940061" cy="3410451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44000">
                      <a:srgbClr val="41258C"/>
                    </a:gs>
                    <a:gs pos="100000">
                      <a:srgbClr val="320175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AF5210-78D8-4448-3053-CA77402422EB}"/>
                    </a:ext>
                  </a:extLst>
                </p:cNvPr>
                <p:cNvSpPr txBox="1"/>
                <p:nvPr/>
              </p:nvSpPr>
              <p:spPr>
                <a:xfrm>
                  <a:off x="635976" y="3226237"/>
                  <a:ext cx="6652846" cy="36317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Exploration of potential areas for future research and development</a:t>
                  </a:r>
                  <a:r>
                    <a:rPr lang="en-US" sz="2000" b="1" dirty="0" smtClean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:</a:t>
                  </a:r>
                </a:p>
                <a:p>
                  <a:r>
                    <a:rPr lang="en-US" sz="2000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&gt;</a:t>
                  </a:r>
                  <a:r>
                    <a:rPr lang="en-US" sz="2000" dirty="0" smtClean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Advancements </a:t>
                  </a:r>
                  <a:r>
                    <a:rPr lang="en-US" sz="2000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in AI techniques for improved threat detection and response</a:t>
                  </a:r>
                  <a:r>
                    <a:rPr lang="en-US" sz="2000" dirty="0" smtClean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.</a:t>
                  </a:r>
                </a:p>
                <a:p>
                  <a:endPara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endParaRPr>
                </a:p>
                <a:p>
                  <a:r>
                    <a:rPr lang="en-US" sz="2000" dirty="0" smtClean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&gt;Development </a:t>
                  </a:r>
                  <a:r>
                    <a:rPr lang="en-US" sz="2000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of standards and regulations for ethical AI deployment in security</a:t>
                  </a:r>
                  <a:r>
                    <a:rPr lang="en-US" sz="2000" dirty="0" smtClean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.</a:t>
                  </a:r>
                </a:p>
                <a:p>
                  <a:endPara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endParaRPr>
                </a:p>
                <a:p>
                  <a:r>
                    <a:rPr lang="en-US" sz="2000" dirty="0" smtClean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&gt;Integration </a:t>
                  </a:r>
                  <a:r>
                    <a:rPr lang="en-US" sz="2000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of emerging technologies such as </a:t>
                  </a:r>
                  <a:r>
                    <a:rPr lang="en-US" sz="2000" dirty="0" err="1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blockchain</a:t>
                  </a:r>
                  <a:r>
                    <a:rPr lang="en-US" sz="2000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 and </a:t>
                  </a:r>
                  <a:r>
                    <a:rPr lang="en-US" sz="2000" dirty="0" err="1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IoT</a:t>
                  </a:r>
                  <a:r>
                    <a:rPr lang="en-US" sz="2000" dirty="0">
                      <a:solidFill>
                        <a:schemeClr val="accent1">
                          <a:lumMod val="10000"/>
                          <a:lumOff val="90000"/>
                        </a:schemeClr>
                      </a:solidFill>
                    </a:rPr>
                    <a:t> with AI for enhanced security capabilities.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sz="2000" dirty="0">
                    <a:solidFill>
                      <a:schemeClr val="accent1">
                        <a:lumMod val="10000"/>
                        <a:lumOff val="90000"/>
                      </a:schemeClr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96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7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080C39"/>
      </a:accent1>
      <a:accent2>
        <a:srgbClr val="18297E"/>
      </a:accent2>
      <a:accent3>
        <a:srgbClr val="41258C"/>
      </a:accent3>
      <a:accent4>
        <a:srgbClr val="320175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566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Windows User</cp:lastModifiedBy>
  <cp:revision>13</cp:revision>
  <dcterms:created xsi:type="dcterms:W3CDTF">2023-06-08T10:24:05Z</dcterms:created>
  <dcterms:modified xsi:type="dcterms:W3CDTF">2024-03-26T23:34:34Z</dcterms:modified>
</cp:coreProperties>
</file>