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PVLNNE+ArialMT"/>
      <p:regular r:id="rId23"/>
    </p:embeddedFont>
    <p:embeddedFont>
      <p:font typeface="RMKPBC+PublicSans-BoldItalic"/>
      <p:regular r:id="rId24"/>
    </p:embeddedFont>
    <p:embeddedFont>
      <p:font typeface="KQGMTU+Arial-BoldMT"/>
      <p:regular r:id="rId25"/>
    </p:embeddedFont>
    <p:embeddedFont>
      <p:font typeface="CFRUAJ+EBGaramond-Medium"/>
      <p:regular r:id="rId26"/>
    </p:embeddedFont>
    <p:embeddedFont>
      <p:font typeface="ILIIOR+EBGaramond-Bold"/>
      <p:regular r:id="rId27"/>
    </p:embeddedFont>
    <p:embeddedFont>
      <p:font typeface="Calibri" pitchFamily="34" charset="0"/>
      <p:regular r:id="rId28"/>
      <p:bold r:id="rId29"/>
      <p:italic r:id="rId30"/>
      <p:boldItalic r:id="rId31"/>
    </p:embeddedFont>
    <p:embeddedFont>
      <p:font typeface="CFJCTS+PublicSans-Bold"/>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84" y="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11/22/2023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extLst>
      <p:ext uri="{BB962C8B-B14F-4D97-AF65-F5344CB8AC3E}">
        <p14:creationId xmlns:p14="http://schemas.microsoft.com/office/powerpoint/2010/main" val="88409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a:latin typeface="Times New Roman" panose="02020603050405020304" pitchFamily="18" charset="0"/>
                <a:cs typeface="Times New Roman" panose="02020603050405020304" pitchFamily="18" charset="0"/>
              </a:rPr>
              <a:t>User 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400109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u="sng"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sz="1600" b="1" u="sng" dirty="0">
                <a:latin typeface="Times New Roman" panose="02020603050405020304" pitchFamily="18" charset="0"/>
                <a:cs typeface="Times New Roman" panose="02020603050405020304" pitchFamily="18" charset="0"/>
              </a:rPr>
              <a:t>The assumptions are:</a:t>
            </a:r>
            <a:br>
              <a:rPr lang="en-GB" sz="1600" b="1" u="sng"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sz="2000" b="1" u="sng" dirty="0">
                <a:latin typeface="Times New Roman" panose="02020603050405020304" pitchFamily="18" charset="0"/>
                <a:cs typeface="Times New Roman" panose="02020603050405020304" pitchFamily="18" charset="0"/>
              </a:rPr>
            </a:br>
            <a:r>
              <a:rPr lang="en-GB" dirty="0"/>
              <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10</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Java, HTML, CSS, React JS, JavaScript,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My 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sz="2000" b="1" u="sng"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 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dirty="0">
                <a:latin typeface="Times New Roman" panose="02020603050405020304" pitchFamily="18" charset="0"/>
                <a:cs typeface="Times New Roman" panose="02020603050405020304" pitchFamily="18" charset="0"/>
              </a:rPr>
              <a:t>  </a:t>
            </a:r>
            <a:r>
              <a:rPr lang="en-GB" sz="2000" b="1" u="sng" dirty="0">
                <a:latin typeface="Times New Roman" panose="02020603050405020304" pitchFamily="18" charset="0"/>
                <a:cs typeface="Times New Roman" panose="02020603050405020304" pitchFamily="18" charset="0"/>
              </a:rPr>
              <a:t/>
            </a:r>
            <a:br>
              <a:rPr lang="en-GB" sz="2000" b="1" u="sng"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 this project </a:t>
            </a:r>
            <a:r>
              <a:rPr lang="en-US" sz="1600" dirty="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u="sng"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GUI:</a:t>
            </a:r>
            <a:r>
              <a:rPr lang="en-GB" sz="2000" b="1" dirty="0">
                <a:latin typeface="Times New Roman" panose="02020603050405020304" pitchFamily="18" charset="0"/>
                <a:cs typeface="Times New Roman" panose="02020603050405020304" pitchFamily="18" charset="0"/>
              </a:rPr>
              <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performing the required task such as purchasing, update, viewing the details of the products.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It allows user to purchase different types of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US" sz="1600" dirty="0"/>
              <a:t>It provides product verification and search facility based on different criteria.</a:t>
            </a:r>
            <a:br>
              <a:rPr lang="en-US" sz="1600" dirty="0"/>
            </a:br>
            <a:r>
              <a:rPr lang="en-US" sz="1600" dirty="0"/>
              <a:t>       * All the modules provided with the software must fit into this graphical user interface and accomplish to the standard defined.</a:t>
            </a:r>
            <a:br>
              <a:rPr lang="en-US" sz="1600" dirty="0"/>
            </a:br>
            <a:r>
              <a:rPr lang="en-US" sz="1600" dirty="0"/>
              <a:t>       * The design should be simple and all the different interfaces should follow a standard template.</a:t>
            </a:r>
            <a:br>
              <a:rPr lang="en-US" sz="1600" dirty="0"/>
            </a:b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1200" b="1" u="sng" dirty="0">
                <a:latin typeface="Times New Roman" panose="02020603050405020304" pitchFamily="18" charset="0"/>
                <a:cs typeface="Times New Roman" panose="02020603050405020304" pitchFamily="18" charset="0"/>
              </a:rPr>
              <a:t/>
            </a: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b="1" dirty="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b="1" dirty="0">
                <a:latin typeface="Times New Roman" panose="02020603050405020304" pitchFamily="18" charset="0"/>
                <a:cs typeface="Times New Roman" panose="02020603050405020304" pitchFamily="18" charset="0"/>
              </a:rPr>
              <a:t>Performance and Scalability: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b="1" dirty="0">
                <a:latin typeface="Times New Roman" panose="02020603050405020304" pitchFamily="18" charset="0"/>
                <a:cs typeface="Times New Roman" panose="02020603050405020304" pitchFamily="18" charset="0"/>
              </a:rPr>
              <a:t>Reliability and Availability: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b="1" dirty="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b="1" dirty="0">
                <a:latin typeface="Times New Roman" panose="02020603050405020304" pitchFamily="18" charset="0"/>
                <a:cs typeface="Times New Roman" panose="02020603050405020304" pitchFamily="18" charset="0"/>
              </a:rPr>
              <a:t>Data 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b="1" dirty="0">
                <a:latin typeface="Times New Roman" panose="02020603050405020304" pitchFamily="18" charset="0"/>
                <a:cs typeface="Times New Roman" panose="02020603050405020304" pitchFamily="18" charset="0"/>
              </a:rPr>
              <a:t>Scalable 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b="1" dirty="0">
                <a:latin typeface="Times New Roman" panose="02020603050405020304" pitchFamily="18" charset="0"/>
                <a:cs typeface="Times New Roman" panose="02020603050405020304" pitchFamily="18" charset="0"/>
              </a:rPr>
              <a:t>Load 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Abandoned 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r>
              <a:rPr lang="en-GB" dirty="0"/>
              <a:t/>
            </a:r>
            <a:br>
              <a:rPr lang="en-GB" dirty="0"/>
            </a:br>
            <a:endParaRPr lang="en-GB" dirty="0"/>
          </a:p>
        </p:txBody>
      </p:sp>
      <p:pic>
        <p:nvPicPr>
          <p:cNvPr id="6" name="Picture 5">
            <a:extLst>
              <a:ext uri="{FF2B5EF4-FFF2-40B4-BE49-F238E27FC236}">
                <a16:creationId xmlns:a16="http://schemas.microsoft.com/office/drawing/2014/main" xmlns=""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2971800" cy="410369"/>
          </a:xfrm>
          <a:prstGeom prst="rect">
            <a:avLst/>
          </a:prstGeom>
        </p:spPr>
        <p:txBody>
          <a:bodyPr vert="horz" wrap="square" lIns="0" tIns="0" rIns="0" bIns="0" rtlCol="0">
            <a:spAutoFit/>
          </a:bodyPr>
          <a:lstStyle/>
          <a:p>
            <a:pPr>
              <a:lnSpc>
                <a:spcPts val="1645"/>
              </a:lnSpc>
            </a:pPr>
            <a:r>
              <a:rPr lang="en-US" sz="1200" b="1" dirty="0">
                <a:solidFill>
                  <a:srgbClr val="BD8738"/>
                </a:solidFill>
                <a:latin typeface="Times New Roman" pitchFamily="18" charset="0"/>
                <a:cs typeface="Times New Roman" pitchFamily="18" charset="0"/>
              </a:rPr>
              <a:t>https://github.com/Priyaitdepart/NM-SPCET-IT-GROUP1</a:t>
            </a:r>
            <a:endParaRPr sz="12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nvGraphicFramePr>
        <p:xfrm>
          <a:off x="0" y="2266950"/>
          <a:ext cx="4724400" cy="2389858"/>
        </p:xfrm>
        <a:graphic>
          <a:graphicData uri="http://schemas.openxmlformats.org/drawingml/2006/table">
            <a:tbl>
              <a:tblPr firstRow="1" bandRow="1">
                <a:tableStyleId>{69CF1AB2-1976-4502-BF36-3FF5EA218861}</a:tableStyleId>
              </a:tblPr>
              <a:tblGrid>
                <a:gridCol w="1574800">
                  <a:extLst>
                    <a:ext uri="{9D8B030D-6E8A-4147-A177-3AD203B41FA5}">
                      <a16:colId xmlns:a16="http://schemas.microsoft.com/office/drawing/2014/main" xmlns="" val="20000"/>
                    </a:ext>
                  </a:extLst>
                </a:gridCol>
                <a:gridCol w="2006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561058">
                <a:tc>
                  <a:txBody>
                    <a:bodyPr/>
                    <a:lstStyle/>
                    <a:p>
                      <a:r>
                        <a:rPr lang="en-US" sz="1700" dirty="0"/>
                        <a:t>LMS </a:t>
                      </a:r>
                      <a:r>
                        <a:rPr lang="en-US" sz="1700" baseline="0" dirty="0"/>
                        <a:t>Username</a:t>
                      </a:r>
                      <a:endParaRPr lang="en-US" sz="1700" dirty="0"/>
                    </a:p>
                  </a:txBody>
                  <a:tcPr/>
                </a:tc>
                <a:tc>
                  <a:txBody>
                    <a:bodyPr/>
                    <a:lstStyle/>
                    <a:p>
                      <a:pPr algn="just"/>
                      <a:r>
                        <a:rPr lang="en-US" dirty="0"/>
                        <a:t>        </a:t>
                      </a:r>
                      <a:r>
                        <a:rPr lang="en-US" sz="1700" dirty="0"/>
                        <a:t>Name</a:t>
                      </a:r>
                      <a:r>
                        <a:rPr lang="en-US" sz="1700" baseline="0" dirty="0"/>
                        <a:t> </a:t>
                      </a:r>
                      <a:endParaRPr lang="en-US" sz="1700" dirty="0"/>
                    </a:p>
                  </a:txBody>
                  <a:tcPr/>
                </a:tc>
                <a:tc>
                  <a:txBody>
                    <a:bodyPr/>
                    <a:lstStyle/>
                    <a:p>
                      <a:r>
                        <a:rPr lang="en-US" sz="1700" dirty="0"/>
                        <a:t>     Group</a:t>
                      </a:r>
                    </a:p>
                  </a:txBody>
                  <a:tcPr/>
                </a:tc>
                <a:extLst>
                  <a:ext uri="{0D108BD9-81ED-4DB2-BD59-A6C34878D82A}">
                    <a16:rowId xmlns:a16="http://schemas.microsoft.com/office/drawing/2014/main" xmlns="" val="10000"/>
                  </a:ext>
                </a:extLst>
              </a:tr>
              <a:tr h="320604">
                <a:tc>
                  <a:txBody>
                    <a:bodyPr/>
                    <a:lstStyle/>
                    <a:p>
                      <a:endParaRPr lang="en-US" dirty="0"/>
                    </a:p>
                  </a:txBody>
                  <a:tcPr/>
                </a:tc>
                <a:tc>
                  <a:txBody>
                    <a:bodyPr/>
                    <a:lstStyle/>
                    <a:p>
                      <a:r>
                        <a:rPr lang="en-US" dirty="0"/>
                        <a:t>JOTHI. P </a:t>
                      </a:r>
                    </a:p>
                  </a:txBody>
                  <a:tcPr/>
                </a:tc>
                <a:tc>
                  <a:txBody>
                    <a:bodyPr/>
                    <a:lstStyle/>
                    <a:p>
                      <a:r>
                        <a:rPr lang="en-US" dirty="0"/>
                        <a:t>         1</a:t>
                      </a:r>
                    </a:p>
                  </a:txBody>
                  <a:tcPr/>
                </a:tc>
                <a:extLst>
                  <a:ext uri="{0D108BD9-81ED-4DB2-BD59-A6C34878D82A}">
                    <a16:rowId xmlns:a16="http://schemas.microsoft.com/office/drawing/2014/main" xmlns="" val="10001"/>
                  </a:ext>
                </a:extLst>
              </a:tr>
              <a:tr h="320604">
                <a:tc>
                  <a:txBody>
                    <a:bodyPr/>
                    <a:lstStyle/>
                    <a:p>
                      <a:endParaRPr lang="en-US" dirty="0"/>
                    </a:p>
                  </a:txBody>
                  <a:tcPr/>
                </a:tc>
                <a:tc>
                  <a:txBody>
                    <a:bodyPr/>
                    <a:lstStyle/>
                    <a:p>
                      <a:r>
                        <a:rPr lang="en-US" dirty="0"/>
                        <a:t>BOWSHIYA. S</a:t>
                      </a:r>
                    </a:p>
                  </a:txBody>
                  <a:tcPr/>
                </a:tc>
                <a:tc>
                  <a:txBody>
                    <a:bodyPr/>
                    <a:lstStyle/>
                    <a:p>
                      <a:r>
                        <a:rPr lang="en-US" dirty="0"/>
                        <a:t>         1</a:t>
                      </a:r>
                    </a:p>
                  </a:txBody>
                  <a:tcPr/>
                </a:tc>
                <a:extLst>
                  <a:ext uri="{0D108BD9-81ED-4DB2-BD59-A6C34878D82A}">
                    <a16:rowId xmlns:a16="http://schemas.microsoft.com/office/drawing/2014/main" xmlns="" val="10002"/>
                  </a:ext>
                </a:extLst>
              </a:tr>
              <a:tr h="320604">
                <a:tc>
                  <a:txBody>
                    <a:bodyPr/>
                    <a:lstStyle/>
                    <a:p>
                      <a:endParaRPr lang="en-US"/>
                    </a:p>
                  </a:txBody>
                  <a:tcPr/>
                </a:tc>
                <a:tc>
                  <a:txBody>
                    <a:bodyPr/>
                    <a:lstStyle/>
                    <a:p>
                      <a:r>
                        <a:rPr lang="en-US" dirty="0"/>
                        <a:t>PRIYADHARSHINI. K</a:t>
                      </a:r>
                    </a:p>
                  </a:txBody>
                  <a:tcPr/>
                </a:tc>
                <a:tc>
                  <a:txBody>
                    <a:bodyPr/>
                    <a:lstStyle/>
                    <a:p>
                      <a:r>
                        <a:rPr lang="en-US" dirty="0"/>
                        <a:t>         1</a:t>
                      </a:r>
                    </a:p>
                  </a:txBody>
                  <a:tcPr/>
                </a:tc>
                <a:extLst>
                  <a:ext uri="{0D108BD9-81ED-4DB2-BD59-A6C34878D82A}">
                    <a16:rowId xmlns:a16="http://schemas.microsoft.com/office/drawing/2014/main" xmlns="" val="10003"/>
                  </a:ext>
                </a:extLst>
              </a:tr>
              <a:tr h="320604">
                <a:tc>
                  <a:txBody>
                    <a:bodyPr/>
                    <a:lstStyle/>
                    <a:p>
                      <a:endParaRPr lang="en-US" dirty="0"/>
                    </a:p>
                  </a:txBody>
                  <a:tcPr/>
                </a:tc>
                <a:tc>
                  <a:txBody>
                    <a:bodyPr/>
                    <a:lstStyle/>
                    <a:p>
                      <a:r>
                        <a:rPr lang="en-US" dirty="0"/>
                        <a:t>SRINIVAS. M.B</a:t>
                      </a:r>
                    </a:p>
                  </a:txBody>
                  <a:tcPr/>
                </a:tc>
                <a:tc>
                  <a:txBody>
                    <a:bodyPr/>
                    <a:lstStyle/>
                    <a:p>
                      <a:r>
                        <a:rPr lang="en-US" dirty="0"/>
                        <a:t>         1</a:t>
                      </a:r>
                    </a:p>
                  </a:txBody>
                  <a:tcPr/>
                </a:tc>
                <a:extLst>
                  <a:ext uri="{0D108BD9-81ED-4DB2-BD59-A6C34878D82A}">
                    <a16:rowId xmlns:a16="http://schemas.microsoft.com/office/drawing/2014/main" xmlns="" val="10004"/>
                  </a:ext>
                </a:extLst>
              </a:tr>
              <a:tr h="32060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679</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Times New Roman</vt:lpstr>
      <vt:lpstr>PVLNNE+ArialMT</vt:lpstr>
      <vt:lpstr>RMKPBC+PublicSans-BoldItalic</vt:lpstr>
      <vt:lpstr>KQGMTU+Arial-BoldMT</vt:lpstr>
      <vt:lpstr>CFRUAJ+EBGaramond-Medium</vt:lpstr>
      <vt:lpstr>Wingdings</vt:lpstr>
      <vt:lpstr>ILIIOR+EBGaramond-Bold</vt:lpstr>
      <vt:lpstr>Calibri</vt:lpstr>
      <vt:lpstr>CFJCTS+PublicSans-Bold</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SPCET</cp:lastModifiedBy>
  <cp:revision>32</cp:revision>
  <dcterms:modified xsi:type="dcterms:W3CDTF">2023-11-22T07:36:28Z</dcterms:modified>
</cp:coreProperties>
</file>