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itchFamily="34" charset="0"/>
      <p:regular r:id="rId23"/>
      <p:bold r:id="rId24"/>
      <p:italic r:id="rId25"/>
      <p:boldItalic r:id="rId26"/>
    </p:embeddedFont>
    <p:embeddedFont>
      <p:font typeface="CFJCTS+PublicSans-Bold"/>
      <p:regular r:id="rId27"/>
    </p:embeddedFont>
    <p:embeddedFont>
      <p:font typeface="ILIIOR+EBGaramond-Bold"/>
      <p:regular r:id="rId28"/>
    </p:embeddedFont>
    <p:embeddedFont>
      <p:font typeface="PVLNNE+ArialMT"/>
      <p:regular r:id="rId29"/>
    </p:embeddedFont>
    <p:embeddedFont>
      <p:font typeface="CFRUAJ+EBGaramond-Medium"/>
      <p:regular r:id="rId30"/>
    </p:embeddedFont>
    <p:embeddedFont>
      <p:font typeface="KQGMTU+Arial-BoldMT"/>
      <p:regular r:id="rId31"/>
    </p:embeddedFont>
    <p:embeddedFont>
      <p:font typeface="RMKPBC+PublicSans-BoldItalic"/>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9/15/2023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9/15/2023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9/15/2023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M-SPCET-IT-GROUP1.git" TargetMode="External"/><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s://github.com/Priyaitdepart/NM-SPCET-IT-GROUP1.gi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4191000"/>
          </a:xfrm>
        </p:spPr>
        <p:txBody>
          <a:bodyPr/>
          <a:lstStyle/>
          <a:p>
            <a:r>
              <a:rPr lang="en-US" dirty="0" smtClean="0">
                <a:latin typeface="Times New Roman" panose="02020603050405020304" pitchFamily="18" charset="0"/>
                <a:cs typeface="Times New Roman" panose="02020603050405020304" pitchFamily="18" charset="0"/>
              </a:rPr>
              <a:t>   User </a:t>
            </a:r>
            <a:r>
              <a:rPr lang="en-US" dirty="0">
                <a:latin typeface="Times New Roman" panose="02020603050405020304" pitchFamily="18" charset="0"/>
                <a:cs typeface="Times New Roman" panose="02020603050405020304" pitchFamily="18" charset="0"/>
              </a:rPr>
              <a:t>characteristics of e-commerce websites refer to the traits and behaviors of the individuals who interact with and make purchases on these platforms.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a:t>
            </a:r>
            <a:r>
              <a:rPr lang="en-US" dirty="0" smtClean="0">
                <a:latin typeface="Times New Roman" panose="02020603050405020304" pitchFamily="18" charset="0"/>
                <a:cs typeface="Times New Roman" panose="02020603050405020304" pitchFamily="18" charset="0"/>
              </a:rPr>
              <a:t>The E-Commerce website shall </a:t>
            </a:r>
            <a:r>
              <a:rPr lang="en-US" dirty="0">
                <a:latin typeface="Times New Roman" panose="02020603050405020304" pitchFamily="18" charset="0"/>
                <a:cs typeface="Times New Roman" panose="02020603050405020304" pitchFamily="18" charset="0"/>
              </a:rPr>
              <a:t>operate in all famous browsers, for a model we are taking Microsoft Internet Explorer, Google </a:t>
            </a:r>
            <a:r>
              <a:rPr lang="en-US" dirty="0" smtClean="0">
                <a:latin typeface="Times New Roman" panose="02020603050405020304" pitchFamily="18" charset="0"/>
                <a:cs typeface="Times New Roman" panose="02020603050405020304" pitchFamily="18" charset="0"/>
              </a:rPr>
              <a:t>Chrome, &amp; </a:t>
            </a:r>
            <a:r>
              <a:rPr lang="en-US" dirty="0">
                <a:latin typeface="Times New Roman" panose="02020603050405020304" pitchFamily="18" charset="0"/>
                <a:cs typeface="Times New Roman" panose="02020603050405020304" pitchFamily="18" charset="0"/>
              </a:rPr>
              <a:t>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539430"/>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r>
              <a:rPr lang="en-US" b="1" u="sng" dirty="0" smtClean="0">
                <a:latin typeface="Times New Roman" panose="02020603050405020304" pitchFamily="18" charset="0"/>
                <a:cs typeface="Times New Roman" panose="02020603050405020304" pitchFamily="18" charset="0"/>
              </a:rPr>
              <a:t>:</a:t>
            </a:r>
            <a:br>
              <a:rPr lang="en-US" b="1" u="sng"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The assumptions are</a:t>
            </a:r>
            <a:r>
              <a:rPr lang="en-GB" b="1" u="sng" dirty="0" smtClean="0">
                <a:latin typeface="Times New Roman" panose="02020603050405020304" pitchFamily="18" charset="0"/>
                <a:cs typeface="Times New Roman" panose="02020603050405020304" pitchFamily="18" charset="0"/>
              </a:rPr>
              <a:t>:</a:t>
            </a:r>
            <a:br>
              <a:rPr lang="en-GB" b="1" u="sng" dirty="0" smtClean="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a:t>
            </a:r>
            <a:r>
              <a:rPr lang="en-GB" dirty="0" smtClean="0">
                <a:latin typeface="Times New Roman" panose="02020603050405020304" pitchFamily="18" charset="0"/>
                <a:cs typeface="Times New Roman" panose="02020603050405020304" pitchFamily="18" charset="0"/>
              </a:rPr>
              <a:t>users must </a:t>
            </a:r>
            <a:r>
              <a:rPr lang="en-GB" dirty="0">
                <a:latin typeface="Times New Roman" panose="02020603050405020304" pitchFamily="18" charset="0"/>
                <a:cs typeface="Times New Roman" panose="02020603050405020304" pitchFamily="18" charset="0"/>
              </a:rPr>
              <a:t>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The </a:t>
            </a:r>
            <a:r>
              <a:rPr lang="en-GB" dirty="0">
                <a:latin typeface="Times New Roman" panose="02020603050405020304" pitchFamily="18" charset="0"/>
                <a:cs typeface="Times New Roman" panose="02020603050405020304" pitchFamily="18" charset="0"/>
              </a:rPr>
              <a:t>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a:t>
            </a:r>
            <a:r>
              <a:rPr lang="en-GB" dirty="0" smtClean="0">
                <a:latin typeface="Times New Roman" panose="02020603050405020304" pitchFamily="18" charset="0"/>
                <a:cs typeface="Times New Roman" panose="02020603050405020304" pitchFamily="18" charset="0"/>
              </a:rPr>
              <a:t>E-Commerce website </a:t>
            </a:r>
            <a:r>
              <a:rPr lang="en-GB" dirty="0">
                <a:latin typeface="Times New Roman" panose="02020603050405020304" pitchFamily="18" charset="0"/>
                <a:cs typeface="Times New Roman" panose="02020603050405020304" pitchFamily="18" charset="0"/>
              </a:rPr>
              <a:t>is running 24 hours a day</a:t>
            </a:r>
            <a:r>
              <a:rPr lang="en-GB" dirty="0" smtClean="0">
                <a:latin typeface="Times New Roman" panose="02020603050405020304" pitchFamily="18" charset="0"/>
                <a:cs typeface="Times New Roman" panose="02020603050405020304" pitchFamily="18" charset="0"/>
              </a:rPr>
              <a:t>.</a:t>
            </a:r>
            <a:br>
              <a:rPr lang="en-GB" dirty="0" smtClean="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 Users </a:t>
            </a:r>
            <a:r>
              <a:rPr lang="en-GB" dirty="0">
                <a:latin typeface="Times New Roman" panose="02020603050405020304" pitchFamily="18" charset="0"/>
                <a:cs typeface="Times New Roman" panose="02020603050405020304" pitchFamily="18" charset="0"/>
              </a:rPr>
              <a:t>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and </a:t>
            </a:r>
            <a:r>
              <a:rPr lang="en-GB" dirty="0">
                <a:latin typeface="Times New Roman" panose="02020603050405020304" pitchFamily="18" charset="0"/>
                <a:cs typeface="Times New Roman" panose="02020603050405020304" pitchFamily="18" charset="0"/>
              </a:rPr>
              <a:t>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31EBA-8C65-4EA0-9C0E-9153BF897570}"/>
              </a:ext>
            </a:extLst>
          </p:cNvPr>
          <p:cNvSpPr>
            <a:spLocks noGrp="1"/>
          </p:cNvSpPr>
          <p:nvPr>
            <p:ph type="title"/>
          </p:nvPr>
        </p:nvSpPr>
        <p:spPr>
          <a:xfrm>
            <a:off x="114300" y="742950"/>
            <a:ext cx="8915400" cy="4216539"/>
          </a:xfrm>
        </p:spPr>
        <p:txBody>
          <a:bodyPr/>
          <a:lstStyle/>
          <a:p>
            <a:r>
              <a:rPr lang="en-GB" sz="2000" b="1" u="sng" dirty="0">
                <a:latin typeface="Times New Roman" panose="02020603050405020304" pitchFamily="18" charset="0"/>
                <a:cs typeface="Times New Roman" panose="02020603050405020304" pitchFamily="18" charset="0"/>
              </a:rPr>
              <a:t>Software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a:t>
            </a:r>
            <a:r>
              <a:rPr lang="en-GB" dirty="0" smtClean="0">
                <a:latin typeface="Times New Roman" panose="02020603050405020304" pitchFamily="18" charset="0"/>
                <a:cs typeface="Times New Roman" panose="02020603050405020304" pitchFamily="18" charset="0"/>
              </a:rPr>
              <a:t>10</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a:t>
            </a:r>
            <a:r>
              <a:rPr lang="en-GB" dirty="0" smtClean="0">
                <a:latin typeface="Times New Roman" panose="02020603050405020304" pitchFamily="18" charset="0"/>
                <a:cs typeface="Times New Roman" panose="02020603050405020304" pitchFamily="18" charset="0"/>
              </a:rPr>
              <a:t>Java, HTML, CSS, React JS, JavaScript, (</a:t>
            </a:r>
            <a:r>
              <a:rPr lang="en-GB" dirty="0">
                <a:latin typeface="Times New Roman" panose="02020603050405020304" pitchFamily="18" charset="0"/>
                <a:cs typeface="Times New Roman" panose="02020603050405020304" pitchFamily="18" charset="0"/>
              </a:rPr>
              <a:t>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a:t>
            </a:r>
            <a:r>
              <a:rPr lang="en-GB" dirty="0" smtClean="0">
                <a:latin typeface="Times New Roman" panose="02020603050405020304" pitchFamily="18" charset="0"/>
                <a:cs typeface="Times New Roman" panose="02020603050405020304" pitchFamily="18" charset="0"/>
              </a:rPr>
              <a:t>My </a:t>
            </a:r>
            <a:r>
              <a:rPr lang="en-GB" dirty="0">
                <a:latin typeface="Times New Roman" panose="02020603050405020304" pitchFamily="18" charset="0"/>
                <a:cs typeface="Times New Roman" panose="02020603050405020304" pitchFamily="18" charset="0"/>
              </a:rPr>
              <a:t>SQL Server (back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a:t>
            </a:r>
            <a:r>
              <a:rPr lang="en-GB" dirty="0" smtClean="0">
                <a:latin typeface="Times New Roman" panose="02020603050405020304" pitchFamily="18" charset="0"/>
                <a:cs typeface="Times New Roman" panose="02020603050405020304" pitchFamily="18" charset="0"/>
              </a:rPr>
              <a:t>) Dual-core CPU</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7DE0CA-6829-4056-927F-AFBAEB2EC084}"/>
              </a:ext>
            </a:extLst>
          </p:cNvPr>
          <p:cNvSpPr>
            <a:spLocks noGrp="1"/>
          </p:cNvSpPr>
          <p:nvPr>
            <p:ph type="title"/>
          </p:nvPr>
        </p:nvSpPr>
        <p:spPr>
          <a:xfrm>
            <a:off x="76200" y="438150"/>
            <a:ext cx="9067800" cy="4893647"/>
          </a:xfrm>
        </p:spPr>
        <p:txBody>
          <a:bodyPr/>
          <a:lstStyle/>
          <a:p>
            <a:pPr algn="l"/>
            <a:r>
              <a:rPr lang="en-GB" b="1" u="sng" dirty="0">
                <a:latin typeface="Times New Roman" panose="02020603050405020304" pitchFamily="18" charset="0"/>
                <a:cs typeface="Times New Roman" panose="02020603050405020304" pitchFamily="18" charset="0"/>
              </a:rPr>
              <a:t>Data Requirement</a:t>
            </a:r>
            <a:r>
              <a:rPr lang="en-GB" b="1" u="sng"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a:t>
            </a:r>
            <a:r>
              <a:rPr lang="en-GB" sz="2000" b="1" u="sng" dirty="0" smtClean="0">
                <a:latin typeface="Times New Roman" panose="02020603050405020304" pitchFamily="18" charset="0"/>
                <a:cs typeface="Times New Roman" panose="02020603050405020304" pitchFamily="18" charset="0"/>
              </a:rPr>
              <a:t/>
            </a:r>
            <a:br>
              <a:rPr lang="en-GB" sz="2000" b="1" u="sng" dirty="0" smtClean="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In this project </a:t>
            </a:r>
            <a:r>
              <a:rPr lang="en-US" sz="1600" dirty="0" smtClean="0">
                <a:latin typeface="Times New Roman" panose="02020603050405020304" pitchFamily="18" charset="0"/>
                <a:cs typeface="Times New Roman" panose="02020603050405020304" pitchFamily="18" charset="0"/>
              </a:rPr>
              <a:t>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r>
              <a:rPr lang="en-GB" b="1" u="sng" dirty="0" smtClean="0">
                <a:latin typeface="Times New Roman" panose="02020603050405020304" pitchFamily="18" charset="0"/>
                <a:cs typeface="Times New Roman" panose="02020603050405020304" pitchFamily="18" charset="0"/>
              </a:rPr>
              <a:t>:</a:t>
            </a:r>
            <a:br>
              <a:rPr lang="en-GB" b="1" u="sng" dirty="0" smtClean="0">
                <a:latin typeface="Times New Roman" panose="02020603050405020304" pitchFamily="18" charset="0"/>
                <a:cs typeface="Times New Roman" panose="02020603050405020304" pitchFamily="18" charset="0"/>
              </a:rPr>
            </a:br>
            <a:r>
              <a:rPr lang="en-GB" b="1" u="sng" dirty="0" smtClean="0">
                <a:latin typeface="Times New Roman" panose="02020603050405020304" pitchFamily="18" charset="0"/>
                <a:cs typeface="Times New Roman" panose="02020603050405020304" pitchFamily="18" charset="0"/>
              </a:rPr>
              <a:t>GUI:</a:t>
            </a:r>
            <a:r>
              <a:rPr lang="en-GB" sz="2000" b="1" dirty="0" smtClean="0">
                <a:latin typeface="Times New Roman" panose="02020603050405020304" pitchFamily="18" charset="0"/>
                <a:cs typeface="Times New Roman" panose="02020603050405020304" pitchFamily="18" charset="0"/>
              </a:rPr>
              <a:t/>
            </a:r>
            <a:br>
              <a:rPr lang="en-GB" sz="2000" b="1" dirty="0" smtClean="0">
                <a:latin typeface="Times New Roman" panose="02020603050405020304" pitchFamily="18" charset="0"/>
                <a:cs typeface="Times New Roman" panose="02020603050405020304" pitchFamily="18" charset="0"/>
              </a:rPr>
            </a:br>
            <a:r>
              <a:rPr lang="en-GB" sz="20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 software provides good graphical interface for the customer and the administrator can operate on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system, performing the required task such as purchasing, update, viewing the details of the products.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 It allows user to purchase different types of products.</a:t>
            </a:r>
            <a:br>
              <a:rPr lang="en-GB" sz="1600" dirty="0" smtClean="0">
                <a:latin typeface="Times New Roman" panose="02020603050405020304" pitchFamily="18" charset="0"/>
                <a:cs typeface="Times New Roman" panose="02020603050405020304" pitchFamily="18" charset="0"/>
              </a:rPr>
            </a:br>
            <a:r>
              <a:rPr lang="en-GB" sz="1600" dirty="0" smtClean="0">
                <a:latin typeface="Times New Roman" panose="02020603050405020304" pitchFamily="18" charset="0"/>
                <a:cs typeface="Times New Roman" panose="02020603050405020304" pitchFamily="18" charset="0"/>
              </a:rPr>
              <a:t>      * </a:t>
            </a:r>
            <a:r>
              <a:rPr lang="en-US" sz="1600" dirty="0" smtClean="0">
                <a:latin typeface="Times New Roman" pitchFamily="18" charset="0"/>
                <a:cs typeface="Times New Roman" pitchFamily="18" charset="0"/>
              </a:rPr>
              <a:t>It provides product verification and search facility based on different criteria.</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 All the modules provided with the software must fit into this graphical user interface and accomplish to the standard defined.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 The design should be simple and all the different interfaces should follow a standard template.</a:t>
            </a:r>
            <a:br>
              <a:rPr lang="en-US" sz="1600" dirty="0" smtClean="0">
                <a:latin typeface="Times New Roman" pitchFamily="18" charset="0"/>
                <a:cs typeface="Times New Roman" pitchFamily="18" charset="0"/>
              </a:rPr>
            </a:br>
            <a:r>
              <a:rPr lang="en-GB" sz="1600" dirty="0" smtClean="0">
                <a:latin typeface="Times New Roman" panose="02020603050405020304" pitchFamily="18" charset="0"/>
                <a:cs typeface="Times New Roman" panose="02020603050405020304" pitchFamily="18" charset="0"/>
              </a:rPr>
              <a:t/>
            </a:r>
            <a:br>
              <a:rPr lang="en-GB" sz="1600" dirty="0" smtClean="0">
                <a:latin typeface="Times New Roman" panose="02020603050405020304" pitchFamily="18" charset="0"/>
                <a:cs typeface="Times New Roman" panose="02020603050405020304" pitchFamily="18" charset="0"/>
              </a:rPr>
            </a:br>
            <a:endParaRPr lang="en-GB" sz="1600" dirty="0"/>
          </a:p>
        </p:txBody>
      </p:sp>
    </p:spTree>
    <p:extLst>
      <p:ext uri="{BB962C8B-B14F-4D97-AF65-F5344CB8AC3E}">
        <p14:creationId xmlns=""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A42F34-2641-401A-94CB-2F13E7488854}"/>
              </a:ext>
            </a:extLst>
          </p:cNvPr>
          <p:cNvSpPr>
            <a:spLocks noGrp="1"/>
          </p:cNvSpPr>
          <p:nvPr>
            <p:ph type="title"/>
          </p:nvPr>
        </p:nvSpPr>
        <p:spPr>
          <a:xfrm>
            <a:off x="76200" y="0"/>
            <a:ext cx="8991600" cy="4893647"/>
          </a:xfrm>
        </p:spPr>
        <p:txBody>
          <a:bodyPr/>
          <a:lstStyle/>
          <a:p>
            <a:r>
              <a:rPr lang="en-GB" b="1" u="sng" dirty="0">
                <a:latin typeface="Times New Roman" panose="02020603050405020304" pitchFamily="18" charset="0"/>
                <a:cs typeface="Times New Roman" panose="02020603050405020304" pitchFamily="18" charset="0"/>
              </a:rPr>
              <a:t>System Features:</a:t>
            </a:r>
            <a:r>
              <a:rPr lang="en-GB" sz="1400" b="1" dirty="0">
                <a:latin typeface="Times New Roman" panose="02020603050405020304" pitchFamily="18" charset="0"/>
                <a:cs typeface="Times New Roman" panose="02020603050405020304" pitchFamily="18" charset="0"/>
              </a:rPr>
              <a:t/>
            </a:r>
            <a:br>
              <a:rPr lang="en-GB" sz="1400" b="1" dirty="0">
                <a:latin typeface="Times New Roman" panose="02020603050405020304" pitchFamily="18" charset="0"/>
                <a:cs typeface="Times New Roman" panose="02020603050405020304" pitchFamily="18" charset="0"/>
              </a:rPr>
            </a:br>
            <a:r>
              <a:rPr lang="en-GB" sz="1200" b="1" u="sng" dirty="0">
                <a:latin typeface="Times New Roman" panose="02020603050405020304" pitchFamily="18" charset="0"/>
                <a:cs typeface="Times New Roman" panose="02020603050405020304" pitchFamily="18" charset="0"/>
              </a:rPr>
              <a:t/>
            </a:r>
            <a:br>
              <a:rPr lang="en-GB" sz="1200" b="1" u="sng"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1.</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smtClean="0">
                <a:latin typeface="Times New Roman" panose="02020603050405020304" pitchFamily="18" charset="0"/>
                <a:cs typeface="Times New Roman" panose="02020603050405020304" pitchFamily="18" charset="0"/>
              </a:rPr>
              <a:t>Catalog</a:t>
            </a:r>
            <a:r>
              <a:rPr lang="en-GB" sz="1200" b="1" dirty="0" smtClean="0">
                <a:latin typeface="Times New Roman" panose="02020603050405020304" pitchFamily="18" charset="0"/>
                <a:cs typeface="Times New Roman" panose="02020603050405020304" pitchFamily="18" charset="0"/>
              </a:rPr>
              <a:t>:</a:t>
            </a: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92E9E3-E89D-491B-9375-A574BC8BE5D1}"/>
              </a:ext>
            </a:extLst>
          </p:cNvPr>
          <p:cNvSpPr>
            <a:spLocks noGrp="1"/>
          </p:cNvSpPr>
          <p:nvPr>
            <p:ph type="title"/>
          </p:nvPr>
        </p:nvSpPr>
        <p:spPr>
          <a:xfrm>
            <a:off x="152400" y="0"/>
            <a:ext cx="8839200" cy="5062924"/>
          </a:xfrm>
        </p:spPr>
        <p:txBody>
          <a:bodyPr/>
          <a:lstStyle/>
          <a:p>
            <a:r>
              <a:rPr lang="en-GB" b="1" u="sng" dirty="0">
                <a:latin typeface="Times New Roman" panose="02020603050405020304" pitchFamily="18" charset="0"/>
                <a:cs typeface="Times New Roman" panose="02020603050405020304" pitchFamily="18" charset="0"/>
              </a:rPr>
              <a:t>Other Non-Functional Requirements</a:t>
            </a:r>
            <a:r>
              <a:rPr lang="en-GB" u="sng"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300" dirty="0">
                <a:latin typeface="Times New Roman" panose="02020603050405020304" pitchFamily="18" charset="0"/>
                <a:cs typeface="Times New Roman" panose="02020603050405020304" pitchFamily="18" charset="0"/>
              </a:rPr>
              <a:t/>
            </a:r>
            <a:br>
              <a:rPr lang="en-GB" sz="3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1.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Performance </a:t>
            </a:r>
            <a:r>
              <a:rPr lang="en-GB" sz="1100" b="1" dirty="0">
                <a:latin typeface="Times New Roman" panose="02020603050405020304" pitchFamily="18" charset="0"/>
                <a:cs typeface="Times New Roman" panose="02020603050405020304" pitchFamily="18" charset="0"/>
              </a:rPr>
              <a:t>and Scalability: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fast page load times to enhance user experience.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Design for scalability to handle increased traffic during peak periods.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2.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Reliability </a:t>
            </a:r>
            <a:r>
              <a:rPr lang="en-GB" sz="1100" b="1" dirty="0">
                <a:latin typeface="Times New Roman" panose="02020603050405020304" pitchFamily="18" charset="0"/>
                <a:cs typeface="Times New Roman" panose="02020603050405020304" pitchFamily="18" charset="0"/>
              </a:rPr>
              <a:t>and Availability: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Aim for high uptime (e.g., 99.9%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redundancy and failover mechanisms to minimize downtime.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3.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Security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Protect user data and transactions with strong encryption (HTTPS).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update and patch software to address security vulnerabilities.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user authentication and authorization controls.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4.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Data </a:t>
            </a:r>
            <a:r>
              <a:rPr lang="en-GB" sz="1100" b="1" dirty="0">
                <a:latin typeface="Times New Roman" panose="02020603050405020304" pitchFamily="18" charset="0"/>
                <a:cs typeface="Times New Roman" panose="02020603050405020304" pitchFamily="18" charset="0"/>
              </a:rPr>
              <a:t>Backup and Recovery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back up user data and system configurations.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Establish a disaster recovery plan to restore data in case of failure.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5. </a:t>
            </a:r>
            <a:r>
              <a:rPr lang="en-GB" sz="1100" b="1" dirty="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Compliance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Maintain records of compliance audits and certifications.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6.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Scalable </a:t>
            </a:r>
            <a:r>
              <a:rPr lang="en-GB" sz="1100" b="1" dirty="0">
                <a:latin typeface="Times New Roman" panose="02020603050405020304" pitchFamily="18" charset="0"/>
                <a:cs typeface="Times New Roman" panose="02020603050405020304" pitchFamily="18" charset="0"/>
              </a:rPr>
              <a:t>Database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Choose a database system capable of handling increasing data volumes.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database queries and indexing for efficient data retrieval.</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7.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Load </a:t>
            </a:r>
            <a:r>
              <a:rPr lang="en-GB" sz="1100" b="1" dirty="0">
                <a:latin typeface="Times New Roman" panose="02020603050405020304" pitchFamily="18" charset="0"/>
                <a:cs typeface="Times New Roman" panose="02020603050405020304" pitchFamily="18" charset="0"/>
              </a:rPr>
              <a:t>Testing</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4DA74-9C46-43A3-BC93-6747FC8F4B1E}"/>
              </a:ext>
            </a:extLst>
          </p:cNvPr>
          <p:cNvSpPr>
            <a:spLocks noGrp="1"/>
          </p:cNvSpPr>
          <p:nvPr>
            <p:ph type="title"/>
          </p:nvPr>
        </p:nvSpPr>
        <p:spPr>
          <a:xfrm>
            <a:off x="76200" y="285750"/>
            <a:ext cx="8991600" cy="4278094"/>
          </a:xfrm>
        </p:spPr>
        <p:txBody>
          <a:bodyPr/>
          <a:lstStyle/>
          <a:p>
            <a:r>
              <a:rPr lang="en-GB" b="1" u="sng" dirty="0">
                <a:latin typeface="Times New Roman" panose="02020603050405020304" pitchFamily="18" charset="0"/>
                <a:cs typeface="Times New Roman" panose="02020603050405020304" pitchFamily="18" charset="0"/>
              </a:rPr>
              <a:t>Other Requirements:</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 Payment </a:t>
            </a:r>
            <a:r>
              <a:rPr lang="en-GB" sz="1400" b="1" dirty="0">
                <a:latin typeface="Times New Roman" panose="02020603050405020304" pitchFamily="18" charset="0"/>
                <a:cs typeface="Times New Roman" panose="02020603050405020304" pitchFamily="18" charset="0"/>
              </a:rPr>
              <a:t>Gateway Integration:</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Inventory </a:t>
            </a:r>
            <a:r>
              <a:rPr lang="en-GB" sz="1400" b="1" dirty="0">
                <a:latin typeface="Times New Roman" panose="02020603050405020304" pitchFamily="18" charset="0"/>
                <a:cs typeface="Times New Roman" panose="02020603050405020304" pitchFamily="18" charset="0"/>
              </a:rPr>
              <a:t>Management:</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Product </a:t>
            </a:r>
            <a:r>
              <a:rPr lang="en-GB" sz="1400" b="1" dirty="0">
                <a:latin typeface="Times New Roman" panose="02020603050405020304" pitchFamily="18" charset="0"/>
                <a:cs typeface="Times New Roman" panose="02020603050405020304" pitchFamily="18" charset="0"/>
              </a:rPr>
              <a:t>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User </a:t>
            </a:r>
            <a:r>
              <a:rPr lang="en-GB" sz="1400" b="1" dirty="0">
                <a:latin typeface="Times New Roman" panose="02020603050405020304" pitchFamily="18" charset="0"/>
                <a:cs typeface="Times New Roman" panose="02020603050405020304" pitchFamily="18" charset="0"/>
              </a:rPr>
              <a:t>Reviews and Ratings: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Guest </a:t>
            </a:r>
            <a:r>
              <a:rPr lang="en-GB" sz="1400" b="1" dirty="0">
                <a:latin typeface="Times New Roman" panose="02020603050405020304" pitchFamily="18" charset="0"/>
                <a:cs typeface="Times New Roman" panose="02020603050405020304" pitchFamily="18" charset="0"/>
              </a:rPr>
              <a:t>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Abandoned </a:t>
            </a:r>
            <a:r>
              <a:rPr lang="en-GB" sz="1400" b="1" dirty="0">
                <a:latin typeface="Times New Roman" panose="02020603050405020304" pitchFamily="18" charset="0"/>
                <a:cs typeface="Times New Roman" panose="02020603050405020304" pitchFamily="18" charset="0"/>
              </a:rPr>
              <a:t>Cart Recovery: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Cross-Selling </a:t>
            </a:r>
            <a:r>
              <a:rPr lang="en-GB" sz="1400" b="1" dirty="0">
                <a:latin typeface="Times New Roman" panose="02020603050405020304" pitchFamily="18" charset="0"/>
                <a:cs typeface="Times New Roman" panose="02020603050405020304" pitchFamily="18" charset="0"/>
              </a:rPr>
              <a:t>and Upselling:</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b="1" u="sng" dirty="0">
                <a:latin typeface="Times New Roman" panose="02020603050405020304" pitchFamily="18" charset="0"/>
                <a:cs typeface="Times New Roman" panose="02020603050405020304" pitchFamily="18" charset="0"/>
              </a:rPr>
              <a:t>CLASS </a:t>
            </a:r>
            <a:r>
              <a:rPr lang="en-GB" b="1" u="sng" dirty="0" smtClean="0">
                <a:latin typeface="Times New Roman" panose="02020603050405020304" pitchFamily="18" charset="0"/>
                <a:cs typeface="Times New Roman" panose="02020603050405020304" pitchFamily="18" charset="0"/>
              </a:rPr>
              <a:t>DIADRAM :</a:t>
            </a:r>
            <a:r>
              <a:rPr lang="en-GB" dirty="0"/>
              <a:t/>
            </a:r>
            <a:br>
              <a:rPr lang="en-GB" dirty="0"/>
            </a:br>
            <a:endParaRPr lang="en-GB" dirty="0"/>
          </a:p>
        </p:txBody>
      </p:sp>
      <p:pic>
        <p:nvPicPr>
          <p:cNvPr id="6" name="Picture 5">
            <a:extLst>
              <a:ext uri="{FF2B5EF4-FFF2-40B4-BE49-F238E27FC236}">
                <a16:creationId xmlns="" xmlns:a16="http://schemas.microsoft.com/office/drawing/2014/main" id="{1E16D97F-7B5F-4701-B765-022930D73B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62400" y="2266950"/>
            <a:ext cx="3048000" cy="410369"/>
          </a:xfrm>
          <a:prstGeom prst="rect">
            <a:avLst/>
          </a:prstGeom>
        </p:spPr>
        <p:txBody>
          <a:bodyPr vert="horz" wrap="square" lIns="0" tIns="0" rIns="0" bIns="0" rtlCol="0">
            <a:spAutoFit/>
          </a:bodyPr>
          <a:lstStyle/>
          <a:p>
            <a:pPr>
              <a:lnSpc>
                <a:spcPts val="1645"/>
              </a:lnSpc>
            </a:pPr>
            <a:r>
              <a:rPr lang="en-US" sz="1400" b="1" dirty="0" smtClean="0">
                <a:solidFill>
                  <a:srgbClr val="BD8738"/>
                </a:solidFill>
                <a:latin typeface="Times New Roman" pitchFamily="18" charset="0"/>
                <a:cs typeface="Times New Roman" pitchFamily="18" charset="0"/>
                <a:hlinkClick r:id="rId3"/>
              </a:rPr>
              <a:t>https://</a:t>
            </a:r>
            <a:r>
              <a:rPr lang="en-US" sz="1400" b="1" dirty="0" smtClean="0">
                <a:solidFill>
                  <a:srgbClr val="BD8738"/>
                </a:solidFill>
                <a:latin typeface="Times New Roman" pitchFamily="18" charset="0"/>
                <a:cs typeface="Times New Roman" pitchFamily="18" charset="0"/>
                <a:hlinkClick r:id="rId3"/>
              </a:rPr>
              <a:t>github.com/</a:t>
            </a:r>
            <a:r>
              <a:rPr lang="en-US" sz="1400" b="1" dirty="0" smtClean="0">
                <a:solidFill>
                  <a:srgbClr val="BD8738"/>
                </a:solidFill>
                <a:latin typeface="Times New Roman" pitchFamily="18" charset="0"/>
                <a:cs typeface="Times New Roman" pitchFamily="18" charset="0"/>
                <a:hlinkClick r:id="rId4"/>
              </a:rPr>
              <a:t>Priyaitdepart</a:t>
            </a:r>
            <a:r>
              <a:rPr lang="en-US" sz="1400" b="1" dirty="0" smtClean="0">
                <a:solidFill>
                  <a:srgbClr val="BD8738"/>
                </a:solidFill>
                <a:latin typeface="Times New Roman" pitchFamily="18" charset="0"/>
                <a:cs typeface="Times New Roman" pitchFamily="18" charset="0"/>
                <a:hlinkClick r:id="rId3"/>
              </a:rPr>
              <a:t>/NM-SPCET-IT-GROUP1.git</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83604"/>
          </a:xfrm>
          <a:prstGeom prst="rect">
            <a:avLst/>
          </a:prstGeom>
        </p:spPr>
        <p:txBody>
          <a:bodyPr vert="horz" wrap="square" lIns="0" tIns="0" rIns="0" bIns="0" rtlCol="0">
            <a:spAutoFit/>
          </a:bodyPr>
          <a:lstStyle/>
          <a:p>
            <a:pPr marL="0" marR="0">
              <a:lnSpc>
                <a:spcPts val="2383"/>
              </a:lnSpc>
              <a:spcBef>
                <a:spcPts val="0"/>
              </a:spcBef>
              <a:spcAft>
                <a:spcPts val="0"/>
              </a:spcAft>
            </a:pPr>
            <a:r>
              <a:rPr lang="en-US" sz="1500" b="1" spc="-10" dirty="0" smtClean="0">
                <a:solidFill>
                  <a:srgbClr val="C88C32"/>
                </a:solidFill>
                <a:latin typeface="ILIIOR+EBGaramond-Bold"/>
                <a:cs typeface="ILIIOR+EBGaramond-Bold"/>
              </a:rPr>
              <a:t>E-Commerce Website</a:t>
            </a:r>
            <a:endParaRPr sz="150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1000" y="1330152"/>
            <a:ext cx="4343399" cy="692497"/>
          </a:xfrm>
          <a:prstGeom prst="rect">
            <a:avLst/>
          </a:prstGeom>
        </p:spPr>
        <p:txBody>
          <a:bodyPr vert="horz" wrap="square" lIns="0" tIns="0" rIns="0" bIns="0" rtlCol="0">
            <a:spAutoFit/>
          </a:bodyPr>
          <a:lstStyle/>
          <a:p>
            <a:pPr>
              <a:lnSpc>
                <a:spcPts val="1800"/>
              </a:lnSpc>
            </a:pPr>
            <a:r>
              <a:rPr lang="en-US" sz="1400" dirty="0" smtClean="0">
                <a:solidFill>
                  <a:schemeClr val="bg1"/>
                </a:solidFill>
                <a:latin typeface="Times New Roman" pitchFamily="18" charset="0"/>
                <a:cs typeface="Times New Roman" pitchFamily="18" charset="0"/>
              </a:rPr>
              <a:t>An e-commerce website serves as a digital platform for businesses to showcase and sell their products or services online.</a:t>
            </a:r>
            <a:endParaRPr sz="14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10" name="Table 9"/>
          <p:cNvGraphicFramePr>
            <a:graphicFrameLocks noGrp="1"/>
          </p:cNvGraphicFramePr>
          <p:nvPr/>
        </p:nvGraphicFramePr>
        <p:xfrm>
          <a:off x="0" y="2266950"/>
          <a:ext cx="4724400" cy="2389858"/>
        </p:xfrm>
        <a:graphic>
          <a:graphicData uri="http://schemas.openxmlformats.org/drawingml/2006/table">
            <a:tbl>
              <a:tblPr firstRow="1" bandRow="1">
                <a:tableStyleId>{69CF1AB2-1976-4502-BF36-3FF5EA218861}</a:tableStyleId>
              </a:tblPr>
              <a:tblGrid>
                <a:gridCol w="1574800"/>
                <a:gridCol w="2006600"/>
                <a:gridCol w="1143000"/>
              </a:tblGrid>
              <a:tr h="561058">
                <a:tc>
                  <a:txBody>
                    <a:bodyPr/>
                    <a:lstStyle/>
                    <a:p>
                      <a:r>
                        <a:rPr lang="en-US" sz="1700" dirty="0" smtClean="0"/>
                        <a:t>LMS </a:t>
                      </a:r>
                      <a:r>
                        <a:rPr lang="en-US" sz="1700" baseline="0" dirty="0" smtClean="0"/>
                        <a:t>Username</a:t>
                      </a:r>
                      <a:endParaRPr lang="en-US" sz="1700" dirty="0"/>
                    </a:p>
                  </a:txBody>
                  <a:tcPr/>
                </a:tc>
                <a:tc>
                  <a:txBody>
                    <a:bodyPr/>
                    <a:lstStyle/>
                    <a:p>
                      <a:pPr algn="just"/>
                      <a:r>
                        <a:rPr lang="en-US" dirty="0" smtClean="0"/>
                        <a:t>        </a:t>
                      </a:r>
                      <a:r>
                        <a:rPr lang="en-US" sz="1700" dirty="0" smtClean="0"/>
                        <a:t>Name</a:t>
                      </a:r>
                      <a:r>
                        <a:rPr lang="en-US" sz="1700" baseline="0" dirty="0" smtClean="0"/>
                        <a:t> </a:t>
                      </a:r>
                      <a:endParaRPr lang="en-US" sz="1700" dirty="0"/>
                    </a:p>
                  </a:txBody>
                  <a:tcPr/>
                </a:tc>
                <a:tc>
                  <a:txBody>
                    <a:bodyPr/>
                    <a:lstStyle/>
                    <a:p>
                      <a:r>
                        <a:rPr lang="en-US" sz="1700" dirty="0" smtClean="0"/>
                        <a:t>     Group</a:t>
                      </a:r>
                      <a:endParaRPr lang="en-US" sz="1700" dirty="0"/>
                    </a:p>
                  </a:txBody>
                  <a:tcPr/>
                </a:tc>
              </a:tr>
              <a:tr h="320604">
                <a:tc>
                  <a:txBody>
                    <a:bodyPr/>
                    <a:lstStyle/>
                    <a:p>
                      <a:endParaRPr lang="en-US" dirty="0"/>
                    </a:p>
                  </a:txBody>
                  <a:tcPr/>
                </a:tc>
                <a:tc>
                  <a:txBody>
                    <a:bodyPr/>
                    <a:lstStyle/>
                    <a:p>
                      <a:r>
                        <a:rPr lang="en-US" dirty="0" smtClean="0"/>
                        <a:t>JOTHI. P </a:t>
                      </a:r>
                      <a:endParaRPr lang="en-US" dirty="0"/>
                    </a:p>
                  </a:txBody>
                  <a:tcPr/>
                </a:tc>
                <a:tc>
                  <a:txBody>
                    <a:bodyPr/>
                    <a:lstStyle/>
                    <a:p>
                      <a:r>
                        <a:rPr lang="en-US" dirty="0" smtClean="0"/>
                        <a:t>         1</a:t>
                      </a:r>
                      <a:endParaRPr lang="en-US" dirty="0"/>
                    </a:p>
                  </a:txBody>
                  <a:tcPr/>
                </a:tc>
              </a:tr>
              <a:tr h="320604">
                <a:tc>
                  <a:txBody>
                    <a:bodyPr/>
                    <a:lstStyle/>
                    <a:p>
                      <a:endParaRPr lang="en-US" dirty="0"/>
                    </a:p>
                  </a:txBody>
                  <a:tcPr/>
                </a:tc>
                <a:tc>
                  <a:txBody>
                    <a:bodyPr/>
                    <a:lstStyle/>
                    <a:p>
                      <a:r>
                        <a:rPr lang="en-US" dirty="0" smtClean="0"/>
                        <a:t>BOWSHIYA. S</a:t>
                      </a:r>
                      <a:endParaRPr lang="en-US" dirty="0"/>
                    </a:p>
                  </a:txBody>
                  <a:tcPr/>
                </a:tc>
                <a:tc>
                  <a:txBody>
                    <a:bodyPr/>
                    <a:lstStyle/>
                    <a:p>
                      <a:r>
                        <a:rPr lang="en-US" dirty="0" smtClean="0"/>
                        <a:t>         1</a:t>
                      </a:r>
                      <a:endParaRPr lang="en-US" dirty="0"/>
                    </a:p>
                  </a:txBody>
                  <a:tcPr/>
                </a:tc>
              </a:tr>
              <a:tr h="320604">
                <a:tc>
                  <a:txBody>
                    <a:bodyPr/>
                    <a:lstStyle/>
                    <a:p>
                      <a:endParaRPr lang="en-US"/>
                    </a:p>
                  </a:txBody>
                  <a:tcPr/>
                </a:tc>
                <a:tc>
                  <a:txBody>
                    <a:bodyPr/>
                    <a:lstStyle/>
                    <a:p>
                      <a:r>
                        <a:rPr lang="en-US" dirty="0" smtClean="0"/>
                        <a:t>PRIYADHARSHINI. K</a:t>
                      </a:r>
                      <a:endParaRPr lang="en-US" dirty="0"/>
                    </a:p>
                  </a:txBody>
                  <a:tcPr/>
                </a:tc>
                <a:tc>
                  <a:txBody>
                    <a:bodyPr/>
                    <a:lstStyle/>
                    <a:p>
                      <a:r>
                        <a:rPr lang="en-US" dirty="0" smtClean="0"/>
                        <a:t>         1</a:t>
                      </a:r>
                      <a:endParaRPr lang="en-US" dirty="0"/>
                    </a:p>
                  </a:txBody>
                  <a:tcPr/>
                </a:tc>
              </a:tr>
              <a:tr h="320604">
                <a:tc>
                  <a:txBody>
                    <a:bodyPr/>
                    <a:lstStyle/>
                    <a:p>
                      <a:endParaRPr lang="en-US" dirty="0"/>
                    </a:p>
                  </a:txBody>
                  <a:tcPr/>
                </a:tc>
                <a:tc>
                  <a:txBody>
                    <a:bodyPr/>
                    <a:lstStyle/>
                    <a:p>
                      <a:r>
                        <a:rPr lang="en-US" dirty="0" smtClean="0"/>
                        <a:t>SRINIVAS. M.B</a:t>
                      </a:r>
                      <a:endParaRPr lang="en-US" dirty="0"/>
                    </a:p>
                  </a:txBody>
                  <a:tcPr/>
                </a:tc>
                <a:tc>
                  <a:txBody>
                    <a:bodyPr/>
                    <a:lstStyle/>
                    <a:p>
                      <a:r>
                        <a:rPr lang="en-US" dirty="0" smtClean="0"/>
                        <a:t>         1</a:t>
                      </a:r>
                      <a:endParaRPr lang="en-US" dirty="0"/>
                    </a:p>
                  </a:txBody>
                  <a:tcPr/>
                </a:tc>
              </a:tr>
              <a:tr h="320604">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u="sng"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135730"/>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An e-commerce website serves as a digital platform for businesses to showcase and sell their products or services online. It enables consumers to browse, select, and purchase items conveniently from the comfort of their homes. E-commerce websites facilitate secure online transactions, offer a wide range of products, and often provide customer reviews and ratings to assist in decision-making. They play a crucial role in expanding businesses' reach to a global audience and streamlining the buying process for both buyers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4319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20</a:t>
            </a:r>
            <a:endParaRPr lang="fr-FR" dirty="0">
              <a:latin typeface="Times New Roman" pitchFamily="18" charset="0"/>
              <a:cs typeface="Times New Roman" pitchFamily="18" charset="0"/>
            </a:endParaRP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18</a:t>
            </a:r>
            <a:endParaRPr lang="fr-FR" dirty="0">
              <a:latin typeface="Times New Roman" pitchFamily="18" charset="0"/>
              <a:cs typeface="Times New Roman" pitchFamily="18" charset="0"/>
            </a:endParaRP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18</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3877985"/>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http://code.google.com/p/cse435-group4/</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Use Case diagram </a:t>
            </a:r>
            <a:r>
              <a:rPr lang="en-US" dirty="0">
                <a:latin typeface="Times New Roman" pitchFamily="18" charset="0"/>
                <a:cs typeface="Times New Roman" pitchFamily="18" charset="0"/>
              </a:rPr>
              <a:t>of E-commerce website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2459482"/>
            <a:ext cx="6797992" cy="2769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304800" y="971550"/>
            <a:ext cx="7086600" cy="4171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sp>
        <p:nvSpPr>
          <p:cNvPr id="3" name="Text Placeholder 2"/>
          <p:cNvSpPr>
            <a:spLocks noGrp="1"/>
          </p:cNvSpPr>
          <p:nvPr>
            <p:ph type="body" idx="1"/>
          </p:nvPr>
        </p:nvSpPr>
        <p:spPr>
          <a:xfrm>
            <a:off x="914400" y="590550"/>
            <a:ext cx="6032658" cy="4552950"/>
          </a:xfrm>
        </p:spPr>
        <p:txBody>
          <a:bodyPr/>
          <a:lstStyle/>
          <a:p>
            <a:endParaRPr lang="en-US" dirty="0"/>
          </a:p>
        </p:txBody>
      </p:sp>
      <p:pic>
        <p:nvPicPr>
          <p:cNvPr id="2053" name="Picture 5"/>
          <p:cNvPicPr>
            <a:picLocks noChangeAspect="1" noChangeArrowheads="1"/>
          </p:cNvPicPr>
          <p:nvPr/>
        </p:nvPicPr>
        <p:blipFill>
          <a:blip r:embed="rId3"/>
          <a:srcRect/>
          <a:stretch>
            <a:fillRect/>
          </a:stretch>
        </p:blipFill>
        <p:spPr bwMode="auto">
          <a:xfrm>
            <a:off x="304800" y="438150"/>
            <a:ext cx="8229599" cy="4705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677</Words>
  <Application>Microsoft Office PowerPoint</Application>
  <PresentationFormat>On-screen Show (16:9)</PresentationFormat>
  <Paragraphs>106</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Times New Roman</vt:lpstr>
      <vt:lpstr>CFJCTS+PublicSans-Bold</vt:lpstr>
      <vt:lpstr>ILIIOR+EBGaramond-Bold</vt:lpstr>
      <vt:lpstr>PVLNNE+ArialMT</vt:lpstr>
      <vt:lpstr>CFRUAJ+EBGaramond-Medium</vt:lpstr>
      <vt:lpstr>KQGMTU+Arial-BoldMT</vt:lpstr>
      <vt:lpstr>Wingdings</vt:lpstr>
      <vt:lpstr>RMKPBC+PublicSans-BoldItalic</vt:lpstr>
      <vt:lpstr>Theme Office</vt:lpstr>
      <vt:lpstr>Slide 1</vt:lpstr>
      <vt:lpstr>Slide 2</vt:lpstr>
      <vt:lpstr>                                                         Introduction Purpose:</vt:lpstr>
      <vt:lpstr>Document Conversions:</vt:lpstr>
      <vt:lpstr>Scope of Development Project:</vt:lpstr>
      <vt:lpstr>Definitions, Acronyms and Abbreviations:</vt:lpstr>
      <vt:lpstr>References:     </vt:lpstr>
      <vt:lpstr>                                         Overall Descriptions Product Perspective:      Use Case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must be stored in a database that is     accessible by the website.  * The system should have more storage capacity and provide fast access to the database.  * The system should provide search facility and support quick transactions.  * The E-Commerce website is running 24 hours a day.  *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10 Language: Java, HTML, CSS, React JS, JavaScript, (front end). Database: My SQL Server (back end).  Hardware Configuration:  Processor: Pentium(R) Dual-core CPU. Hard Disk: 40GB. RAM: 256 MB or more. </vt:lpstr>
      <vt:lpstr>Data Requirement:         In this project 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 External Interface Requirement: GUI:      The software provides good graphical interface for the customer and the administrator can operate on  the system, performing the required task such as purchasing, update, viewing the details of the products.       * It allows user to purchase different types of products.       * It provides product verification and search facility based on different criteria.        * All the modules provided with the software must fit into this graphical user interface and accomplish to the standard defined.        * The design should be simple and all the different interfaces should follow a standard template.  </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 </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IT</cp:lastModifiedBy>
  <cp:revision>44</cp:revision>
  <dcterms:modified xsi:type="dcterms:W3CDTF">2023-09-15T09:07:32Z</dcterms:modified>
</cp:coreProperties>
</file>