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5b51a7ce9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5b51a7ce9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5b51a7ce9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5b51a7ce9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5b51a7ce9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5b51a7ce9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5b51a7ce9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5b51a7ce9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5b51a7ce9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5b51a7ce9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5b51a7ce9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5b51a7ce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5b51a7ce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5b51a7ce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5b51a7ce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5b51a7ce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5b51a7ce9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5b51a7ce9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5b51a7ce9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5b51a7ce9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5b51a7ce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5b51a7ce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849225" y="306100"/>
            <a:ext cx="7633200" cy="2162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Census Data Standardization and Analysis Pipeline-Capstone Project-1</a:t>
            </a:r>
            <a:endParaRPr b="1" sz="2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Presented by</a:t>
            </a:r>
            <a:endParaRPr/>
          </a:p>
          <a:p>
            <a:pPr indent="0" lvl="0" marL="0" rtl="0" algn="ctr">
              <a:spcBef>
                <a:spcPts val="0"/>
              </a:spcBef>
              <a:spcAft>
                <a:spcPts val="0"/>
              </a:spcAft>
              <a:buNone/>
            </a:pPr>
            <a:r>
              <a:rPr lang="en"/>
              <a:t>Priya E-ME30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1102200"/>
          </a:xfrm>
          <a:prstGeom prst="rect">
            <a:avLst/>
          </a:prstGeom>
        </p:spPr>
        <p:txBody>
          <a:bodyPr anchorCtr="0" anchor="b" bIns="91425" lIns="91425" spcFirstLastPara="1" rIns="91425" wrap="square" tIns="91425">
            <a:noAutofit/>
          </a:bodyPr>
          <a:lstStyle/>
          <a:p>
            <a:pPr indent="0" lvl="0" marL="0" rtl="0" algn="l">
              <a:lnSpc>
                <a:spcPct val="107916"/>
              </a:lnSpc>
              <a:spcBef>
                <a:spcPts val="0"/>
              </a:spcBef>
              <a:spcAft>
                <a:spcPts val="0"/>
              </a:spcAft>
              <a:buSzPts val="990"/>
              <a:buNone/>
            </a:pPr>
            <a:r>
              <a:rPr b="1" lang="en" sz="1879">
                <a:solidFill>
                  <a:srgbClr val="000000"/>
                </a:solidFill>
                <a:latin typeface="Times New Roman"/>
                <a:ea typeface="Times New Roman"/>
                <a:cs typeface="Times New Roman"/>
                <a:sym typeface="Times New Roman"/>
              </a:rPr>
              <a:t>Task 7: Run Query on the database and show output on streamlit</a:t>
            </a:r>
            <a:endParaRPr b="1" sz="1879">
              <a:solidFill>
                <a:srgbClr val="000000"/>
              </a:solidFill>
              <a:latin typeface="Times New Roman"/>
              <a:ea typeface="Times New Roman"/>
              <a:cs typeface="Times New Roman"/>
              <a:sym typeface="Times New Roman"/>
            </a:endParaRPr>
          </a:p>
          <a:p>
            <a:pPr indent="0" lvl="0" marL="0" rtl="0" algn="l">
              <a:spcBef>
                <a:spcPts val="800"/>
              </a:spcBef>
              <a:spcAft>
                <a:spcPts val="0"/>
              </a:spcAft>
              <a:buSzPts val="990"/>
              <a:buNone/>
            </a:pPr>
            <a:r>
              <a:t/>
            </a:r>
            <a:endParaRPr sz="3500">
              <a:latin typeface="Times New Roman"/>
              <a:ea typeface="Times New Roman"/>
              <a:cs typeface="Times New Roman"/>
              <a:sym typeface="Times New Roman"/>
            </a:endParaRPr>
          </a:p>
        </p:txBody>
      </p:sp>
      <p:sp>
        <p:nvSpPr>
          <p:cNvPr id="118" name="Google Shape;118;p22"/>
          <p:cNvSpPr txBox="1"/>
          <p:nvPr>
            <p:ph idx="1" type="body"/>
          </p:nvPr>
        </p:nvSpPr>
        <p:spPr>
          <a:xfrm>
            <a:off x="59400" y="868975"/>
            <a:ext cx="8857500" cy="3782100"/>
          </a:xfrm>
          <a:prstGeom prst="rect">
            <a:avLst/>
          </a:prstGeom>
        </p:spPr>
        <p:txBody>
          <a:bodyPr anchorCtr="0" anchor="t" bIns="91425" lIns="91425" spcFirstLastPara="1" rIns="91425" wrap="square" tIns="91425">
            <a:normAutofit fontScale="25000" lnSpcReduction="20000"/>
          </a:bodyPr>
          <a:lstStyle/>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What is the total population of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How many literate males and females are there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What is the percentage of workers (both male and female)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How many households have access to LPG or PNG as a cooking fuel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What is the religious composition (Hindus, Muslims, Christians, etc.) of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How many households have internet access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What is the educational attainment distribution (below primary, primary, middle, secondary, etc.)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How many households have access to various modes of transportation (bicycle, car, radio, television, etc.)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What is the condition of occupied census houses (dilapidated, with separate kitchen, with bathing facility, with latrine facility, etc.) in each district?</a:t>
            </a:r>
            <a:endParaRPr sz="7200">
              <a:solidFill>
                <a:srgbClr val="0D0D0D"/>
              </a:solidFill>
              <a:latin typeface="Times New Roman"/>
              <a:ea typeface="Times New Roman"/>
              <a:cs typeface="Times New Roman"/>
              <a:sym typeface="Times New Roman"/>
            </a:endParaRPr>
          </a:p>
          <a:p>
            <a:pPr indent="-342900" lvl="0" marL="457200" rtl="0" algn="just">
              <a:lnSpc>
                <a:spcPct val="107916"/>
              </a:lnSpc>
              <a:spcBef>
                <a:spcPts val="0"/>
              </a:spcBef>
              <a:spcAft>
                <a:spcPts val="0"/>
              </a:spcAft>
              <a:buClr>
                <a:srgbClr val="0D0D0D"/>
              </a:buClr>
              <a:buSzPct val="100000"/>
              <a:buFont typeface="Times New Roman"/>
              <a:buAutoNum type="arabicPeriod"/>
            </a:pPr>
            <a:r>
              <a:rPr lang="en" sz="7200">
                <a:solidFill>
                  <a:srgbClr val="0D0D0D"/>
                </a:solidFill>
                <a:latin typeface="Times New Roman"/>
                <a:ea typeface="Times New Roman"/>
                <a:cs typeface="Times New Roman"/>
                <a:sym typeface="Times New Roman"/>
              </a:rPr>
              <a:t>How is the household size distributed (1 person, 2 persons, 3-5 persons, etc.) in each district?What is the total number of households in each state?</a:t>
            </a:r>
            <a:endParaRPr sz="7200">
              <a:solidFill>
                <a:srgbClr val="0D0D0D"/>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7200">
              <a:solidFill>
                <a:srgbClr val="0D0D0D"/>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200">
              <a:solidFill>
                <a:srgbClr val="0D0D0D"/>
              </a:solidFill>
              <a:latin typeface="Arial"/>
              <a:ea typeface="Arial"/>
              <a:cs typeface="Arial"/>
              <a:sym typeface="Arial"/>
            </a:endParaRPr>
          </a:p>
          <a:p>
            <a:pPr indent="0" lvl="0" marL="0" rtl="0" algn="l">
              <a:lnSpc>
                <a:spcPct val="107916"/>
              </a:lnSpc>
              <a:spcBef>
                <a:spcPts val="800"/>
              </a:spcBef>
              <a:spcAft>
                <a:spcPts val="0"/>
              </a:spcAft>
              <a:buNone/>
            </a:pPr>
            <a:r>
              <a:t/>
            </a:r>
            <a:endParaRPr sz="1200">
              <a:solidFill>
                <a:srgbClr val="0D0D0D"/>
              </a:solidFill>
              <a:latin typeface="Arial"/>
              <a:ea typeface="Arial"/>
              <a:cs typeface="Arial"/>
              <a:sym typeface="Arial"/>
            </a:endParaRPr>
          </a:p>
          <a:p>
            <a:pPr indent="0" lvl="0" marL="0" rtl="0" algn="l">
              <a:lnSpc>
                <a:spcPct val="107916"/>
              </a:lnSpc>
              <a:spcBef>
                <a:spcPts val="800"/>
              </a:spcBef>
              <a:spcAft>
                <a:spcPts val="0"/>
              </a:spcAft>
              <a:buNone/>
            </a:pPr>
            <a:r>
              <a:t/>
            </a:r>
            <a:endParaRPr sz="1200">
              <a:solidFill>
                <a:srgbClr val="0D0D0D"/>
              </a:solidFill>
              <a:latin typeface="Arial"/>
              <a:ea typeface="Arial"/>
              <a:cs typeface="Arial"/>
              <a:sym typeface="Arial"/>
            </a:endParaRPr>
          </a:p>
          <a:p>
            <a:pPr indent="0" lvl="0" marL="0" rtl="0" algn="l">
              <a:lnSpc>
                <a:spcPct val="107916"/>
              </a:lnSpc>
              <a:spcBef>
                <a:spcPts val="800"/>
              </a:spcBef>
              <a:spcAft>
                <a:spcPts val="0"/>
              </a:spcAft>
              <a:buNone/>
            </a:pPr>
            <a:r>
              <a:t/>
            </a:r>
            <a:endParaRPr sz="1200">
              <a:solidFill>
                <a:srgbClr val="0D0D0D"/>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266625" y="414750"/>
            <a:ext cx="8489400" cy="4154100"/>
          </a:xfrm>
          <a:prstGeom prst="rect">
            <a:avLst/>
          </a:prstGeom>
        </p:spPr>
        <p:txBody>
          <a:bodyPr anchorCtr="0" anchor="t" bIns="91425" lIns="91425" spcFirstLastPara="1" rIns="91425" wrap="square" tIns="91425">
            <a:normAutofit/>
          </a:bodyPr>
          <a:lstStyle/>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What is the total number of households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How many households have a latrine facility within the premises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What is the average household size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How many households are owned versus rented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What is the distribution of different types of latrine facilities (pit latrine, flush latrine, etc.)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How many households have access to drinking water sources near the premises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What is the average household income distribution in each state based on the power parity categories?</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What is the percentage of married couples with different household sizes in each state?</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How many households fall below the poverty line in each state based on the power parity categories?</a:t>
            </a:r>
            <a:endParaRPr sz="1600">
              <a:solidFill>
                <a:srgbClr val="0D0D0D"/>
              </a:solidFill>
              <a:latin typeface="Times New Roman"/>
              <a:ea typeface="Times New Roman"/>
              <a:cs typeface="Times New Roman"/>
              <a:sym typeface="Times New Roman"/>
            </a:endParaRPr>
          </a:p>
          <a:p>
            <a:pPr indent="-330200" lvl="0" marL="457200" rtl="0" algn="l">
              <a:lnSpc>
                <a:spcPct val="107916"/>
              </a:lnSpc>
              <a:spcBef>
                <a:spcPts val="0"/>
              </a:spcBef>
              <a:spcAft>
                <a:spcPts val="0"/>
              </a:spcAft>
              <a:buClr>
                <a:srgbClr val="0D0D0D"/>
              </a:buClr>
              <a:buSzPts val="1600"/>
              <a:buFont typeface="Times New Roman"/>
              <a:buAutoNum type="arabicPeriod"/>
            </a:pPr>
            <a:r>
              <a:rPr lang="en" sz="1600">
                <a:solidFill>
                  <a:srgbClr val="0D0D0D"/>
                </a:solidFill>
                <a:latin typeface="Times New Roman"/>
                <a:ea typeface="Times New Roman"/>
                <a:cs typeface="Times New Roman"/>
                <a:sym typeface="Times New Roman"/>
              </a:rPr>
              <a:t>What is the overall literacy rate (percentage of literate population) in each state?</a:t>
            </a:r>
            <a:endParaRPr sz="1600">
              <a:solidFill>
                <a:srgbClr val="0D0D0D"/>
              </a:solidFill>
              <a:latin typeface="Times New Roman"/>
              <a:ea typeface="Times New Roman"/>
              <a:cs typeface="Times New Roman"/>
              <a:sym typeface="Times New Roman"/>
            </a:endParaRPr>
          </a:p>
          <a:p>
            <a:pPr indent="0" lvl="0" marL="0" rtl="0" algn="l">
              <a:spcBef>
                <a:spcPts val="800"/>
              </a:spcBef>
              <a:spcAft>
                <a:spcPts val="1200"/>
              </a:spcAft>
              <a:buNone/>
            </a:pPr>
            <a:r>
              <a:rPr lang="en" sz="1600">
                <a:solidFill>
                  <a:srgbClr val="0D0D0D"/>
                </a:solidFill>
                <a:latin typeface="Times New Roman"/>
                <a:ea typeface="Times New Roman"/>
                <a:cs typeface="Times New Roman"/>
                <a:sym typeface="Times New Roman"/>
              </a:rPr>
              <a:t>Solution: database query written and run it stream lit</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257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100">
                <a:latin typeface="Times New Roman"/>
                <a:ea typeface="Times New Roman"/>
                <a:cs typeface="Times New Roman"/>
                <a:sym typeface="Times New Roman"/>
              </a:rPr>
              <a:t>THANK YOU</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25875" y="237000"/>
            <a:ext cx="8430300" cy="9072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b="1"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2333">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333">
                <a:solidFill>
                  <a:srgbClr val="000000"/>
                </a:solidFill>
                <a:latin typeface="Times New Roman"/>
                <a:ea typeface="Times New Roman"/>
                <a:cs typeface="Times New Roman"/>
                <a:sym typeface="Times New Roman"/>
              </a:rPr>
              <a:t>     Technologies:</a:t>
            </a:r>
            <a:endParaRPr b="1" sz="2333">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0" name="Google Shape;70;p14"/>
          <p:cNvSpPr txBox="1"/>
          <p:nvPr>
            <p:ph idx="1" type="body"/>
          </p:nvPr>
        </p:nvSpPr>
        <p:spPr>
          <a:xfrm>
            <a:off x="1046725" y="1955200"/>
            <a:ext cx="4424100" cy="269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Python</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MY</a:t>
            </a:r>
            <a:r>
              <a:rPr b="1" lang="en">
                <a:solidFill>
                  <a:srgbClr val="000000"/>
                </a:solidFill>
                <a:latin typeface="Times New Roman"/>
                <a:ea typeface="Times New Roman"/>
                <a:cs typeface="Times New Roman"/>
                <a:sym typeface="Times New Roman"/>
              </a:rPr>
              <a:t>SQ</a:t>
            </a:r>
            <a:r>
              <a:rPr b="1" lang="en">
                <a:solidFill>
                  <a:srgbClr val="000000"/>
                </a:solidFill>
                <a:latin typeface="Times New Roman"/>
                <a:ea typeface="Times New Roman"/>
                <a:cs typeface="Times New Roman"/>
                <a:sym typeface="Times New Roman"/>
              </a:rPr>
              <a:t>L </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MongoDB</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Streamlit</a:t>
            </a:r>
            <a:endParaRPr b="1">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256750"/>
            <a:ext cx="8368200" cy="1096200"/>
          </a:xfrm>
          <a:prstGeom prst="rect">
            <a:avLst/>
          </a:prstGeom>
        </p:spPr>
        <p:txBody>
          <a:bodyPr anchorCtr="0" anchor="b" bIns="91425" lIns="91425" spcFirstLastPara="1" rIns="91425" wrap="square" tIns="91425">
            <a:normAutofit fontScale="90000"/>
          </a:bodyPr>
          <a:lstStyle/>
          <a:p>
            <a:pPr indent="0" lvl="0" marL="0" rtl="0" algn="just">
              <a:lnSpc>
                <a:spcPct val="107916"/>
              </a:lnSpc>
              <a:spcBef>
                <a:spcPts val="0"/>
              </a:spcBef>
              <a:spcAft>
                <a:spcPts val="0"/>
              </a:spcAft>
              <a:buNone/>
            </a:pPr>
            <a:r>
              <a:t/>
            </a:r>
            <a:endParaRPr b="1" sz="1200">
              <a:solidFill>
                <a:srgbClr val="000000"/>
              </a:solidFill>
              <a:latin typeface="Arial"/>
              <a:ea typeface="Arial"/>
              <a:cs typeface="Arial"/>
              <a:sym typeface="Arial"/>
            </a:endParaRPr>
          </a:p>
          <a:p>
            <a:pPr indent="0" lvl="0" marL="0" rtl="0" algn="ctr">
              <a:lnSpc>
                <a:spcPct val="107916"/>
              </a:lnSpc>
              <a:spcBef>
                <a:spcPts val="800"/>
              </a:spcBef>
              <a:spcAft>
                <a:spcPts val="0"/>
              </a:spcAft>
              <a:buNone/>
            </a:pPr>
            <a:r>
              <a:t/>
            </a:r>
            <a:endParaRPr b="1" sz="1866">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b="1" lang="en" sz="2644">
                <a:solidFill>
                  <a:srgbClr val="000000"/>
                </a:solidFill>
                <a:latin typeface="Times New Roman"/>
                <a:ea typeface="Times New Roman"/>
                <a:cs typeface="Times New Roman"/>
                <a:sym typeface="Times New Roman"/>
              </a:rPr>
              <a:t>Problem Statement :</a:t>
            </a:r>
            <a:r>
              <a:rPr b="1" lang="en" sz="1977">
                <a:solidFill>
                  <a:srgbClr val="000000"/>
                </a:solidFill>
                <a:latin typeface="Arial"/>
                <a:ea typeface="Arial"/>
                <a:cs typeface="Arial"/>
                <a:sym typeface="Arial"/>
              </a:rPr>
              <a:t> </a:t>
            </a:r>
            <a:endParaRPr sz="1977">
              <a:solidFill>
                <a:srgbClr val="0D0D0D"/>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
        <p:nvSpPr>
          <p:cNvPr id="76" name="Google Shape;76;p15"/>
          <p:cNvSpPr txBox="1"/>
          <p:nvPr>
            <p:ph idx="1" type="body"/>
          </p:nvPr>
        </p:nvSpPr>
        <p:spPr>
          <a:xfrm>
            <a:off x="582600" y="1846575"/>
            <a:ext cx="8173500" cy="27222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n" sz="2100">
                <a:solidFill>
                  <a:srgbClr val="0D0D0D"/>
                </a:solidFill>
                <a:latin typeface="Times New Roman"/>
                <a:ea typeface="Times New Roman"/>
                <a:cs typeface="Times New Roman"/>
                <a:sym typeface="Times New Roman"/>
              </a:rPr>
              <a:t>The task is to clean, process, and analyze census data from a given source, including data renaming, missing data handling, state/UT name standardization, new state/UT formation handling, data storage, database connection, and querying. The goal is to ensure uniformity, accuracy, and accessibility of the census data for further analysis and visualization.</a:t>
            </a:r>
            <a:endParaRPr sz="2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885000"/>
          </a:xfrm>
          <a:prstGeom prst="rect">
            <a:avLst/>
          </a:prstGeom>
        </p:spPr>
        <p:txBody>
          <a:bodyPr anchorCtr="0" anchor="b" bIns="91425" lIns="91425" spcFirstLastPara="1" rIns="91425" wrap="square" tIns="91425">
            <a:normAutofit/>
          </a:bodyPr>
          <a:lstStyle/>
          <a:p>
            <a:pPr indent="0" lvl="0" marL="0" rtl="0" algn="just">
              <a:lnSpc>
                <a:spcPct val="107916"/>
              </a:lnSpc>
              <a:spcBef>
                <a:spcPts val="0"/>
              </a:spcBef>
              <a:spcAft>
                <a:spcPts val="800"/>
              </a:spcAft>
              <a:buNone/>
            </a:pPr>
            <a:r>
              <a:rPr b="1" lang="en" sz="2800">
                <a:solidFill>
                  <a:srgbClr val="000000"/>
                </a:solidFill>
                <a:latin typeface="Times New Roman"/>
                <a:ea typeface="Times New Roman"/>
                <a:cs typeface="Times New Roman"/>
                <a:sym typeface="Times New Roman"/>
              </a:rPr>
              <a:t>Task 1: Rename the Column names</a:t>
            </a:r>
            <a:endParaRPr sz="2800">
              <a:solidFill>
                <a:srgbClr val="000000"/>
              </a:solidFill>
              <a:latin typeface="Times New Roman"/>
              <a:ea typeface="Times New Roman"/>
              <a:cs typeface="Times New Roman"/>
              <a:sym typeface="Times New Roman"/>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1200">
                <a:solidFill>
                  <a:srgbClr val="000000"/>
                </a:solidFill>
                <a:latin typeface="Arial"/>
                <a:ea typeface="Arial"/>
                <a:cs typeface="Arial"/>
                <a:sym typeface="Arial"/>
              </a:rPr>
              <a:t>For uniformity in the datasets and taking into consideration the census year, we need to rename some columns. </a:t>
            </a:r>
            <a:endParaRPr sz="1200">
              <a:solidFill>
                <a:srgbClr val="000000"/>
              </a:solidFill>
              <a:latin typeface="Arial"/>
              <a:ea typeface="Arial"/>
              <a:cs typeface="Arial"/>
              <a:sym typeface="Arial"/>
            </a:endParaRPr>
          </a:p>
          <a:p>
            <a:pPr indent="-304800" lvl="0" marL="457200" rtl="0" algn="just">
              <a:lnSpc>
                <a:spcPct val="107916"/>
              </a:lnSpc>
              <a:spcBef>
                <a:spcPts val="800"/>
              </a:spcBef>
              <a:spcAft>
                <a:spcPts val="0"/>
              </a:spcAft>
              <a:buClr>
                <a:srgbClr val="000000"/>
              </a:buClr>
              <a:buSzPts val="1200"/>
              <a:buFont typeface="Arial"/>
              <a:buChar char="⮚"/>
            </a:pPr>
            <a:r>
              <a:rPr lang="en" sz="1200">
                <a:solidFill>
                  <a:srgbClr val="000000"/>
                </a:solidFill>
                <a:latin typeface="Arial"/>
                <a:ea typeface="Arial"/>
                <a:cs typeface="Arial"/>
                <a:sym typeface="Arial"/>
              </a:rPr>
              <a:t>State name  to State/UT</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District name  to District</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Male_Literate to Literate_Male</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Female_Literate to Literate_Female</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Rural_Households  to Households_Rural</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Urban_ Households  to Households_Urban</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Age_Group_0_29 to Young_and_Adult</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Age_Group_30_49 to Middle_Aged</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Age_Group_50 to Senior_Citizen</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Age not stated to Age_Not_Stated</a:t>
            </a:r>
            <a:endParaRPr sz="1200">
              <a:solidFill>
                <a:srgbClr val="000000"/>
              </a:solidFill>
              <a:latin typeface="Arial"/>
              <a:ea typeface="Arial"/>
              <a:cs typeface="Arial"/>
              <a:sym typeface="Arial"/>
            </a:endParaRPr>
          </a:p>
          <a:p>
            <a:pPr indent="0" lvl="0" marL="0" rtl="0" algn="l">
              <a:spcBef>
                <a:spcPts val="800"/>
              </a:spcBef>
              <a:spcAft>
                <a:spcPts val="1200"/>
              </a:spcAft>
              <a:buNone/>
            </a:pPr>
            <a:r>
              <a:rPr lang="en" sz="2000">
                <a:solidFill>
                  <a:srgbClr val="0D0D0D"/>
                </a:solidFill>
                <a:latin typeface="Times New Roman"/>
                <a:ea typeface="Times New Roman"/>
                <a:cs typeface="Times New Roman"/>
                <a:sym typeface="Times New Roman"/>
              </a:rPr>
              <a:t>Solution:</a:t>
            </a:r>
            <a:r>
              <a:rPr lang="en" sz="1300">
                <a:solidFill>
                  <a:srgbClr val="0D0D0D"/>
                </a:solidFill>
                <a:latin typeface="Times New Roman"/>
                <a:ea typeface="Times New Roman"/>
                <a:cs typeface="Times New Roman"/>
                <a:sym typeface="Times New Roman"/>
              </a:rPr>
              <a:t>rename_dict can be used to rename columns using the rename method</a:t>
            </a:r>
            <a:endParaRPr sz="2000">
              <a:solidFill>
                <a:srgbClr val="0D0D0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1031700"/>
          </a:xfrm>
          <a:prstGeom prst="rect">
            <a:avLst/>
          </a:prstGeom>
        </p:spPr>
        <p:txBody>
          <a:bodyPr anchorCtr="0" anchor="b" bIns="91425" lIns="91425" spcFirstLastPara="1" rIns="91425" wrap="square" tIns="91425">
            <a:noAutofit/>
          </a:bodyPr>
          <a:lstStyle/>
          <a:p>
            <a:pPr indent="0" lvl="0" marL="0" rtl="0" algn="just">
              <a:lnSpc>
                <a:spcPct val="107916"/>
              </a:lnSpc>
              <a:spcBef>
                <a:spcPts val="0"/>
              </a:spcBef>
              <a:spcAft>
                <a:spcPts val="0"/>
              </a:spcAft>
              <a:buSzPts val="990"/>
              <a:buNone/>
            </a:pPr>
            <a:r>
              <a:rPr b="1" lang="en" sz="2280">
                <a:solidFill>
                  <a:srgbClr val="000000"/>
                </a:solidFill>
                <a:latin typeface="Times New Roman"/>
                <a:ea typeface="Times New Roman"/>
                <a:cs typeface="Times New Roman"/>
                <a:sym typeface="Times New Roman"/>
              </a:rPr>
              <a:t>Task 2: Rename State/UT Names</a:t>
            </a:r>
            <a:endParaRPr b="1" sz="2280">
              <a:solidFill>
                <a:srgbClr val="000000"/>
              </a:solidFill>
              <a:latin typeface="Times New Roman"/>
              <a:ea typeface="Times New Roman"/>
              <a:cs typeface="Times New Roman"/>
              <a:sym typeface="Times New Roman"/>
            </a:endParaRPr>
          </a:p>
          <a:p>
            <a:pPr indent="0" lvl="0" marL="0" rtl="0" algn="l">
              <a:spcBef>
                <a:spcPts val="800"/>
              </a:spcBef>
              <a:spcAft>
                <a:spcPts val="0"/>
              </a:spcAft>
              <a:buSzPts val="990"/>
              <a:buNone/>
            </a:pPr>
            <a:r>
              <a:t/>
            </a:r>
            <a:endParaRPr/>
          </a:p>
        </p:txBody>
      </p:sp>
      <p:sp>
        <p:nvSpPr>
          <p:cNvPr id="88" name="Google Shape;88;p17"/>
          <p:cNvSpPr txBox="1"/>
          <p:nvPr>
            <p:ph idx="1" type="body"/>
          </p:nvPr>
        </p:nvSpPr>
        <p:spPr>
          <a:xfrm>
            <a:off x="227125" y="1096100"/>
            <a:ext cx="8529000" cy="34725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1700">
                <a:solidFill>
                  <a:srgbClr val="000000"/>
                </a:solidFill>
                <a:latin typeface="Times New Roman"/>
                <a:ea typeface="Times New Roman"/>
                <a:cs typeface="Times New Roman"/>
                <a:sym typeface="Times New Roman"/>
              </a:rPr>
              <a:t>The State/UT names are in all caps in the census data, For uniformity across datasets we use the names so that only the first character of each word in the name is in upper case and the rest are in lower case. However, if the word is “and” then it should be all lowercase.</a:t>
            </a:r>
            <a:endParaRPr sz="17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700">
                <a:solidFill>
                  <a:srgbClr val="000000"/>
                </a:solidFill>
                <a:latin typeface="Times New Roman"/>
                <a:ea typeface="Times New Roman"/>
                <a:cs typeface="Times New Roman"/>
                <a:sym typeface="Times New Roman"/>
              </a:rPr>
              <a:t>Examples: </a:t>
            </a:r>
            <a:endParaRPr sz="1700">
              <a:solidFill>
                <a:srgbClr val="000000"/>
              </a:solidFill>
              <a:latin typeface="Times New Roman"/>
              <a:ea typeface="Times New Roman"/>
              <a:cs typeface="Times New Roman"/>
              <a:sym typeface="Times New Roman"/>
            </a:endParaRPr>
          </a:p>
          <a:p>
            <a:pPr indent="-336550" lvl="0" marL="457200" rtl="0" algn="just">
              <a:lnSpc>
                <a:spcPct val="107916"/>
              </a:lnSpc>
              <a:spcBef>
                <a:spcPts val="8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Andaman and  Nicobar Islands</a:t>
            </a:r>
            <a:endParaRPr sz="1700">
              <a:solidFill>
                <a:srgbClr val="000000"/>
              </a:solidFill>
              <a:latin typeface="Times New Roman"/>
              <a:ea typeface="Times New Roman"/>
              <a:cs typeface="Times New Roman"/>
              <a:sym typeface="Times New Roman"/>
            </a:endParaRPr>
          </a:p>
          <a:p>
            <a:pPr indent="-336550" lvl="0" marL="457200" rtl="0" algn="just">
              <a:lnSpc>
                <a:spcPct val="107916"/>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Arunachal Pradesh</a:t>
            </a:r>
            <a:endParaRPr sz="1700">
              <a:solidFill>
                <a:srgbClr val="000000"/>
              </a:solidFill>
              <a:latin typeface="Times New Roman"/>
              <a:ea typeface="Times New Roman"/>
              <a:cs typeface="Times New Roman"/>
              <a:sym typeface="Times New Roman"/>
            </a:endParaRPr>
          </a:p>
          <a:p>
            <a:pPr indent="-336550" lvl="0" marL="457200" rtl="0" algn="just">
              <a:lnSpc>
                <a:spcPct val="107916"/>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Bihar</a:t>
            </a:r>
            <a:endParaRPr sz="17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700">
                <a:solidFill>
                  <a:srgbClr val="000000"/>
                </a:solidFill>
                <a:latin typeface="Times New Roman"/>
                <a:ea typeface="Times New Roman"/>
                <a:cs typeface="Times New Roman"/>
                <a:sym typeface="Times New Roman"/>
              </a:rPr>
              <a:t>Solution:format and if ,else </a:t>
            </a:r>
            <a:r>
              <a:rPr lang="en" sz="1700">
                <a:solidFill>
                  <a:srgbClr val="000000"/>
                </a:solidFill>
                <a:latin typeface="Times New Roman"/>
                <a:ea typeface="Times New Roman"/>
                <a:cs typeface="Times New Roman"/>
                <a:sym typeface="Times New Roman"/>
              </a:rPr>
              <a:t>condition is used to solve this </a:t>
            </a:r>
            <a:r>
              <a:rPr lang="en" sz="1700">
                <a:solidFill>
                  <a:srgbClr val="000000"/>
                </a:solidFill>
                <a:latin typeface="Times New Roman"/>
                <a:ea typeface="Times New Roman"/>
                <a:cs typeface="Times New Roman"/>
                <a:sym typeface="Times New Roman"/>
              </a:rPr>
              <a:t> task</a:t>
            </a:r>
            <a:endParaRPr sz="17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1319400"/>
          </a:xfrm>
          <a:prstGeom prst="rect">
            <a:avLst/>
          </a:prstGeom>
        </p:spPr>
        <p:txBody>
          <a:bodyPr anchorCtr="0" anchor="b" bIns="91425" lIns="91425" spcFirstLastPara="1" rIns="91425" wrap="square" tIns="91425">
            <a:noAutofit/>
          </a:bodyPr>
          <a:lstStyle/>
          <a:p>
            <a:pPr indent="0" lvl="0" marL="0" rtl="0" algn="just">
              <a:lnSpc>
                <a:spcPct val="107916"/>
              </a:lnSpc>
              <a:spcBef>
                <a:spcPts val="0"/>
              </a:spcBef>
              <a:spcAft>
                <a:spcPts val="0"/>
              </a:spcAft>
              <a:buNone/>
            </a:pPr>
            <a:r>
              <a:rPr b="1" lang="en" sz="2200">
                <a:solidFill>
                  <a:srgbClr val="000000"/>
                </a:solidFill>
                <a:latin typeface="Times New Roman"/>
                <a:ea typeface="Times New Roman"/>
                <a:cs typeface="Times New Roman"/>
                <a:sym typeface="Times New Roman"/>
              </a:rPr>
              <a:t>Task 3: New State/UT formation</a:t>
            </a:r>
            <a:endParaRPr b="1" sz="22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sz="4000">
              <a:latin typeface="Times New Roman"/>
              <a:ea typeface="Times New Roman"/>
              <a:cs typeface="Times New Roman"/>
              <a:sym typeface="Times New Roman"/>
            </a:endParaRPr>
          </a:p>
        </p:txBody>
      </p:sp>
      <p:sp>
        <p:nvSpPr>
          <p:cNvPr id="94" name="Google Shape;94;p18"/>
          <p:cNvSpPr txBox="1"/>
          <p:nvPr>
            <p:ph idx="1" type="body"/>
          </p:nvPr>
        </p:nvSpPr>
        <p:spPr>
          <a:xfrm>
            <a:off x="387900" y="1489825"/>
            <a:ext cx="8637600" cy="3078900"/>
          </a:xfrm>
          <a:prstGeom prst="rect">
            <a:avLst/>
          </a:prstGeom>
        </p:spPr>
        <p:txBody>
          <a:bodyPr anchorCtr="0" anchor="t" bIns="91425" lIns="91425" spcFirstLastPara="1" rIns="91425" wrap="square" tIns="91425">
            <a:normAutofit/>
          </a:bodyPr>
          <a:lstStyle/>
          <a:p>
            <a:pPr indent="-330200" lvl="0" marL="457200" rtl="0" algn="just">
              <a:lnSpc>
                <a:spcPct val="107916"/>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2014 Telangana was formed after it split from Andhra Pradesh, The districts that were included in Telangana are stored in </a:t>
            </a:r>
            <a:r>
              <a:rPr i="1" lang="en" sz="1600">
                <a:solidFill>
                  <a:srgbClr val="000000"/>
                </a:solidFill>
                <a:latin typeface="Times New Roman"/>
                <a:ea typeface="Times New Roman"/>
                <a:cs typeface="Times New Roman"/>
                <a:sym typeface="Times New Roman"/>
              </a:rPr>
              <a:t>Data/Telangana.txt </a:t>
            </a:r>
            <a:r>
              <a:rPr lang="en" sz="1600">
                <a:solidFill>
                  <a:srgbClr val="000000"/>
                </a:solidFill>
                <a:latin typeface="Times New Roman"/>
                <a:ea typeface="Times New Roman"/>
                <a:cs typeface="Times New Roman"/>
                <a:sym typeface="Times New Roman"/>
              </a:rPr>
              <a:t>. Read the text file and Rename the State/UT From “Andhra Pradesh” to “Telangana” for the given districts.</a:t>
            </a:r>
            <a:endParaRPr sz="1600">
              <a:solidFill>
                <a:srgbClr val="000000"/>
              </a:solidFill>
              <a:latin typeface="Times New Roman"/>
              <a:ea typeface="Times New Roman"/>
              <a:cs typeface="Times New Roman"/>
              <a:sym typeface="Times New Roman"/>
            </a:endParaRPr>
          </a:p>
          <a:p>
            <a:pPr indent="0" lvl="0" marL="457200" rtl="0" algn="just">
              <a:lnSpc>
                <a:spcPct val="107916"/>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330200" lvl="0" marL="457200" rtl="0" algn="just">
              <a:lnSpc>
                <a:spcPct val="107916"/>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2019 Ladakh was formed after it split from Jammu and Kashmir, which included the districts Leh and Kargil.  Rename the State/UT From “Jammu and Kashmir” to “Ladakh” for the given districts. </a:t>
            </a:r>
            <a:endParaRPr sz="1600">
              <a:solidFill>
                <a:srgbClr val="000000"/>
              </a:solidFill>
              <a:latin typeface="Times New Roman"/>
              <a:ea typeface="Times New Roman"/>
              <a:cs typeface="Times New Roman"/>
              <a:sym typeface="Times New Roman"/>
            </a:endParaRPr>
          </a:p>
          <a:p>
            <a:pPr indent="0" lvl="0" marL="457200" rtl="0" algn="just">
              <a:lnSpc>
                <a:spcPct val="107916"/>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457200" rtl="0" algn="just">
              <a:lnSpc>
                <a:spcPct val="107916"/>
              </a:lnSpc>
              <a:spcBef>
                <a:spcPts val="0"/>
              </a:spcBef>
              <a:spcAft>
                <a:spcPts val="0"/>
              </a:spcAft>
              <a:buNone/>
            </a:pPr>
            <a:r>
              <a:rPr lang="en" sz="1600">
                <a:solidFill>
                  <a:srgbClr val="000000"/>
                </a:solidFill>
                <a:latin typeface="Times New Roman"/>
                <a:ea typeface="Times New Roman"/>
                <a:cs typeface="Times New Roman"/>
                <a:sym typeface="Times New Roman"/>
              </a:rPr>
              <a:t>Solution:replace function is used to rename state</a:t>
            </a:r>
            <a:endParaRPr sz="16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1031700"/>
          </a:xfrm>
          <a:prstGeom prst="rect">
            <a:avLst/>
          </a:prstGeom>
        </p:spPr>
        <p:txBody>
          <a:bodyPr anchorCtr="0" anchor="b" bIns="91425" lIns="91425" spcFirstLastPara="1" rIns="91425" wrap="square" tIns="91425">
            <a:noAutofit/>
          </a:bodyPr>
          <a:lstStyle/>
          <a:p>
            <a:pPr indent="0" lvl="0" marL="0" rtl="0" algn="just">
              <a:lnSpc>
                <a:spcPct val="107916"/>
              </a:lnSpc>
              <a:spcBef>
                <a:spcPts val="0"/>
              </a:spcBef>
              <a:spcAft>
                <a:spcPts val="0"/>
              </a:spcAft>
              <a:buNone/>
            </a:pPr>
            <a:r>
              <a:rPr b="1" lang="en" sz="2000">
                <a:solidFill>
                  <a:srgbClr val="000000"/>
                </a:solidFill>
                <a:latin typeface="Times New Roman"/>
                <a:ea typeface="Times New Roman"/>
                <a:cs typeface="Times New Roman"/>
                <a:sym typeface="Times New Roman"/>
              </a:rPr>
              <a:t>Task 4: Find and process Missing Data</a:t>
            </a:r>
            <a:endParaRPr b="1" sz="20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00" name="Google Shape;100;p19"/>
          <p:cNvSpPr txBox="1"/>
          <p:nvPr>
            <p:ph idx="1" type="body"/>
          </p:nvPr>
        </p:nvSpPr>
        <p:spPr>
          <a:xfrm>
            <a:off x="246875" y="1105975"/>
            <a:ext cx="8509200" cy="34629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1200">
                <a:solidFill>
                  <a:srgbClr val="000000"/>
                </a:solidFill>
                <a:latin typeface="Arial"/>
                <a:ea typeface="Arial"/>
                <a:cs typeface="Arial"/>
                <a:sym typeface="Arial"/>
              </a:rPr>
              <a:t>Find and store the percentage of data missing for the columns.</a:t>
            </a:r>
            <a:endParaRPr sz="12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rPr lang="en" sz="1200">
                <a:solidFill>
                  <a:srgbClr val="000000"/>
                </a:solidFill>
                <a:latin typeface="Arial"/>
                <a:ea typeface="Arial"/>
                <a:cs typeface="Arial"/>
                <a:sym typeface="Arial"/>
              </a:rPr>
              <a:t>Some data can be found and filled in by using information from other cells. Try to find the correct data by using information from other cells and filling it in. Find and store the percentage of data missing for each column.</a:t>
            </a:r>
            <a:endParaRPr sz="12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t/>
            </a:r>
            <a:endParaRPr sz="12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rPr lang="en" sz="1200">
                <a:solidFill>
                  <a:srgbClr val="000000"/>
                </a:solidFill>
                <a:latin typeface="Arial"/>
                <a:ea typeface="Arial"/>
                <a:cs typeface="Arial"/>
                <a:sym typeface="Arial"/>
              </a:rPr>
              <a:t>Hint:</a:t>
            </a:r>
            <a:endParaRPr sz="1200">
              <a:solidFill>
                <a:srgbClr val="000000"/>
              </a:solidFill>
              <a:latin typeface="Arial"/>
              <a:ea typeface="Arial"/>
              <a:cs typeface="Arial"/>
              <a:sym typeface="Arial"/>
            </a:endParaRPr>
          </a:p>
          <a:p>
            <a:pPr indent="-304800" lvl="0" marL="457200" rtl="0" algn="just">
              <a:lnSpc>
                <a:spcPct val="107916"/>
              </a:lnSpc>
              <a:spcBef>
                <a:spcPts val="800"/>
              </a:spcBef>
              <a:spcAft>
                <a:spcPts val="0"/>
              </a:spcAft>
              <a:buClr>
                <a:srgbClr val="000000"/>
              </a:buClr>
              <a:buSzPts val="1200"/>
              <a:buFont typeface="Arial"/>
              <a:buChar char="⮚"/>
            </a:pPr>
            <a:r>
              <a:rPr lang="en" sz="1200">
                <a:solidFill>
                  <a:srgbClr val="000000"/>
                </a:solidFill>
                <a:latin typeface="Arial"/>
                <a:ea typeface="Arial"/>
                <a:cs typeface="Arial"/>
                <a:sym typeface="Arial"/>
              </a:rPr>
              <a:t>Population = Male + Female</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Literate = Literate_Male + Literate_Female</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Population  = Young_and_Adult+  Middle_Aged + Senior_Citizen + Age_Not_Stated</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Households = Households_Rural + Households_Urban </a:t>
            </a:r>
            <a:endParaRPr sz="12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t/>
            </a:r>
            <a:endParaRPr sz="12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rPr lang="en" sz="1200">
                <a:solidFill>
                  <a:srgbClr val="000000"/>
                </a:solidFill>
                <a:latin typeface="Arial"/>
                <a:ea typeface="Arial"/>
                <a:cs typeface="Arial"/>
                <a:sym typeface="Arial"/>
              </a:rPr>
              <a:t>compares the amount of missing data before and after the data-filling process was done. </a:t>
            </a:r>
            <a:endParaRPr sz="1200">
              <a:solidFill>
                <a:srgbClr val="000000"/>
              </a:solidFill>
              <a:latin typeface="Arial"/>
              <a:ea typeface="Arial"/>
              <a:cs typeface="Arial"/>
              <a:sym typeface="Arial"/>
            </a:endParaRPr>
          </a:p>
          <a:p>
            <a:pPr indent="0" lvl="0" marL="0" rtl="0" algn="l">
              <a:spcBef>
                <a:spcPts val="800"/>
              </a:spcBef>
              <a:spcAft>
                <a:spcPts val="1200"/>
              </a:spcAft>
              <a:buNone/>
            </a:pPr>
            <a:r>
              <a:rPr lang="en">
                <a:solidFill>
                  <a:srgbClr val="0D0D0D"/>
                </a:solidFill>
                <a:latin typeface="Times New Roman"/>
                <a:ea typeface="Times New Roman"/>
                <a:cs typeface="Times New Roman"/>
                <a:sym typeface="Times New Roman"/>
              </a:rPr>
              <a:t>Solution:if else condition and mean function is used to </a:t>
            </a:r>
            <a:r>
              <a:rPr lang="en">
                <a:solidFill>
                  <a:srgbClr val="0D0D0D"/>
                </a:solidFill>
                <a:latin typeface="Times New Roman"/>
                <a:ea typeface="Times New Roman"/>
                <a:cs typeface="Times New Roman"/>
                <a:sym typeface="Times New Roman"/>
              </a:rPr>
              <a:t>solve</a:t>
            </a:r>
            <a:r>
              <a:rPr lang="en">
                <a:solidFill>
                  <a:srgbClr val="0D0D0D"/>
                </a:solidFill>
                <a:latin typeface="Times New Roman"/>
                <a:ea typeface="Times New Roman"/>
                <a:cs typeface="Times New Roman"/>
                <a:sym typeface="Times New Roman"/>
              </a:rPr>
              <a:t> this task</a:t>
            </a:r>
            <a:endParaRPr>
              <a:solidFill>
                <a:srgbClr val="0D0D0D"/>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894900"/>
          </a:xfrm>
          <a:prstGeom prst="rect">
            <a:avLst/>
          </a:prstGeom>
        </p:spPr>
        <p:txBody>
          <a:bodyPr anchorCtr="0" anchor="b" bIns="91425" lIns="91425" spcFirstLastPara="1" rIns="91425" wrap="square" tIns="91425">
            <a:noAutofit/>
          </a:bodyPr>
          <a:lstStyle/>
          <a:p>
            <a:pPr indent="0" lvl="0" marL="0" rtl="0" algn="just">
              <a:lnSpc>
                <a:spcPct val="107916"/>
              </a:lnSpc>
              <a:spcBef>
                <a:spcPts val="0"/>
              </a:spcBef>
              <a:spcAft>
                <a:spcPts val="0"/>
              </a:spcAft>
              <a:buSzPts val="990"/>
              <a:buNone/>
            </a:pPr>
            <a:r>
              <a:rPr b="1" lang="en" sz="2080">
                <a:solidFill>
                  <a:srgbClr val="000000"/>
                </a:solidFill>
                <a:latin typeface="Times New Roman"/>
                <a:ea typeface="Times New Roman"/>
                <a:cs typeface="Times New Roman"/>
                <a:sym typeface="Times New Roman"/>
              </a:rPr>
              <a:t>Task  5: Save Data to MongoDB</a:t>
            </a:r>
            <a:endParaRPr b="1" sz="2080">
              <a:solidFill>
                <a:srgbClr val="000000"/>
              </a:solidFill>
              <a:latin typeface="Times New Roman"/>
              <a:ea typeface="Times New Roman"/>
              <a:cs typeface="Times New Roman"/>
              <a:sym typeface="Times New Roman"/>
            </a:endParaRPr>
          </a:p>
          <a:p>
            <a:pPr indent="0" lvl="0" marL="0" rtl="0" algn="l">
              <a:spcBef>
                <a:spcPts val="800"/>
              </a:spcBef>
              <a:spcAft>
                <a:spcPts val="0"/>
              </a:spcAft>
              <a:buSzPts val="990"/>
              <a:buNone/>
            </a:pPr>
            <a:r>
              <a:t/>
            </a:r>
            <a:endParaRPr sz="2700"/>
          </a:p>
        </p:txBody>
      </p:sp>
      <p:sp>
        <p:nvSpPr>
          <p:cNvPr id="106" name="Google Shape;106;p20"/>
          <p:cNvSpPr txBox="1"/>
          <p:nvPr>
            <p:ph idx="1" type="body"/>
          </p:nvPr>
        </p:nvSpPr>
        <p:spPr>
          <a:xfrm>
            <a:off x="246875" y="1145475"/>
            <a:ext cx="8509200" cy="34233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2000">
                <a:solidFill>
                  <a:srgbClr val="000000"/>
                </a:solidFill>
                <a:latin typeface="Times New Roman"/>
                <a:ea typeface="Times New Roman"/>
                <a:cs typeface="Times New Roman"/>
                <a:sym typeface="Times New Roman"/>
              </a:rPr>
              <a:t>Save the processed data to mongoDB with a collection named “</a:t>
            </a:r>
            <a:r>
              <a:rPr i="1" lang="en" sz="2000">
                <a:solidFill>
                  <a:srgbClr val="000000"/>
                </a:solidFill>
                <a:latin typeface="Times New Roman"/>
                <a:ea typeface="Times New Roman"/>
                <a:cs typeface="Times New Roman"/>
                <a:sym typeface="Times New Roman"/>
              </a:rPr>
              <a:t>census</a:t>
            </a: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rPr lang="en">
                <a:solidFill>
                  <a:srgbClr val="0D0D0D"/>
                </a:solidFill>
                <a:latin typeface="Times New Roman"/>
                <a:ea typeface="Times New Roman"/>
                <a:cs typeface="Times New Roman"/>
                <a:sym typeface="Times New Roman"/>
              </a:rPr>
              <a:t>Solution:Create database in mongoDB and insert data as dict in mongoDB</a:t>
            </a:r>
            <a:endParaRPr>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954000"/>
          </a:xfrm>
          <a:prstGeom prst="rect">
            <a:avLst/>
          </a:prstGeom>
        </p:spPr>
        <p:txBody>
          <a:bodyPr anchorCtr="0" anchor="b" bIns="91425" lIns="91425" spcFirstLastPara="1" rIns="91425" wrap="square" tIns="91425">
            <a:noAutofit/>
          </a:bodyPr>
          <a:lstStyle/>
          <a:p>
            <a:pPr indent="0" lvl="0" marL="0" rtl="0" algn="l">
              <a:lnSpc>
                <a:spcPct val="107916"/>
              </a:lnSpc>
              <a:spcBef>
                <a:spcPts val="0"/>
              </a:spcBef>
              <a:spcAft>
                <a:spcPts val="0"/>
              </a:spcAft>
              <a:buNone/>
            </a:pPr>
            <a:r>
              <a:rPr b="1" lang="en" sz="2000">
                <a:solidFill>
                  <a:srgbClr val="000000"/>
                </a:solidFill>
                <a:latin typeface="Times New Roman"/>
                <a:ea typeface="Times New Roman"/>
                <a:cs typeface="Times New Roman"/>
                <a:sym typeface="Times New Roman"/>
              </a:rPr>
              <a:t>Task 6: Database connection and data upload</a:t>
            </a:r>
            <a:endParaRPr b="1" sz="20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1600">
                <a:solidFill>
                  <a:srgbClr val="000000"/>
                </a:solidFill>
                <a:latin typeface="Times New Roman"/>
                <a:ea typeface="Times New Roman"/>
                <a:cs typeface="Times New Roman"/>
                <a:sym typeface="Times New Roman"/>
              </a:rPr>
              <a:t>Data should be fetched from the mongoDB and to be uploaded to a relational database using python code . The table names should be the same as the file names without the extension.</a:t>
            </a:r>
            <a:endParaRPr sz="16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600">
                <a:solidFill>
                  <a:srgbClr val="000000"/>
                </a:solidFill>
                <a:latin typeface="Times New Roman"/>
                <a:ea typeface="Times New Roman"/>
                <a:cs typeface="Times New Roman"/>
                <a:sym typeface="Times New Roman"/>
              </a:rPr>
              <a:t>The primary key and foreign key constraints should be included in the tables wherever required.</a:t>
            </a:r>
            <a:endParaRPr sz="16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rPr lang="en">
                <a:solidFill>
                  <a:srgbClr val="0D0D0D"/>
                </a:solidFill>
                <a:latin typeface="Times New Roman"/>
                <a:ea typeface="Times New Roman"/>
                <a:cs typeface="Times New Roman"/>
                <a:sym typeface="Times New Roman"/>
              </a:rPr>
              <a:t>Solution:connect </a:t>
            </a:r>
            <a:r>
              <a:rPr lang="en">
                <a:solidFill>
                  <a:srgbClr val="0D0D0D"/>
                </a:solidFill>
                <a:latin typeface="Times New Roman"/>
                <a:ea typeface="Times New Roman"/>
                <a:cs typeface="Times New Roman"/>
                <a:sym typeface="Times New Roman"/>
              </a:rPr>
              <a:t>sql server</a:t>
            </a:r>
            <a:r>
              <a:rPr lang="en">
                <a:solidFill>
                  <a:srgbClr val="0D0D0D"/>
                </a:solidFill>
                <a:latin typeface="Times New Roman"/>
                <a:ea typeface="Times New Roman"/>
                <a:cs typeface="Times New Roman"/>
                <a:sym typeface="Times New Roman"/>
              </a:rPr>
              <a:t> and create new table set primary key and foreign</a:t>
            </a:r>
            <a:endParaRPr>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