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39887"/>
            <a:ext cx="16230599" cy="99471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3123" y="900366"/>
            <a:ext cx="16101752" cy="14627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7534" y="1554722"/>
            <a:ext cx="15591155" cy="700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436" y="3743312"/>
            <a:ext cx="4505325" cy="2330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6405" marR="5080" indent="-434340">
              <a:lnSpc>
                <a:spcPct val="116300"/>
              </a:lnSpc>
              <a:spcBef>
                <a:spcPts val="100"/>
              </a:spcBef>
            </a:pPr>
            <a:r>
              <a:rPr dirty="0" sz="6500" spc="145" b="0">
                <a:latin typeface="Times New Roman"/>
                <a:cs typeface="Times New Roman"/>
              </a:rPr>
              <a:t>Presented</a:t>
            </a:r>
            <a:r>
              <a:rPr dirty="0" sz="6500" spc="30" b="0">
                <a:latin typeface="Times New Roman"/>
                <a:cs typeface="Times New Roman"/>
              </a:rPr>
              <a:t> </a:t>
            </a:r>
            <a:r>
              <a:rPr dirty="0" sz="6500" spc="135" b="0">
                <a:latin typeface="Times New Roman"/>
                <a:cs typeface="Times New Roman"/>
              </a:rPr>
              <a:t>by </a:t>
            </a:r>
            <a:r>
              <a:rPr dirty="0" sz="6500" spc="360" b="0">
                <a:latin typeface="Times New Roman"/>
                <a:cs typeface="Times New Roman"/>
              </a:rPr>
              <a:t>PRIYA</a:t>
            </a:r>
            <a:r>
              <a:rPr dirty="0" sz="6500" b="0">
                <a:latin typeface="Times New Roman"/>
                <a:cs typeface="Times New Roman"/>
              </a:rPr>
              <a:t> </a:t>
            </a:r>
            <a:r>
              <a:rPr dirty="0" sz="6500" spc="560" b="0">
                <a:latin typeface="Times New Roman"/>
                <a:cs typeface="Times New Roman"/>
              </a:rPr>
              <a:t>K</a:t>
            </a:r>
            <a:endParaRPr sz="6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0"/>
            <a:ext cx="17258092" cy="9258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7448" rIns="0" bIns="0" rtlCol="0" vert="horz">
            <a:spAutoFit/>
          </a:bodyPr>
          <a:lstStyle/>
          <a:p>
            <a:pPr marL="6750684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RESULT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84041" y="3217131"/>
            <a:ext cx="1234313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55925" algn="l"/>
                <a:tab pos="4324985" algn="l"/>
                <a:tab pos="8739505" algn="l"/>
                <a:tab pos="9747250" algn="l"/>
                <a:tab pos="11115675" algn="l"/>
              </a:tabLst>
            </a:pPr>
            <a:r>
              <a:rPr dirty="0" sz="3950" spc="225">
                <a:latin typeface="Times New Roman"/>
                <a:cs typeface="Times New Roman"/>
              </a:rPr>
              <a:t>COMPARE</a:t>
            </a:r>
            <a:r>
              <a:rPr dirty="0" sz="3950">
                <a:latin typeface="Times New Roman"/>
                <a:cs typeface="Times New Roman"/>
              </a:rPr>
              <a:t>	</a:t>
            </a:r>
            <a:r>
              <a:rPr dirty="0" sz="3950" spc="245">
                <a:latin typeface="Times New Roman"/>
                <a:cs typeface="Times New Roman"/>
              </a:rPr>
              <a:t>THE</a:t>
            </a:r>
            <a:r>
              <a:rPr dirty="0" sz="3950">
                <a:latin typeface="Times New Roman"/>
                <a:cs typeface="Times New Roman"/>
              </a:rPr>
              <a:t>	</a:t>
            </a:r>
            <a:r>
              <a:rPr dirty="0" sz="3950" spc="270">
                <a:latin typeface="Times New Roman"/>
                <a:cs typeface="Times New Roman"/>
              </a:rPr>
              <a:t>PERFORMANCE</a:t>
            </a:r>
            <a:r>
              <a:rPr dirty="0" sz="3950">
                <a:latin typeface="Times New Roman"/>
                <a:cs typeface="Times New Roman"/>
              </a:rPr>
              <a:t>	</a:t>
            </a:r>
            <a:r>
              <a:rPr dirty="0" sz="3950" spc="275">
                <a:latin typeface="Times New Roman"/>
                <a:cs typeface="Times New Roman"/>
              </a:rPr>
              <a:t>OF</a:t>
            </a:r>
            <a:r>
              <a:rPr dirty="0" sz="3950">
                <a:latin typeface="Times New Roman"/>
                <a:cs typeface="Times New Roman"/>
              </a:rPr>
              <a:t>	</a:t>
            </a:r>
            <a:r>
              <a:rPr dirty="0" sz="3950" spc="245">
                <a:latin typeface="Times New Roman"/>
                <a:cs typeface="Times New Roman"/>
              </a:rPr>
              <a:t>THE</a:t>
            </a:r>
            <a:r>
              <a:rPr dirty="0" sz="3950">
                <a:latin typeface="Times New Roman"/>
                <a:cs typeface="Times New Roman"/>
              </a:rPr>
              <a:t>	</a:t>
            </a:r>
            <a:r>
              <a:rPr dirty="0" sz="3950" spc="365">
                <a:latin typeface="Times New Roman"/>
                <a:cs typeface="Times New Roman"/>
              </a:rPr>
              <a:t>RNN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84041" y="3769581"/>
            <a:ext cx="493649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19910" algn="l"/>
              </a:tabLst>
            </a:pPr>
            <a:r>
              <a:rPr dirty="0" sz="3950" spc="295">
                <a:latin typeface="Times New Roman"/>
                <a:cs typeface="Times New Roman"/>
              </a:rPr>
              <a:t>AND</a:t>
            </a:r>
            <a:r>
              <a:rPr dirty="0" sz="3950">
                <a:latin typeface="Times New Roman"/>
                <a:cs typeface="Times New Roman"/>
              </a:rPr>
              <a:t>	</a:t>
            </a:r>
            <a:r>
              <a:rPr dirty="0" sz="3950" spc="240">
                <a:latin typeface="Times New Roman"/>
                <a:cs typeface="Times New Roman"/>
              </a:rPr>
              <a:t>CNN-</a:t>
            </a:r>
            <a:r>
              <a:rPr dirty="0" sz="3950" spc="125">
                <a:latin typeface="Times New Roman"/>
                <a:cs typeface="Times New Roman"/>
              </a:rPr>
              <a:t>BASED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84041" y="4322031"/>
            <a:ext cx="442849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43860" algn="l"/>
              </a:tabLst>
            </a:pPr>
            <a:r>
              <a:rPr dirty="0" sz="3950" spc="260">
                <a:latin typeface="Times New Roman"/>
                <a:cs typeface="Times New Roman"/>
              </a:rPr>
              <a:t>MODEL</a:t>
            </a:r>
            <a:r>
              <a:rPr dirty="0" sz="3950">
                <a:latin typeface="Times New Roman"/>
                <a:cs typeface="Times New Roman"/>
              </a:rPr>
              <a:t>	</a:t>
            </a:r>
            <a:r>
              <a:rPr dirty="0" sz="3950" spc="225">
                <a:latin typeface="Times New Roman"/>
                <a:cs typeface="Times New Roman"/>
              </a:rPr>
              <a:t>THAT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50225" y="3769581"/>
            <a:ext cx="2684145" cy="11811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 marR="5080" indent="137795">
              <a:lnSpc>
                <a:spcPts val="4350"/>
              </a:lnSpc>
              <a:spcBef>
                <a:spcPts val="575"/>
              </a:spcBef>
            </a:pPr>
            <a:r>
              <a:rPr dirty="0" sz="3950" spc="190">
                <a:latin typeface="Times New Roman"/>
                <a:cs typeface="Times New Roman"/>
              </a:rPr>
              <a:t>MODELS. </a:t>
            </a:r>
            <a:r>
              <a:rPr dirty="0" sz="3950" spc="170">
                <a:latin typeface="Times New Roman"/>
                <a:cs typeface="Times New Roman"/>
              </a:rPr>
              <a:t>PROVIDES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84041" y="4874481"/>
            <a:ext cx="758190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86580" algn="l"/>
              </a:tabLst>
            </a:pPr>
            <a:r>
              <a:rPr dirty="0" sz="3950" spc="235">
                <a:latin typeface="Times New Roman"/>
                <a:cs typeface="Times New Roman"/>
              </a:rPr>
              <a:t>FORECASTING</a:t>
            </a:r>
            <a:r>
              <a:rPr dirty="0" sz="3950">
                <a:latin typeface="Times New Roman"/>
                <a:cs typeface="Times New Roman"/>
              </a:rPr>
              <a:t>	</a:t>
            </a:r>
            <a:r>
              <a:rPr dirty="0" sz="3950" spc="200">
                <a:latin typeface="Times New Roman"/>
                <a:cs typeface="Times New Roman"/>
              </a:rPr>
              <a:t>ACCURACY.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089040" y="3769581"/>
            <a:ext cx="2606040" cy="173355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895350" marR="49530" indent="-509270">
              <a:lnSpc>
                <a:spcPts val="4350"/>
              </a:lnSpc>
              <a:spcBef>
                <a:spcPts val="575"/>
              </a:spcBef>
            </a:pPr>
            <a:r>
              <a:rPr dirty="0" sz="3950" spc="170">
                <a:latin typeface="Times New Roman"/>
                <a:cs typeface="Times New Roman"/>
              </a:rPr>
              <a:t>CHOOSE </a:t>
            </a:r>
            <a:r>
              <a:rPr dirty="0" sz="3950" spc="245">
                <a:latin typeface="Times New Roman"/>
                <a:cs typeface="Times New Roman"/>
              </a:rPr>
              <a:t>THE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ts val="4270"/>
              </a:lnSpc>
            </a:pPr>
            <a:r>
              <a:rPr dirty="0" sz="3950" spc="204">
                <a:latin typeface="Times New Roman"/>
                <a:cs typeface="Times New Roman"/>
              </a:rPr>
              <a:t>ANALYZE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84041" y="5426931"/>
            <a:ext cx="12343130" cy="22860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just" marL="12700" marR="5080">
              <a:lnSpc>
                <a:spcPts val="4350"/>
              </a:lnSpc>
              <a:spcBef>
                <a:spcPts val="575"/>
              </a:spcBef>
            </a:pPr>
            <a:r>
              <a:rPr dirty="0" sz="3950" spc="195">
                <a:latin typeface="Times New Roman"/>
                <a:cs typeface="Times New Roman"/>
              </a:rPr>
              <a:t>RESULTS</a:t>
            </a:r>
            <a:r>
              <a:rPr dirty="0" sz="3950" spc="140">
                <a:latin typeface="Times New Roman"/>
                <a:cs typeface="Times New Roman"/>
              </a:rPr>
              <a:t>  </a:t>
            </a:r>
            <a:r>
              <a:rPr dirty="0" sz="3950" spc="320">
                <a:latin typeface="Times New Roman"/>
                <a:cs typeface="Times New Roman"/>
              </a:rPr>
              <a:t>AND</a:t>
            </a:r>
            <a:r>
              <a:rPr dirty="0" sz="3950" spc="145">
                <a:latin typeface="Times New Roman"/>
                <a:cs typeface="Times New Roman"/>
              </a:rPr>
              <a:t>  </a:t>
            </a:r>
            <a:r>
              <a:rPr dirty="0" sz="3950" spc="210">
                <a:latin typeface="Times New Roman"/>
                <a:cs typeface="Times New Roman"/>
              </a:rPr>
              <a:t>PROVIDE</a:t>
            </a:r>
            <a:r>
              <a:rPr dirty="0" sz="3950" spc="145">
                <a:latin typeface="Times New Roman"/>
                <a:cs typeface="Times New Roman"/>
              </a:rPr>
              <a:t>  </a:t>
            </a:r>
            <a:r>
              <a:rPr dirty="0" sz="3950" spc="215">
                <a:latin typeface="Times New Roman"/>
                <a:cs typeface="Times New Roman"/>
              </a:rPr>
              <a:t>INSIGHTS</a:t>
            </a:r>
            <a:r>
              <a:rPr dirty="0" sz="3950" spc="145">
                <a:latin typeface="Times New Roman"/>
                <a:cs typeface="Times New Roman"/>
              </a:rPr>
              <a:t>  </a:t>
            </a:r>
            <a:r>
              <a:rPr dirty="0" sz="3950" spc="240">
                <a:latin typeface="Times New Roman"/>
                <a:cs typeface="Times New Roman"/>
              </a:rPr>
              <a:t>INTO</a:t>
            </a:r>
            <a:r>
              <a:rPr dirty="0" sz="3950" spc="145">
                <a:latin typeface="Times New Roman"/>
                <a:cs typeface="Times New Roman"/>
              </a:rPr>
              <a:t>  </a:t>
            </a:r>
            <a:r>
              <a:rPr dirty="0" sz="3950" spc="245">
                <a:latin typeface="Times New Roman"/>
                <a:cs typeface="Times New Roman"/>
              </a:rPr>
              <a:t>THE </a:t>
            </a:r>
            <a:r>
              <a:rPr dirty="0" sz="3950" spc="215">
                <a:latin typeface="Times New Roman"/>
                <a:cs typeface="Times New Roman"/>
              </a:rPr>
              <a:t>FACTORS</a:t>
            </a:r>
            <a:r>
              <a:rPr dirty="0" sz="3950" spc="335">
                <a:latin typeface="Times New Roman"/>
                <a:cs typeface="Times New Roman"/>
              </a:rPr>
              <a:t>  </a:t>
            </a:r>
            <a:r>
              <a:rPr dirty="0" sz="3950" spc="245">
                <a:latin typeface="Times New Roman"/>
                <a:cs typeface="Times New Roman"/>
              </a:rPr>
              <a:t>THAT</a:t>
            </a:r>
            <a:r>
              <a:rPr dirty="0" sz="3950" spc="340">
                <a:latin typeface="Times New Roman"/>
                <a:cs typeface="Times New Roman"/>
              </a:rPr>
              <a:t>  </a:t>
            </a:r>
            <a:r>
              <a:rPr dirty="0" sz="3950" spc="235">
                <a:latin typeface="Times New Roman"/>
                <a:cs typeface="Times New Roman"/>
              </a:rPr>
              <a:t>SIGNIFICANTLY</a:t>
            </a:r>
            <a:r>
              <a:rPr dirty="0" sz="3950" spc="345">
                <a:latin typeface="Times New Roman"/>
                <a:cs typeface="Times New Roman"/>
              </a:rPr>
              <a:t>  </a:t>
            </a:r>
            <a:r>
              <a:rPr dirty="0" sz="3950" spc="280">
                <a:latin typeface="Times New Roman"/>
                <a:cs typeface="Times New Roman"/>
              </a:rPr>
              <a:t>INFLUENCE </a:t>
            </a:r>
            <a:r>
              <a:rPr dirty="0" sz="3950" spc="215">
                <a:latin typeface="Times New Roman"/>
                <a:cs typeface="Times New Roman"/>
              </a:rPr>
              <a:t>ELECTRICITY</a:t>
            </a:r>
            <a:r>
              <a:rPr dirty="0" sz="3950" spc="370">
                <a:latin typeface="Times New Roman"/>
                <a:cs typeface="Times New Roman"/>
              </a:rPr>
              <a:t>   </a:t>
            </a:r>
            <a:r>
              <a:rPr dirty="0" sz="3950" spc="185">
                <a:latin typeface="Times New Roman"/>
                <a:cs typeface="Times New Roman"/>
              </a:rPr>
              <a:t>PRICES</a:t>
            </a:r>
            <a:r>
              <a:rPr dirty="0" sz="3950" spc="380">
                <a:latin typeface="Times New Roman"/>
                <a:cs typeface="Times New Roman"/>
              </a:rPr>
              <a:t>   </a:t>
            </a:r>
            <a:r>
              <a:rPr dirty="0" sz="3950" spc="145">
                <a:latin typeface="Times New Roman"/>
                <a:cs typeface="Times New Roman"/>
              </a:rPr>
              <a:t>BASED</a:t>
            </a:r>
            <a:r>
              <a:rPr dirty="0" sz="3950" spc="380">
                <a:latin typeface="Times New Roman"/>
                <a:cs typeface="Times New Roman"/>
              </a:rPr>
              <a:t>   </a:t>
            </a:r>
            <a:r>
              <a:rPr dirty="0" sz="3950" spc="280">
                <a:latin typeface="Times New Roman"/>
                <a:cs typeface="Times New Roman"/>
              </a:rPr>
              <a:t>ON</a:t>
            </a:r>
            <a:r>
              <a:rPr dirty="0" sz="3950" spc="380">
                <a:latin typeface="Times New Roman"/>
                <a:cs typeface="Times New Roman"/>
              </a:rPr>
              <a:t>   </a:t>
            </a:r>
            <a:r>
              <a:rPr dirty="0" sz="3950" spc="285">
                <a:latin typeface="Times New Roman"/>
                <a:cs typeface="Times New Roman"/>
              </a:rPr>
              <a:t>ENERGY </a:t>
            </a:r>
            <a:r>
              <a:rPr dirty="0" sz="3950" spc="235">
                <a:latin typeface="Times New Roman"/>
                <a:cs typeface="Times New Roman"/>
              </a:rPr>
              <a:t>CONSUMPTION</a:t>
            </a:r>
            <a:r>
              <a:rPr dirty="0" sz="3950" spc="40">
                <a:latin typeface="Times New Roman"/>
                <a:cs typeface="Times New Roman"/>
              </a:rPr>
              <a:t> </a:t>
            </a:r>
            <a:r>
              <a:rPr dirty="0" sz="3950" spc="190">
                <a:latin typeface="Times New Roman"/>
                <a:cs typeface="Times New Roman"/>
              </a:rPr>
              <a:t>PATTERNS.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993893" y="3769581"/>
            <a:ext cx="1358900" cy="173355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r" marL="38100" marR="30480" indent="198755">
              <a:lnSpc>
                <a:spcPts val="4350"/>
              </a:lnSpc>
              <a:spcBef>
                <a:spcPts val="575"/>
              </a:spcBef>
            </a:pPr>
            <a:r>
              <a:rPr dirty="0" sz="3950" spc="245">
                <a:latin typeface="Times New Roman"/>
                <a:cs typeface="Times New Roman"/>
              </a:rPr>
              <a:t>THE </a:t>
            </a:r>
            <a:r>
              <a:rPr dirty="0" sz="3950" spc="-1939">
                <a:latin typeface="Times New Roman"/>
                <a:cs typeface="Times New Roman"/>
              </a:rPr>
              <a:t>B</a:t>
            </a:r>
            <a:r>
              <a:rPr dirty="0" baseline="14285" sz="5250" spc="67" b="1">
                <a:solidFill>
                  <a:srgbClr val="8BA8AC"/>
                </a:solidFill>
                <a:latin typeface="Trebuchet MS"/>
                <a:cs typeface="Trebuchet MS"/>
              </a:rPr>
              <a:t>I</a:t>
            </a:r>
            <a:r>
              <a:rPr dirty="0" baseline="14285" sz="5250" spc="-1897" b="1">
                <a:solidFill>
                  <a:srgbClr val="8BA8AC"/>
                </a:solidFill>
                <a:latin typeface="Trebuchet MS"/>
                <a:cs typeface="Trebuchet MS"/>
              </a:rPr>
              <a:t>U</a:t>
            </a:r>
            <a:r>
              <a:rPr dirty="0" sz="3950" spc="-1165">
                <a:latin typeface="Times New Roman"/>
                <a:cs typeface="Times New Roman"/>
              </a:rPr>
              <a:t>E</a:t>
            </a:r>
            <a:r>
              <a:rPr dirty="0" baseline="14285" sz="5250" spc="-2167" b="1">
                <a:solidFill>
                  <a:srgbClr val="8BA8AC"/>
                </a:solidFill>
                <a:latin typeface="Trebuchet MS"/>
                <a:cs typeface="Trebuchet MS"/>
              </a:rPr>
              <a:t>M</a:t>
            </a:r>
            <a:r>
              <a:rPr dirty="0" sz="3950" spc="45">
                <a:latin typeface="Times New Roman"/>
                <a:cs typeface="Times New Roman"/>
              </a:rPr>
              <a:t>S</a:t>
            </a:r>
            <a:r>
              <a:rPr dirty="0" sz="3950" spc="55">
                <a:latin typeface="Times New Roman"/>
                <a:cs typeface="Times New Roman"/>
              </a:rPr>
              <a:t>T</a:t>
            </a:r>
            <a:r>
              <a:rPr dirty="0" sz="3950" spc="245">
                <a:latin typeface="Times New Roman"/>
                <a:cs typeface="Times New Roman"/>
              </a:rPr>
              <a:t> THE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258300"/>
            <a:ext cx="4742021" cy="1028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985" y="9167390"/>
            <a:ext cx="4092810" cy="9464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815"/>
            <a:ext cx="4102593" cy="31242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638712" y="3068743"/>
            <a:ext cx="11010900" cy="463613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algn="ctr" marL="12700" marR="5080" indent="-635">
              <a:lnSpc>
                <a:spcPts val="7120"/>
              </a:lnSpc>
              <a:spcBef>
                <a:spcPts val="900"/>
              </a:spcBef>
            </a:pPr>
            <a:r>
              <a:rPr dirty="0" sz="6500" spc="-175" b="1">
                <a:solidFill>
                  <a:srgbClr val="FFFFFF"/>
                </a:solidFill>
                <a:latin typeface="Arial"/>
                <a:cs typeface="Arial"/>
              </a:rPr>
              <a:t>POWERING</a:t>
            </a:r>
            <a:r>
              <a:rPr dirty="0" sz="6500" spc="-25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0" spc="-270" b="1">
                <a:solidFill>
                  <a:srgbClr val="FFFFFF"/>
                </a:solidFill>
                <a:latin typeface="Arial"/>
                <a:cs typeface="Arial"/>
              </a:rPr>
              <a:t>PREDICTIONS: </a:t>
            </a:r>
            <a:r>
              <a:rPr dirty="0" sz="6500" spc="-235" b="1">
                <a:solidFill>
                  <a:srgbClr val="FFFFFF"/>
                </a:solidFill>
                <a:latin typeface="Arial"/>
                <a:cs typeface="Arial"/>
              </a:rPr>
              <a:t>FORECASTING</a:t>
            </a:r>
            <a:r>
              <a:rPr dirty="0" sz="6500" spc="-20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0" spc="-280" b="1">
                <a:solidFill>
                  <a:srgbClr val="FFFFFF"/>
                </a:solidFill>
                <a:latin typeface="Arial"/>
                <a:cs typeface="Arial"/>
              </a:rPr>
              <a:t>ELECTRICITY </a:t>
            </a:r>
            <a:r>
              <a:rPr dirty="0" sz="6500" spc="-360" b="1">
                <a:solidFill>
                  <a:srgbClr val="FFFFFF"/>
                </a:solidFill>
                <a:latin typeface="Arial"/>
                <a:cs typeface="Arial"/>
              </a:rPr>
              <a:t>PRICES</a:t>
            </a:r>
            <a:r>
              <a:rPr dirty="0" sz="6500" spc="-2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0" spc="-204" b="1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6500" spc="-2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0" spc="-254" b="1">
                <a:solidFill>
                  <a:srgbClr val="FFFFFF"/>
                </a:solidFill>
                <a:latin typeface="Arial"/>
                <a:cs typeface="Arial"/>
              </a:rPr>
              <a:t>RNN</a:t>
            </a:r>
            <a:r>
              <a:rPr dirty="0" sz="6500" spc="-2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0" spc="-2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6500" spc="305" b="1">
                <a:solidFill>
                  <a:srgbClr val="FFFFFF"/>
                </a:solidFill>
                <a:latin typeface="Arial"/>
                <a:cs typeface="Arial"/>
              </a:rPr>
              <a:t>CNN-</a:t>
            </a:r>
            <a:r>
              <a:rPr dirty="0" sz="6500" spc="-390" b="1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dirty="0" sz="6500" spc="-2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0" spc="-395" b="1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dirty="0" sz="6500" spc="-85" b="1">
                <a:solidFill>
                  <a:srgbClr val="FFFFFF"/>
                </a:solidFill>
                <a:latin typeface="Arial"/>
                <a:cs typeface="Arial"/>
              </a:rPr>
              <a:t>CONSUMPTION</a:t>
            </a:r>
            <a:r>
              <a:rPr dirty="0" sz="6500" spc="-3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500" spc="-275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6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3486" rIns="0" bIns="0" rtlCol="0" vert="horz">
            <a:spAutoFit/>
          </a:bodyPr>
          <a:lstStyle/>
          <a:p>
            <a:pPr marL="6929755">
              <a:lnSpc>
                <a:spcPct val="100000"/>
              </a:lnSpc>
              <a:spcBef>
                <a:spcPts val="100"/>
              </a:spcBef>
            </a:pPr>
            <a:r>
              <a:rPr dirty="0" spc="-560" b="0">
                <a:latin typeface="Arial Black"/>
                <a:cs typeface="Arial Black"/>
              </a:rPr>
              <a:t>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9334" y="0"/>
            <a:ext cx="5687289" cy="23367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955956" y="2237867"/>
            <a:ext cx="8945245" cy="5577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95934" indent="-483870">
              <a:lnSpc>
                <a:spcPts val="5640"/>
              </a:lnSpc>
              <a:spcBef>
                <a:spcPts val="125"/>
              </a:spcBef>
              <a:buSzPct val="97959"/>
              <a:buAutoNum type="arabicPeriod"/>
              <a:tabLst>
                <a:tab pos="496570" algn="l"/>
              </a:tabLst>
            </a:pPr>
            <a:r>
              <a:rPr dirty="0" sz="4900" spc="204">
                <a:latin typeface="Times New Roman"/>
                <a:cs typeface="Times New Roman"/>
              </a:rPr>
              <a:t>Introduction</a:t>
            </a:r>
            <a:endParaRPr sz="4900">
              <a:latin typeface="Times New Roman"/>
              <a:cs typeface="Times New Roman"/>
            </a:endParaRPr>
          </a:p>
          <a:p>
            <a:pPr marL="495934" indent="-483870">
              <a:lnSpc>
                <a:spcPts val="5400"/>
              </a:lnSpc>
              <a:buSzPct val="97959"/>
              <a:buAutoNum type="arabicPeriod"/>
              <a:tabLst>
                <a:tab pos="496570" algn="l"/>
              </a:tabLst>
            </a:pPr>
            <a:r>
              <a:rPr dirty="0" sz="4900" spc="170">
                <a:latin typeface="Times New Roman"/>
                <a:cs typeface="Times New Roman"/>
              </a:rPr>
              <a:t>Problem</a:t>
            </a:r>
            <a:r>
              <a:rPr dirty="0" sz="4900" spc="25">
                <a:latin typeface="Times New Roman"/>
                <a:cs typeface="Times New Roman"/>
              </a:rPr>
              <a:t> </a:t>
            </a:r>
            <a:r>
              <a:rPr dirty="0" sz="4900" spc="155">
                <a:latin typeface="Times New Roman"/>
                <a:cs typeface="Times New Roman"/>
              </a:rPr>
              <a:t>Statement</a:t>
            </a:r>
            <a:endParaRPr sz="4900">
              <a:latin typeface="Times New Roman"/>
              <a:cs typeface="Times New Roman"/>
            </a:endParaRPr>
          </a:p>
          <a:p>
            <a:pPr marL="495934" indent="-483870">
              <a:lnSpc>
                <a:spcPts val="5400"/>
              </a:lnSpc>
              <a:buSzPct val="97959"/>
              <a:buAutoNum type="arabicPeriod"/>
              <a:tabLst>
                <a:tab pos="496570" algn="l"/>
              </a:tabLst>
            </a:pPr>
            <a:r>
              <a:rPr dirty="0" sz="4900" spc="135">
                <a:latin typeface="Times New Roman"/>
                <a:cs typeface="Times New Roman"/>
              </a:rPr>
              <a:t>Project</a:t>
            </a:r>
            <a:r>
              <a:rPr dirty="0" sz="4900" spc="25">
                <a:latin typeface="Times New Roman"/>
                <a:cs typeface="Times New Roman"/>
              </a:rPr>
              <a:t> </a:t>
            </a:r>
            <a:r>
              <a:rPr dirty="0" sz="4900" spc="40">
                <a:latin typeface="Times New Roman"/>
                <a:cs typeface="Times New Roman"/>
              </a:rPr>
              <a:t>Overview</a:t>
            </a:r>
            <a:endParaRPr sz="4900">
              <a:latin typeface="Times New Roman"/>
              <a:cs typeface="Times New Roman"/>
            </a:endParaRPr>
          </a:p>
          <a:p>
            <a:pPr marL="495934" indent="-483870">
              <a:lnSpc>
                <a:spcPts val="5400"/>
              </a:lnSpc>
              <a:buSzPct val="97959"/>
              <a:buAutoNum type="arabicPeriod"/>
              <a:tabLst>
                <a:tab pos="496570" algn="l"/>
              </a:tabLst>
            </a:pPr>
            <a:r>
              <a:rPr dirty="0" sz="4900" spc="265">
                <a:latin typeface="Times New Roman"/>
                <a:cs typeface="Times New Roman"/>
              </a:rPr>
              <a:t>End</a:t>
            </a:r>
            <a:r>
              <a:rPr dirty="0" sz="4900" spc="5">
                <a:latin typeface="Times New Roman"/>
                <a:cs typeface="Times New Roman"/>
              </a:rPr>
              <a:t> </a:t>
            </a:r>
            <a:r>
              <a:rPr dirty="0" sz="4900" spc="125">
                <a:latin typeface="Times New Roman"/>
                <a:cs typeface="Times New Roman"/>
              </a:rPr>
              <a:t>Users</a:t>
            </a:r>
            <a:endParaRPr sz="4900">
              <a:latin typeface="Times New Roman"/>
              <a:cs typeface="Times New Roman"/>
            </a:endParaRPr>
          </a:p>
          <a:p>
            <a:pPr marL="495934" indent="-483870">
              <a:lnSpc>
                <a:spcPts val="5400"/>
              </a:lnSpc>
              <a:buSzPct val="97959"/>
              <a:buAutoNum type="arabicPeriod"/>
              <a:tabLst>
                <a:tab pos="496570" algn="l"/>
              </a:tabLst>
            </a:pPr>
            <a:r>
              <a:rPr dirty="0" sz="4900" spc="155">
                <a:latin typeface="Times New Roman"/>
                <a:cs typeface="Times New Roman"/>
              </a:rPr>
              <a:t>Solution</a:t>
            </a:r>
            <a:r>
              <a:rPr dirty="0" sz="4900" spc="15">
                <a:latin typeface="Times New Roman"/>
                <a:cs typeface="Times New Roman"/>
              </a:rPr>
              <a:t> </a:t>
            </a:r>
            <a:r>
              <a:rPr dirty="0" sz="4900" spc="270">
                <a:latin typeface="Times New Roman"/>
                <a:cs typeface="Times New Roman"/>
              </a:rPr>
              <a:t>and</a:t>
            </a:r>
            <a:r>
              <a:rPr dirty="0" sz="4900" spc="15">
                <a:latin typeface="Times New Roman"/>
                <a:cs typeface="Times New Roman"/>
              </a:rPr>
              <a:t> </a:t>
            </a:r>
            <a:r>
              <a:rPr dirty="0" sz="4900" spc="95">
                <a:latin typeface="Times New Roman"/>
                <a:cs typeface="Times New Roman"/>
              </a:rPr>
              <a:t>Value</a:t>
            </a:r>
            <a:r>
              <a:rPr dirty="0" sz="4900" spc="15">
                <a:latin typeface="Times New Roman"/>
                <a:cs typeface="Times New Roman"/>
              </a:rPr>
              <a:t> </a:t>
            </a:r>
            <a:r>
              <a:rPr dirty="0" sz="4900" spc="170">
                <a:latin typeface="Times New Roman"/>
                <a:cs typeface="Times New Roman"/>
              </a:rPr>
              <a:t>Proposition</a:t>
            </a:r>
            <a:endParaRPr sz="4900">
              <a:latin typeface="Times New Roman"/>
              <a:cs typeface="Times New Roman"/>
            </a:endParaRPr>
          </a:p>
          <a:p>
            <a:pPr marL="12700" marR="2839720" indent="483870">
              <a:lnSpc>
                <a:spcPts val="5400"/>
              </a:lnSpc>
              <a:spcBef>
                <a:spcPts val="340"/>
              </a:spcBef>
              <a:buSzPct val="97959"/>
              <a:buAutoNum type="arabicPeriod"/>
              <a:tabLst>
                <a:tab pos="496570" algn="l"/>
              </a:tabLst>
            </a:pPr>
            <a:r>
              <a:rPr dirty="0" sz="4900" spc="204">
                <a:latin typeface="Times New Roman"/>
                <a:cs typeface="Times New Roman"/>
              </a:rPr>
              <a:t>Unique</a:t>
            </a:r>
            <a:r>
              <a:rPr dirty="0" sz="4900" spc="5">
                <a:latin typeface="Times New Roman"/>
                <a:cs typeface="Times New Roman"/>
              </a:rPr>
              <a:t> </a:t>
            </a:r>
            <a:r>
              <a:rPr dirty="0" sz="4900" spc="85">
                <a:latin typeface="Times New Roman"/>
                <a:cs typeface="Times New Roman"/>
              </a:rPr>
              <a:t>Aspects </a:t>
            </a:r>
            <a:r>
              <a:rPr dirty="0" sz="4900" spc="114">
                <a:latin typeface="Times New Roman"/>
                <a:cs typeface="Times New Roman"/>
              </a:rPr>
              <a:t>7.Modelling</a:t>
            </a:r>
            <a:r>
              <a:rPr dirty="0" sz="4900" spc="50">
                <a:latin typeface="Times New Roman"/>
                <a:cs typeface="Times New Roman"/>
              </a:rPr>
              <a:t> </a:t>
            </a:r>
            <a:r>
              <a:rPr dirty="0" sz="4900" spc="215">
                <a:latin typeface="Times New Roman"/>
                <a:cs typeface="Times New Roman"/>
              </a:rPr>
              <a:t>Approach</a:t>
            </a:r>
            <a:endParaRPr sz="4900">
              <a:latin typeface="Times New Roman"/>
              <a:cs typeface="Times New Roman"/>
            </a:endParaRPr>
          </a:p>
          <a:p>
            <a:pPr marL="12700">
              <a:lnSpc>
                <a:spcPts val="5300"/>
              </a:lnSpc>
            </a:pPr>
            <a:r>
              <a:rPr dirty="0" sz="4900" spc="114">
                <a:latin typeface="Times New Roman"/>
                <a:cs typeface="Times New Roman"/>
              </a:rPr>
              <a:t>8.Results</a:t>
            </a:r>
            <a:r>
              <a:rPr dirty="0" sz="4900" spc="20">
                <a:latin typeface="Times New Roman"/>
                <a:cs typeface="Times New Roman"/>
              </a:rPr>
              <a:t> </a:t>
            </a:r>
            <a:r>
              <a:rPr dirty="0" sz="4900" spc="270">
                <a:latin typeface="Times New Roman"/>
                <a:cs typeface="Times New Roman"/>
              </a:rPr>
              <a:t>and</a:t>
            </a:r>
            <a:r>
              <a:rPr dirty="0" sz="4900" spc="25">
                <a:latin typeface="Times New Roman"/>
                <a:cs typeface="Times New Roman"/>
              </a:rPr>
              <a:t> </a:t>
            </a:r>
            <a:r>
              <a:rPr dirty="0" sz="4900" spc="145">
                <a:latin typeface="Times New Roman"/>
                <a:cs typeface="Times New Roman"/>
              </a:rPr>
              <a:t>Performance</a:t>
            </a:r>
            <a:endParaRPr sz="4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12222" y="900366"/>
            <a:ext cx="2823210" cy="7854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950" spc="60"/>
              <a:t>AGENDA</a:t>
            </a:r>
            <a:endParaRPr sz="4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221" y="9167390"/>
            <a:ext cx="4092810" cy="94645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97360" y="1371603"/>
            <a:ext cx="4890639" cy="822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3731" rIns="0" bIns="0" rtlCol="0" vert="horz">
            <a:spAutoFit/>
          </a:bodyPr>
          <a:lstStyle/>
          <a:p>
            <a:pPr marL="1323975">
              <a:lnSpc>
                <a:spcPct val="100000"/>
              </a:lnSpc>
              <a:spcBef>
                <a:spcPts val="100"/>
              </a:spcBef>
            </a:pPr>
            <a:r>
              <a:rPr dirty="0" spc="80"/>
              <a:t>PROBLEM</a:t>
            </a:r>
            <a:r>
              <a:rPr dirty="0" spc="25"/>
              <a:t> </a:t>
            </a:r>
            <a:r>
              <a:rPr dirty="0" spc="50"/>
              <a:t>STATEMENT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84278" y="3066641"/>
            <a:ext cx="12150725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  <a:tabLst>
                <a:tab pos="1618615" algn="l"/>
                <a:tab pos="2562225" algn="l"/>
                <a:tab pos="4924425" algn="l"/>
                <a:tab pos="6691630" algn="l"/>
                <a:tab pos="9745980" algn="l"/>
                <a:tab pos="11079480" algn="l"/>
              </a:tabLst>
            </a:pPr>
            <a:r>
              <a:rPr dirty="0" sz="3650" spc="130">
                <a:latin typeface="Times New Roman"/>
                <a:cs typeface="Times New Roman"/>
              </a:rPr>
              <a:t>The</a:t>
            </a:r>
            <a:r>
              <a:rPr dirty="0" sz="3650" spc="80">
                <a:latin typeface="Times New Roman"/>
                <a:cs typeface="Times New Roman"/>
              </a:rPr>
              <a:t> </a:t>
            </a:r>
            <a:r>
              <a:rPr dirty="0" sz="3650" spc="100">
                <a:latin typeface="Times New Roman"/>
                <a:cs typeface="Times New Roman"/>
              </a:rPr>
              <a:t>project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80">
                <a:latin typeface="Times New Roman"/>
                <a:cs typeface="Times New Roman"/>
              </a:rPr>
              <a:t>aims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200">
                <a:latin typeface="Times New Roman"/>
                <a:cs typeface="Times New Roman"/>
              </a:rPr>
              <a:t>to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70">
                <a:latin typeface="Times New Roman"/>
                <a:cs typeface="Times New Roman"/>
              </a:rPr>
              <a:t>develop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210">
                <a:latin typeface="Times New Roman"/>
                <a:cs typeface="Times New Roman"/>
              </a:rPr>
              <a:t>a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65">
                <a:latin typeface="Times New Roman"/>
                <a:cs typeface="Times New Roman"/>
              </a:rPr>
              <a:t>predictive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100">
                <a:latin typeface="Times New Roman"/>
                <a:cs typeface="Times New Roman"/>
              </a:rPr>
              <a:t>model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125">
                <a:latin typeface="Times New Roman"/>
                <a:cs typeface="Times New Roman"/>
              </a:rPr>
              <a:t>for</a:t>
            </a:r>
            <a:r>
              <a:rPr dirty="0" sz="3650" spc="85">
                <a:latin typeface="Times New Roman"/>
                <a:cs typeface="Times New Roman"/>
              </a:rPr>
              <a:t> </a:t>
            </a:r>
            <a:r>
              <a:rPr dirty="0" sz="3650" spc="-10">
                <a:latin typeface="Times New Roman"/>
                <a:cs typeface="Times New Roman"/>
              </a:rPr>
              <a:t>electricity </a:t>
            </a:r>
            <a:r>
              <a:rPr dirty="0" sz="3650" spc="40">
                <a:latin typeface="Times New Roman"/>
                <a:cs typeface="Times New Roman"/>
              </a:rPr>
              <a:t>prices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70">
                <a:latin typeface="Times New Roman"/>
                <a:cs typeface="Times New Roman"/>
              </a:rPr>
              <a:t>by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70">
                <a:latin typeface="Times New Roman"/>
                <a:cs typeface="Times New Roman"/>
              </a:rPr>
              <a:t>analyzing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45">
                <a:latin typeface="Times New Roman"/>
                <a:cs typeface="Times New Roman"/>
              </a:rPr>
              <a:t>energy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25">
                <a:latin typeface="Times New Roman"/>
                <a:cs typeface="Times New Roman"/>
              </a:rPr>
              <a:t>consumption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85">
                <a:latin typeface="Times New Roman"/>
                <a:cs typeface="Times New Roman"/>
              </a:rPr>
              <a:t>data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55">
                <a:latin typeface="Times New Roman"/>
                <a:cs typeface="Times New Roman"/>
              </a:rPr>
              <a:t>using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4278" y="4447956"/>
            <a:ext cx="8923020" cy="587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57755" algn="l"/>
                <a:tab pos="4083685" algn="l"/>
                <a:tab pos="6379210" algn="l"/>
                <a:tab pos="8158480" algn="l"/>
              </a:tabLst>
            </a:pPr>
            <a:r>
              <a:rPr dirty="0" sz="3650" spc="130">
                <a:latin typeface="Times New Roman"/>
                <a:cs typeface="Times New Roman"/>
              </a:rPr>
              <a:t>Recurrent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45">
                <a:latin typeface="Times New Roman"/>
                <a:cs typeface="Times New Roman"/>
              </a:rPr>
              <a:t>Neural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30">
                <a:latin typeface="Times New Roman"/>
                <a:cs typeface="Times New Roman"/>
              </a:rPr>
              <a:t>Networks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210">
                <a:latin typeface="Times New Roman"/>
                <a:cs typeface="Times New Roman"/>
              </a:rPr>
              <a:t>(RNN)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75">
                <a:latin typeface="Times New Roman"/>
                <a:cs typeface="Times New Roman"/>
              </a:rPr>
              <a:t>and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625016" y="4362041"/>
            <a:ext cx="3209925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92100">
              <a:lnSpc>
                <a:spcPct val="116399"/>
              </a:lnSpc>
              <a:spcBef>
                <a:spcPts val="95"/>
              </a:spcBef>
              <a:tabLst>
                <a:tab pos="1308735" algn="l"/>
              </a:tabLst>
            </a:pPr>
            <a:r>
              <a:rPr dirty="0" sz="3650" spc="120">
                <a:latin typeface="Times New Roman"/>
                <a:cs typeface="Times New Roman"/>
              </a:rPr>
              <a:t>Convolutional </a:t>
            </a:r>
            <a:r>
              <a:rPr dirty="0" sz="3650" spc="55">
                <a:latin typeface="Times New Roman"/>
                <a:cs typeface="Times New Roman"/>
              </a:rPr>
              <a:t>these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05">
                <a:latin typeface="Times New Roman"/>
                <a:cs typeface="Times New Roman"/>
              </a:rPr>
              <a:t>advanced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18175" y="5009741"/>
            <a:ext cx="8216265" cy="132080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1850389" algn="l"/>
                <a:tab pos="2688590" algn="l"/>
              </a:tabLst>
            </a:pPr>
            <a:r>
              <a:rPr dirty="0" sz="3650" spc="160">
                <a:latin typeface="Times New Roman"/>
                <a:cs typeface="Times New Roman"/>
              </a:rPr>
              <a:t>(CNN).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-25">
                <a:latin typeface="Times New Roman"/>
                <a:cs typeface="Times New Roman"/>
              </a:rPr>
              <a:t>By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35">
                <a:latin typeface="Times New Roman"/>
                <a:cs typeface="Times New Roman"/>
              </a:rPr>
              <a:t>leveraging</a:t>
            </a:r>
            <a:endParaRPr sz="365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720"/>
              </a:spcBef>
              <a:tabLst>
                <a:tab pos="2623820" algn="l"/>
                <a:tab pos="3579495" algn="l"/>
                <a:tab pos="4769485" algn="l"/>
                <a:tab pos="5413375" algn="l"/>
                <a:tab pos="6164580" algn="l"/>
              </a:tabLst>
            </a:pPr>
            <a:r>
              <a:rPr dirty="0" sz="3650" spc="75">
                <a:latin typeface="Times New Roman"/>
                <a:cs typeface="Times New Roman"/>
              </a:rPr>
              <a:t>techniques,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00">
                <a:latin typeface="Times New Roman"/>
                <a:cs typeface="Times New Roman"/>
              </a:rPr>
              <a:t>the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70">
                <a:latin typeface="Times New Roman"/>
                <a:cs typeface="Times New Roman"/>
              </a:rPr>
              <a:t>goal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-25">
                <a:latin typeface="Times New Roman"/>
                <a:cs typeface="Times New Roman"/>
              </a:rPr>
              <a:t>is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75">
                <a:latin typeface="Times New Roman"/>
                <a:cs typeface="Times New Roman"/>
              </a:rPr>
              <a:t>to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80">
                <a:latin typeface="Times New Roman"/>
                <a:cs typeface="Times New Roman"/>
              </a:rPr>
              <a:t>accurately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4278" y="5009741"/>
            <a:ext cx="1698625" cy="1968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dirty="0" sz="3650" spc="145">
                <a:latin typeface="Times New Roman"/>
                <a:cs typeface="Times New Roman"/>
              </a:rPr>
              <a:t>Neural </a:t>
            </a:r>
            <a:r>
              <a:rPr dirty="0" sz="3650" spc="90">
                <a:latin typeface="Times New Roman"/>
                <a:cs typeface="Times New Roman"/>
              </a:rPr>
              <a:t>machine </a:t>
            </a:r>
            <a:r>
              <a:rPr dirty="0" sz="3650" spc="80">
                <a:latin typeface="Times New Roman"/>
                <a:cs typeface="Times New Roman"/>
              </a:rPr>
              <a:t>forecast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66175" y="5009741"/>
            <a:ext cx="2187575" cy="1968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0" marR="5080" indent="-235585">
              <a:lnSpc>
                <a:spcPct val="116399"/>
              </a:lnSpc>
              <a:spcBef>
                <a:spcPts val="95"/>
              </a:spcBef>
            </a:pPr>
            <a:r>
              <a:rPr dirty="0" sz="3650" spc="130">
                <a:latin typeface="Times New Roman"/>
                <a:cs typeface="Times New Roman"/>
              </a:rPr>
              <a:t>Networks </a:t>
            </a:r>
            <a:r>
              <a:rPr dirty="0" sz="3650" spc="75">
                <a:latin typeface="Times New Roman"/>
                <a:cs typeface="Times New Roman"/>
              </a:rPr>
              <a:t>learning </a:t>
            </a:r>
            <a:r>
              <a:rPr dirty="0" sz="3650" spc="-10">
                <a:latin typeface="Times New Roman"/>
                <a:cs typeface="Times New Roman"/>
              </a:rPr>
              <a:t>electricity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70782" y="6305141"/>
            <a:ext cx="7964170" cy="132080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10"/>
              </a:spcBef>
              <a:tabLst>
                <a:tab pos="1624965" algn="l"/>
                <a:tab pos="3206115" algn="l"/>
                <a:tab pos="5659755" algn="l"/>
                <a:tab pos="6753225" algn="l"/>
              </a:tabLst>
            </a:pPr>
            <a:r>
              <a:rPr dirty="0" sz="3650" spc="40">
                <a:latin typeface="Times New Roman"/>
                <a:cs typeface="Times New Roman"/>
              </a:rPr>
              <a:t>prices,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80">
                <a:latin typeface="Times New Roman"/>
                <a:cs typeface="Times New Roman"/>
              </a:rPr>
              <a:t>aiding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85">
                <a:latin typeface="Times New Roman"/>
                <a:cs typeface="Times New Roman"/>
              </a:rPr>
              <a:t>consumers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75">
                <a:latin typeface="Times New Roman"/>
                <a:cs typeface="Times New Roman"/>
              </a:rPr>
              <a:t>and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65">
                <a:latin typeface="Times New Roman"/>
                <a:cs typeface="Times New Roman"/>
              </a:rPr>
              <a:t>utility</a:t>
            </a:r>
            <a:endParaRPr sz="36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3650" spc="105">
                <a:latin typeface="Times New Roman"/>
                <a:cs typeface="Times New Roman"/>
              </a:rPr>
              <a:t>managing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4278" y="6952841"/>
            <a:ext cx="9849485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  <a:tabLst>
                <a:tab pos="2230120" algn="l"/>
                <a:tab pos="2951480" algn="l"/>
                <a:tab pos="4784725" algn="l"/>
                <a:tab pos="6949440" algn="l"/>
                <a:tab pos="9084945" algn="l"/>
              </a:tabLst>
            </a:pPr>
            <a:r>
              <a:rPr dirty="0" sz="3650" spc="90">
                <a:latin typeface="Times New Roman"/>
                <a:cs typeface="Times New Roman"/>
              </a:rPr>
              <a:t>providers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60">
                <a:latin typeface="Times New Roman"/>
                <a:cs typeface="Times New Roman"/>
              </a:rPr>
              <a:t>in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10">
                <a:latin typeface="Times New Roman"/>
                <a:cs typeface="Times New Roman"/>
              </a:rPr>
              <a:t>making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00">
                <a:latin typeface="Times New Roman"/>
                <a:cs typeface="Times New Roman"/>
              </a:rPr>
              <a:t>informed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40">
                <a:latin typeface="Times New Roman"/>
                <a:cs typeface="Times New Roman"/>
              </a:rPr>
              <a:t>decisions</a:t>
            </a:r>
            <a:r>
              <a:rPr dirty="0" sz="3650">
                <a:latin typeface="Times New Roman"/>
                <a:cs typeface="Times New Roman"/>
              </a:rPr>
              <a:t>	</a:t>
            </a:r>
            <a:r>
              <a:rPr dirty="0" sz="3650" spc="175">
                <a:latin typeface="Times New Roman"/>
                <a:cs typeface="Times New Roman"/>
              </a:rPr>
              <a:t>and </a:t>
            </a:r>
            <a:r>
              <a:rPr dirty="0" sz="3650" spc="55">
                <a:latin typeface="Times New Roman"/>
                <a:cs typeface="Times New Roman"/>
              </a:rPr>
              <a:t>energy</a:t>
            </a:r>
            <a:r>
              <a:rPr dirty="0" sz="3650" spc="30">
                <a:latin typeface="Times New Roman"/>
                <a:cs typeface="Times New Roman"/>
              </a:rPr>
              <a:t> </a:t>
            </a:r>
            <a:r>
              <a:rPr dirty="0" sz="3650" spc="70">
                <a:latin typeface="Times New Roman"/>
                <a:cs typeface="Times New Roman"/>
              </a:rPr>
              <a:t>resources</a:t>
            </a:r>
            <a:r>
              <a:rPr dirty="0" sz="3650" spc="30">
                <a:latin typeface="Times New Roman"/>
                <a:cs typeface="Times New Roman"/>
              </a:rPr>
              <a:t> </a:t>
            </a:r>
            <a:r>
              <a:rPr dirty="0" sz="3650" spc="-10">
                <a:latin typeface="Times New Roman"/>
                <a:cs typeface="Times New Roman"/>
              </a:rPr>
              <a:t>efficiently.</a:t>
            </a:r>
            <a:endParaRPr sz="3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9857" y="6132940"/>
            <a:ext cx="5449536" cy="41528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0058400" y="9233"/>
            <a:ext cx="8229600" cy="9249410"/>
            <a:chOff x="10058400" y="9233"/>
            <a:chExt cx="8229600" cy="9249410"/>
          </a:xfrm>
        </p:grpSpPr>
        <p:sp>
          <p:nvSpPr>
            <p:cNvPr id="4" name="object 4" descr=""/>
            <p:cNvSpPr/>
            <p:nvPr/>
          </p:nvSpPr>
          <p:spPr>
            <a:xfrm>
              <a:off x="11064567" y="9233"/>
              <a:ext cx="4162425" cy="5130800"/>
            </a:xfrm>
            <a:custGeom>
              <a:avLst/>
              <a:gdLst/>
              <a:ahLst/>
              <a:cxnLst/>
              <a:rect l="l" t="t" r="r" b="b"/>
              <a:pathLst>
                <a:path w="4162425" h="5130800">
                  <a:moveTo>
                    <a:pt x="1842150" y="5118100"/>
                  </a:moveTo>
                  <a:lnTo>
                    <a:pt x="2320272" y="5118100"/>
                  </a:lnTo>
                  <a:lnTo>
                    <a:pt x="2273043" y="5130800"/>
                  </a:lnTo>
                  <a:lnTo>
                    <a:pt x="1889380" y="5130800"/>
                  </a:lnTo>
                  <a:lnTo>
                    <a:pt x="1842150" y="5118100"/>
                  </a:lnTo>
                  <a:close/>
                </a:path>
                <a:path w="4162425" h="5130800">
                  <a:moveTo>
                    <a:pt x="1748650" y="5105400"/>
                  </a:moveTo>
                  <a:lnTo>
                    <a:pt x="2413772" y="5105400"/>
                  </a:lnTo>
                  <a:lnTo>
                    <a:pt x="2367186" y="5118100"/>
                  </a:lnTo>
                  <a:lnTo>
                    <a:pt x="1795236" y="5118100"/>
                  </a:lnTo>
                  <a:lnTo>
                    <a:pt x="1748650" y="5105400"/>
                  </a:lnTo>
                  <a:close/>
                </a:path>
                <a:path w="4162425" h="5130800">
                  <a:moveTo>
                    <a:pt x="4115284" y="0"/>
                  </a:moveTo>
                  <a:lnTo>
                    <a:pt x="4162424" y="0"/>
                  </a:lnTo>
                  <a:lnTo>
                    <a:pt x="4162424" y="3048000"/>
                  </a:lnTo>
                  <a:lnTo>
                    <a:pt x="4161870" y="3098800"/>
                  </a:lnTo>
                  <a:lnTo>
                    <a:pt x="4160218" y="3149600"/>
                  </a:lnTo>
                  <a:lnTo>
                    <a:pt x="4157479" y="3200400"/>
                  </a:lnTo>
                  <a:lnTo>
                    <a:pt x="4153665" y="3251200"/>
                  </a:lnTo>
                  <a:lnTo>
                    <a:pt x="4148788" y="3289300"/>
                  </a:lnTo>
                  <a:lnTo>
                    <a:pt x="4142861" y="3340100"/>
                  </a:lnTo>
                  <a:lnTo>
                    <a:pt x="4135895" y="3390900"/>
                  </a:lnTo>
                  <a:lnTo>
                    <a:pt x="4127903" y="3429000"/>
                  </a:lnTo>
                  <a:lnTo>
                    <a:pt x="4118895" y="3479800"/>
                  </a:lnTo>
                  <a:lnTo>
                    <a:pt x="4108886" y="3530600"/>
                  </a:lnTo>
                  <a:lnTo>
                    <a:pt x="4097886" y="3568700"/>
                  </a:lnTo>
                  <a:lnTo>
                    <a:pt x="4085908" y="3619500"/>
                  </a:lnTo>
                  <a:lnTo>
                    <a:pt x="4072963" y="3657600"/>
                  </a:lnTo>
                  <a:lnTo>
                    <a:pt x="4059064" y="3708400"/>
                  </a:lnTo>
                  <a:lnTo>
                    <a:pt x="4044223" y="3746500"/>
                  </a:lnTo>
                  <a:lnTo>
                    <a:pt x="4028452" y="3784600"/>
                  </a:lnTo>
                  <a:lnTo>
                    <a:pt x="4011763" y="3835400"/>
                  </a:lnTo>
                  <a:lnTo>
                    <a:pt x="3994167" y="3873500"/>
                  </a:lnTo>
                  <a:lnTo>
                    <a:pt x="3975678" y="3911600"/>
                  </a:lnTo>
                  <a:lnTo>
                    <a:pt x="3956307" y="3962400"/>
                  </a:lnTo>
                  <a:lnTo>
                    <a:pt x="3936066" y="4000500"/>
                  </a:lnTo>
                  <a:lnTo>
                    <a:pt x="3914966" y="4038600"/>
                  </a:lnTo>
                  <a:lnTo>
                    <a:pt x="3893022" y="4076700"/>
                  </a:lnTo>
                  <a:lnTo>
                    <a:pt x="3870243" y="4114800"/>
                  </a:lnTo>
                  <a:lnTo>
                    <a:pt x="3846643" y="4152900"/>
                  </a:lnTo>
                  <a:lnTo>
                    <a:pt x="3822233" y="4191000"/>
                  </a:lnTo>
                  <a:lnTo>
                    <a:pt x="3797025" y="4229100"/>
                  </a:lnTo>
                  <a:lnTo>
                    <a:pt x="3771032" y="4267200"/>
                  </a:lnTo>
                  <a:lnTo>
                    <a:pt x="3744265" y="4305300"/>
                  </a:lnTo>
                  <a:lnTo>
                    <a:pt x="3716737" y="4343400"/>
                  </a:lnTo>
                  <a:lnTo>
                    <a:pt x="3688460" y="4381500"/>
                  </a:lnTo>
                  <a:lnTo>
                    <a:pt x="3659445" y="4406900"/>
                  </a:lnTo>
                  <a:lnTo>
                    <a:pt x="3629705" y="4445000"/>
                  </a:lnTo>
                  <a:lnTo>
                    <a:pt x="3599252" y="4483100"/>
                  </a:lnTo>
                  <a:lnTo>
                    <a:pt x="3568097" y="4508500"/>
                  </a:lnTo>
                  <a:lnTo>
                    <a:pt x="3536254" y="4546600"/>
                  </a:lnTo>
                  <a:lnTo>
                    <a:pt x="3503733" y="4572000"/>
                  </a:lnTo>
                  <a:lnTo>
                    <a:pt x="3470547" y="4610100"/>
                  </a:lnTo>
                  <a:lnTo>
                    <a:pt x="3436709" y="4635500"/>
                  </a:lnTo>
                  <a:lnTo>
                    <a:pt x="3402229" y="4660900"/>
                  </a:lnTo>
                  <a:lnTo>
                    <a:pt x="3367120" y="4686300"/>
                  </a:lnTo>
                  <a:lnTo>
                    <a:pt x="3331395" y="4724400"/>
                  </a:lnTo>
                  <a:lnTo>
                    <a:pt x="3295065" y="4749800"/>
                  </a:lnTo>
                  <a:lnTo>
                    <a:pt x="3258142" y="4775200"/>
                  </a:lnTo>
                  <a:lnTo>
                    <a:pt x="3220639" y="4800600"/>
                  </a:lnTo>
                  <a:lnTo>
                    <a:pt x="3182566" y="4826000"/>
                  </a:lnTo>
                  <a:lnTo>
                    <a:pt x="3143938" y="4838700"/>
                  </a:lnTo>
                  <a:lnTo>
                    <a:pt x="3104765" y="4864100"/>
                  </a:lnTo>
                  <a:lnTo>
                    <a:pt x="3024833" y="4914900"/>
                  </a:lnTo>
                  <a:lnTo>
                    <a:pt x="2984098" y="4927600"/>
                  </a:lnTo>
                  <a:lnTo>
                    <a:pt x="2942868" y="4953000"/>
                  </a:lnTo>
                  <a:lnTo>
                    <a:pt x="2901153" y="4965700"/>
                  </a:lnTo>
                  <a:lnTo>
                    <a:pt x="2858965" y="4991100"/>
                  </a:lnTo>
                  <a:lnTo>
                    <a:pt x="2773222" y="5016500"/>
                  </a:lnTo>
                  <a:lnTo>
                    <a:pt x="2460019" y="5105400"/>
                  </a:lnTo>
                  <a:lnTo>
                    <a:pt x="1702404" y="5105400"/>
                  </a:lnTo>
                  <a:lnTo>
                    <a:pt x="1656509" y="5092700"/>
                  </a:lnTo>
                  <a:lnTo>
                    <a:pt x="2176846" y="5092700"/>
                  </a:lnTo>
                  <a:lnTo>
                    <a:pt x="2224247" y="5080000"/>
                  </a:lnTo>
                  <a:lnTo>
                    <a:pt x="2318156" y="5080000"/>
                  </a:lnTo>
                  <a:lnTo>
                    <a:pt x="2364640" y="5067300"/>
                  </a:lnTo>
                  <a:lnTo>
                    <a:pt x="2410792" y="5067300"/>
                  </a:lnTo>
                  <a:lnTo>
                    <a:pt x="2502057" y="5041900"/>
                  </a:lnTo>
                  <a:lnTo>
                    <a:pt x="2547144" y="5041900"/>
                  </a:lnTo>
                  <a:lnTo>
                    <a:pt x="2723573" y="4991100"/>
                  </a:lnTo>
                  <a:lnTo>
                    <a:pt x="2766639" y="4965700"/>
                  </a:lnTo>
                  <a:lnTo>
                    <a:pt x="2851434" y="4940300"/>
                  </a:lnTo>
                  <a:lnTo>
                    <a:pt x="2893140" y="4914900"/>
                  </a:lnTo>
                  <a:lnTo>
                    <a:pt x="2934367" y="4902200"/>
                  </a:lnTo>
                  <a:lnTo>
                    <a:pt x="2975104" y="4876800"/>
                  </a:lnTo>
                  <a:lnTo>
                    <a:pt x="3015339" y="4864100"/>
                  </a:lnTo>
                  <a:lnTo>
                    <a:pt x="3094251" y="4813300"/>
                  </a:lnTo>
                  <a:lnTo>
                    <a:pt x="3132904" y="4800600"/>
                  </a:lnTo>
                  <a:lnTo>
                    <a:pt x="3171005" y="4775200"/>
                  </a:lnTo>
                  <a:lnTo>
                    <a:pt x="3208542" y="4749800"/>
                  </a:lnTo>
                  <a:lnTo>
                    <a:pt x="3245503" y="4724400"/>
                  </a:lnTo>
                  <a:lnTo>
                    <a:pt x="3281875" y="4699000"/>
                  </a:lnTo>
                  <a:lnTo>
                    <a:pt x="3317647" y="4673600"/>
                  </a:lnTo>
                  <a:lnTo>
                    <a:pt x="3352805" y="4648200"/>
                  </a:lnTo>
                  <a:lnTo>
                    <a:pt x="3387338" y="4610100"/>
                  </a:lnTo>
                  <a:lnTo>
                    <a:pt x="3421233" y="4584700"/>
                  </a:lnTo>
                  <a:lnTo>
                    <a:pt x="3454478" y="4559300"/>
                  </a:lnTo>
                  <a:lnTo>
                    <a:pt x="3487060" y="4521200"/>
                  </a:lnTo>
                  <a:lnTo>
                    <a:pt x="3518969" y="4495800"/>
                  </a:lnTo>
                  <a:lnTo>
                    <a:pt x="3550190" y="4457700"/>
                  </a:lnTo>
                  <a:lnTo>
                    <a:pt x="3580712" y="4432300"/>
                  </a:lnTo>
                  <a:lnTo>
                    <a:pt x="3610522" y="4394200"/>
                  </a:lnTo>
                  <a:lnTo>
                    <a:pt x="3639609" y="4356100"/>
                  </a:lnTo>
                  <a:lnTo>
                    <a:pt x="3667960" y="4330700"/>
                  </a:lnTo>
                  <a:lnTo>
                    <a:pt x="3695562" y="4292600"/>
                  </a:lnTo>
                  <a:lnTo>
                    <a:pt x="3722404" y="4254500"/>
                  </a:lnTo>
                  <a:lnTo>
                    <a:pt x="3748473" y="4216400"/>
                  </a:lnTo>
                  <a:lnTo>
                    <a:pt x="3773757" y="4178300"/>
                  </a:lnTo>
                  <a:lnTo>
                    <a:pt x="3798243" y="4140200"/>
                  </a:lnTo>
                  <a:lnTo>
                    <a:pt x="3821920" y="4102100"/>
                  </a:lnTo>
                  <a:lnTo>
                    <a:pt x="3844774" y="4064000"/>
                  </a:lnTo>
                  <a:lnTo>
                    <a:pt x="3866794" y="4025900"/>
                  </a:lnTo>
                  <a:lnTo>
                    <a:pt x="3887968" y="3987800"/>
                  </a:lnTo>
                  <a:lnTo>
                    <a:pt x="3908282" y="3949700"/>
                  </a:lnTo>
                  <a:lnTo>
                    <a:pt x="3927726" y="3911600"/>
                  </a:lnTo>
                  <a:lnTo>
                    <a:pt x="3946286" y="3860800"/>
                  </a:lnTo>
                  <a:lnTo>
                    <a:pt x="3963950" y="3822700"/>
                  </a:lnTo>
                  <a:lnTo>
                    <a:pt x="3980706" y="3784600"/>
                  </a:lnTo>
                  <a:lnTo>
                    <a:pt x="3996542" y="3733800"/>
                  </a:lnTo>
                  <a:lnTo>
                    <a:pt x="4011445" y="3695700"/>
                  </a:lnTo>
                  <a:lnTo>
                    <a:pt x="4025403" y="3657600"/>
                  </a:lnTo>
                  <a:lnTo>
                    <a:pt x="4038405" y="3606800"/>
                  </a:lnTo>
                  <a:lnTo>
                    <a:pt x="4050436" y="3568700"/>
                  </a:lnTo>
                  <a:lnTo>
                    <a:pt x="4061486" y="3517900"/>
                  </a:lnTo>
                  <a:lnTo>
                    <a:pt x="4071542" y="3479800"/>
                  </a:lnTo>
                  <a:lnTo>
                    <a:pt x="4080591" y="3429000"/>
                  </a:lnTo>
                  <a:lnTo>
                    <a:pt x="4088622" y="3378200"/>
                  </a:lnTo>
                  <a:lnTo>
                    <a:pt x="4095622" y="3340100"/>
                  </a:lnTo>
                  <a:lnTo>
                    <a:pt x="4101579" y="3289300"/>
                  </a:lnTo>
                  <a:lnTo>
                    <a:pt x="4106480" y="3238500"/>
                  </a:lnTo>
                  <a:lnTo>
                    <a:pt x="4110313" y="3200400"/>
                  </a:lnTo>
                  <a:lnTo>
                    <a:pt x="4113067" y="3149600"/>
                  </a:lnTo>
                  <a:lnTo>
                    <a:pt x="4114728" y="3098800"/>
                  </a:lnTo>
                  <a:lnTo>
                    <a:pt x="4115284" y="3048000"/>
                  </a:lnTo>
                  <a:lnTo>
                    <a:pt x="4115284" y="0"/>
                  </a:lnTo>
                  <a:close/>
                </a:path>
                <a:path w="4162425" h="5130800">
                  <a:moveTo>
                    <a:pt x="0" y="0"/>
                  </a:moveTo>
                  <a:lnTo>
                    <a:pt x="48317" y="0"/>
                  </a:lnTo>
                  <a:lnTo>
                    <a:pt x="48317" y="3048000"/>
                  </a:lnTo>
                  <a:lnTo>
                    <a:pt x="48873" y="3098800"/>
                  </a:lnTo>
                  <a:lnTo>
                    <a:pt x="50534" y="3149600"/>
                  </a:lnTo>
                  <a:lnTo>
                    <a:pt x="53288" y="3200400"/>
                  </a:lnTo>
                  <a:lnTo>
                    <a:pt x="57121" y="3238500"/>
                  </a:lnTo>
                  <a:lnTo>
                    <a:pt x="62022" y="3289300"/>
                  </a:lnTo>
                  <a:lnTo>
                    <a:pt x="67978" y="3340100"/>
                  </a:lnTo>
                  <a:lnTo>
                    <a:pt x="74978" y="3378200"/>
                  </a:lnTo>
                  <a:lnTo>
                    <a:pt x="83008" y="3429000"/>
                  </a:lnTo>
                  <a:lnTo>
                    <a:pt x="92057" y="3479800"/>
                  </a:lnTo>
                  <a:lnTo>
                    <a:pt x="102112" y="3517900"/>
                  </a:lnTo>
                  <a:lnTo>
                    <a:pt x="113160" y="3568700"/>
                  </a:lnTo>
                  <a:lnTo>
                    <a:pt x="125191" y="3606800"/>
                  </a:lnTo>
                  <a:lnTo>
                    <a:pt x="138190" y="3657600"/>
                  </a:lnTo>
                  <a:lnTo>
                    <a:pt x="152147" y="3695700"/>
                  </a:lnTo>
                  <a:lnTo>
                    <a:pt x="167048" y="3733800"/>
                  </a:lnTo>
                  <a:lnTo>
                    <a:pt x="182881" y="3784600"/>
                  </a:lnTo>
                  <a:lnTo>
                    <a:pt x="199634" y="3822700"/>
                  </a:lnTo>
                  <a:lnTo>
                    <a:pt x="217295" y="3860800"/>
                  </a:lnTo>
                  <a:lnTo>
                    <a:pt x="235852" y="3911600"/>
                  </a:lnTo>
                  <a:lnTo>
                    <a:pt x="255291" y="3949700"/>
                  </a:lnTo>
                  <a:lnTo>
                    <a:pt x="275602" y="3987800"/>
                  </a:lnTo>
                  <a:lnTo>
                    <a:pt x="296770" y="4025900"/>
                  </a:lnTo>
                  <a:lnTo>
                    <a:pt x="318785" y="4064000"/>
                  </a:lnTo>
                  <a:lnTo>
                    <a:pt x="341634" y="4102100"/>
                  </a:lnTo>
                  <a:lnTo>
                    <a:pt x="365304" y="4140200"/>
                  </a:lnTo>
                  <a:lnTo>
                    <a:pt x="389784" y="4178300"/>
                  </a:lnTo>
                  <a:lnTo>
                    <a:pt x="415061" y="4216400"/>
                  </a:lnTo>
                  <a:lnTo>
                    <a:pt x="441122" y="4254500"/>
                  </a:lnTo>
                  <a:lnTo>
                    <a:pt x="467955" y="4292600"/>
                  </a:lnTo>
                  <a:lnTo>
                    <a:pt x="495549" y="4330700"/>
                  </a:lnTo>
                  <a:lnTo>
                    <a:pt x="523890" y="4356100"/>
                  </a:lnTo>
                  <a:lnTo>
                    <a:pt x="552966" y="4394200"/>
                  </a:lnTo>
                  <a:lnTo>
                    <a:pt x="582766" y="4432300"/>
                  </a:lnTo>
                  <a:lnTo>
                    <a:pt x="613276" y="4457700"/>
                  </a:lnTo>
                  <a:lnTo>
                    <a:pt x="644485" y="4495800"/>
                  </a:lnTo>
                  <a:lnTo>
                    <a:pt x="676380" y="4521200"/>
                  </a:lnTo>
                  <a:lnTo>
                    <a:pt x="708949" y="4559300"/>
                  </a:lnTo>
                  <a:lnTo>
                    <a:pt x="742180" y="4584700"/>
                  </a:lnTo>
                  <a:lnTo>
                    <a:pt x="776060" y="4610100"/>
                  </a:lnTo>
                  <a:lnTo>
                    <a:pt x="810576" y="4648200"/>
                  </a:lnTo>
                  <a:lnTo>
                    <a:pt x="845718" y="4673600"/>
                  </a:lnTo>
                  <a:lnTo>
                    <a:pt x="881471" y="4699000"/>
                  </a:lnTo>
                  <a:lnTo>
                    <a:pt x="917825" y="4724400"/>
                  </a:lnTo>
                  <a:lnTo>
                    <a:pt x="954766" y="4749800"/>
                  </a:lnTo>
                  <a:lnTo>
                    <a:pt x="992283" y="4775200"/>
                  </a:lnTo>
                  <a:lnTo>
                    <a:pt x="1030363" y="4800600"/>
                  </a:lnTo>
                  <a:lnTo>
                    <a:pt x="1068994" y="4813300"/>
                  </a:lnTo>
                  <a:lnTo>
                    <a:pt x="1147858" y="4864100"/>
                  </a:lnTo>
                  <a:lnTo>
                    <a:pt x="1188067" y="4876800"/>
                  </a:lnTo>
                  <a:lnTo>
                    <a:pt x="1228778" y="4902200"/>
                  </a:lnTo>
                  <a:lnTo>
                    <a:pt x="1269978" y="4914900"/>
                  </a:lnTo>
                  <a:lnTo>
                    <a:pt x="1311655" y="4940300"/>
                  </a:lnTo>
                  <a:lnTo>
                    <a:pt x="1396391" y="4965700"/>
                  </a:lnTo>
                  <a:lnTo>
                    <a:pt x="1439425" y="4991100"/>
                  </a:lnTo>
                  <a:lnTo>
                    <a:pt x="1615715" y="5041900"/>
                  </a:lnTo>
                  <a:lnTo>
                    <a:pt x="1660764" y="5041900"/>
                  </a:lnTo>
                  <a:lnTo>
                    <a:pt x="1751950" y="5067300"/>
                  </a:lnTo>
                  <a:lnTo>
                    <a:pt x="1798061" y="5067300"/>
                  </a:lnTo>
                  <a:lnTo>
                    <a:pt x="1844501" y="5080000"/>
                  </a:lnTo>
                  <a:lnTo>
                    <a:pt x="1938320" y="5080000"/>
                  </a:lnTo>
                  <a:lnTo>
                    <a:pt x="1985675" y="5092700"/>
                  </a:lnTo>
                  <a:lnTo>
                    <a:pt x="1656509" y="5092700"/>
                  </a:lnTo>
                  <a:lnTo>
                    <a:pt x="1346105" y="5003800"/>
                  </a:lnTo>
                  <a:lnTo>
                    <a:pt x="1303457" y="4991100"/>
                  </a:lnTo>
                  <a:lnTo>
                    <a:pt x="1261270" y="4965700"/>
                  </a:lnTo>
                  <a:lnTo>
                    <a:pt x="1219555" y="4953000"/>
                  </a:lnTo>
                  <a:lnTo>
                    <a:pt x="1178324" y="4927600"/>
                  </a:lnTo>
                  <a:lnTo>
                    <a:pt x="1137590" y="4914900"/>
                  </a:lnTo>
                  <a:lnTo>
                    <a:pt x="1057658" y="4864100"/>
                  </a:lnTo>
                  <a:lnTo>
                    <a:pt x="1018485" y="4838700"/>
                  </a:lnTo>
                  <a:lnTo>
                    <a:pt x="979856" y="4826000"/>
                  </a:lnTo>
                  <a:lnTo>
                    <a:pt x="941784" y="4800600"/>
                  </a:lnTo>
                  <a:lnTo>
                    <a:pt x="904281" y="4775200"/>
                  </a:lnTo>
                  <a:lnTo>
                    <a:pt x="867358" y="4749800"/>
                  </a:lnTo>
                  <a:lnTo>
                    <a:pt x="831028" y="4724400"/>
                  </a:lnTo>
                  <a:lnTo>
                    <a:pt x="795302" y="4686300"/>
                  </a:lnTo>
                  <a:lnTo>
                    <a:pt x="760194" y="4660900"/>
                  </a:lnTo>
                  <a:lnTo>
                    <a:pt x="725714" y="4635500"/>
                  </a:lnTo>
                  <a:lnTo>
                    <a:pt x="691875" y="4610100"/>
                  </a:lnTo>
                  <a:lnTo>
                    <a:pt x="658690" y="4572000"/>
                  </a:lnTo>
                  <a:lnTo>
                    <a:pt x="626169" y="4546600"/>
                  </a:lnTo>
                  <a:lnTo>
                    <a:pt x="594325" y="4508500"/>
                  </a:lnTo>
                  <a:lnTo>
                    <a:pt x="563171" y="4483100"/>
                  </a:lnTo>
                  <a:lnTo>
                    <a:pt x="532718" y="4445000"/>
                  </a:lnTo>
                  <a:lnTo>
                    <a:pt x="502978" y="4406900"/>
                  </a:lnTo>
                  <a:lnTo>
                    <a:pt x="473963" y="4381500"/>
                  </a:lnTo>
                  <a:lnTo>
                    <a:pt x="445685" y="4343400"/>
                  </a:lnTo>
                  <a:lnTo>
                    <a:pt x="418157" y="4305300"/>
                  </a:lnTo>
                  <a:lnTo>
                    <a:pt x="391391" y="4267200"/>
                  </a:lnTo>
                  <a:lnTo>
                    <a:pt x="365398" y="4229100"/>
                  </a:lnTo>
                  <a:lnTo>
                    <a:pt x="340190" y="4191000"/>
                  </a:lnTo>
                  <a:lnTo>
                    <a:pt x="315780" y="4152900"/>
                  </a:lnTo>
                  <a:lnTo>
                    <a:pt x="292180" y="4114800"/>
                  </a:lnTo>
                  <a:lnTo>
                    <a:pt x="269401" y="4076700"/>
                  </a:lnTo>
                  <a:lnTo>
                    <a:pt x="247456" y="4038600"/>
                  </a:lnTo>
                  <a:lnTo>
                    <a:pt x="226357" y="4000500"/>
                  </a:lnTo>
                  <a:lnTo>
                    <a:pt x="206116" y="3962400"/>
                  </a:lnTo>
                  <a:lnTo>
                    <a:pt x="186745" y="3911600"/>
                  </a:lnTo>
                  <a:lnTo>
                    <a:pt x="168255" y="3873500"/>
                  </a:lnTo>
                  <a:lnTo>
                    <a:pt x="150660" y="3835400"/>
                  </a:lnTo>
                  <a:lnTo>
                    <a:pt x="133971" y="3784600"/>
                  </a:lnTo>
                  <a:lnTo>
                    <a:pt x="118199" y="3746500"/>
                  </a:lnTo>
                  <a:lnTo>
                    <a:pt x="103358" y="3708400"/>
                  </a:lnTo>
                  <a:lnTo>
                    <a:pt x="89459" y="3657600"/>
                  </a:lnTo>
                  <a:lnTo>
                    <a:pt x="76515" y="3619500"/>
                  </a:lnTo>
                  <a:lnTo>
                    <a:pt x="64537" y="3568700"/>
                  </a:lnTo>
                  <a:lnTo>
                    <a:pt x="53537" y="3530600"/>
                  </a:lnTo>
                  <a:lnTo>
                    <a:pt x="43527" y="3479800"/>
                  </a:lnTo>
                  <a:lnTo>
                    <a:pt x="34520" y="3429000"/>
                  </a:lnTo>
                  <a:lnTo>
                    <a:pt x="26528" y="3390900"/>
                  </a:lnTo>
                  <a:lnTo>
                    <a:pt x="19562" y="3340100"/>
                  </a:lnTo>
                  <a:lnTo>
                    <a:pt x="13634" y="3289300"/>
                  </a:lnTo>
                  <a:lnTo>
                    <a:pt x="8758" y="3251200"/>
                  </a:lnTo>
                  <a:lnTo>
                    <a:pt x="4944" y="3200400"/>
                  </a:lnTo>
                  <a:lnTo>
                    <a:pt x="2205" y="3149600"/>
                  </a:lnTo>
                  <a:lnTo>
                    <a:pt x="552" y="3098800"/>
                  </a:lnTo>
                  <a:lnTo>
                    <a:pt x="0" y="304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CB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400" y="1028699"/>
              <a:ext cx="8229599" cy="8229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029" rIns="0" bIns="0" rtlCol="0" vert="horz">
            <a:spAutoFit/>
          </a:bodyPr>
          <a:lstStyle/>
          <a:p>
            <a:pPr marL="655955">
              <a:lnSpc>
                <a:spcPct val="100000"/>
              </a:lnSpc>
              <a:spcBef>
                <a:spcPts val="100"/>
              </a:spcBef>
            </a:pPr>
            <a:r>
              <a:rPr dirty="0" spc="140">
                <a:latin typeface="Trebuchet MS"/>
                <a:cs typeface="Trebuchet MS"/>
              </a:rPr>
              <a:t>PROJECT</a:t>
            </a:r>
            <a:r>
              <a:rPr dirty="0" spc="-300">
                <a:latin typeface="Trebuchet MS"/>
                <a:cs typeface="Trebuchet MS"/>
              </a:rPr>
              <a:t> </a:t>
            </a:r>
            <a:r>
              <a:rPr dirty="0" spc="204">
                <a:latin typeface="Trebuchet MS"/>
                <a:cs typeface="Trebuchet MS"/>
              </a:rPr>
              <a:t>OVERVIEW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72215" y="2824000"/>
            <a:ext cx="29317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0830" algn="l"/>
              </a:tabLst>
            </a:pPr>
            <a:r>
              <a:rPr dirty="0" sz="3600" spc="90">
                <a:latin typeface="Times New Roman"/>
                <a:cs typeface="Times New Roman"/>
              </a:rPr>
              <a:t>The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80">
                <a:latin typeface="Times New Roman"/>
                <a:cs typeface="Times New Roman"/>
              </a:rPr>
              <a:t>project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68823" y="2824000"/>
            <a:ext cx="5784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8870" algn="l"/>
                <a:tab pos="5038090" algn="l"/>
              </a:tabLst>
            </a:pPr>
            <a:r>
              <a:rPr dirty="0" sz="3600" spc="-10">
                <a:latin typeface="Times New Roman"/>
                <a:cs typeface="Times New Roman"/>
              </a:rPr>
              <a:t>involves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-10">
                <a:latin typeface="Times New Roman"/>
                <a:cs typeface="Times New Roman"/>
              </a:rPr>
              <a:t>collecting</a:t>
            </a:r>
            <a:r>
              <a:rPr dirty="0" sz="3600">
                <a:latin typeface="Times New Roman"/>
                <a:cs typeface="Times New Roman"/>
              </a:rPr>
              <a:t>	</a:t>
            </a:r>
            <a:r>
              <a:rPr dirty="0" sz="3600" spc="155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2215" y="3319300"/>
            <a:ext cx="9481185" cy="55270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12700" marR="5080">
              <a:lnSpc>
                <a:spcPts val="3900"/>
              </a:lnSpc>
              <a:spcBef>
                <a:spcPts val="580"/>
              </a:spcBef>
            </a:pPr>
            <a:r>
              <a:rPr dirty="0" sz="3600" spc="65">
                <a:latin typeface="Times New Roman"/>
                <a:cs typeface="Times New Roman"/>
              </a:rPr>
              <a:t>preprocessing</a:t>
            </a:r>
            <a:r>
              <a:rPr dirty="0" sz="3600" spc="36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energy</a:t>
            </a:r>
            <a:r>
              <a:rPr dirty="0" sz="3600" spc="365">
                <a:latin typeface="Times New Roman"/>
                <a:cs typeface="Times New Roman"/>
              </a:rPr>
              <a:t> </a:t>
            </a:r>
            <a:r>
              <a:rPr dirty="0" sz="3600" spc="120">
                <a:latin typeface="Times New Roman"/>
                <a:cs typeface="Times New Roman"/>
              </a:rPr>
              <a:t>consumption</a:t>
            </a:r>
            <a:r>
              <a:rPr dirty="0" sz="3600" spc="370">
                <a:latin typeface="Times New Roman"/>
                <a:cs typeface="Times New Roman"/>
              </a:rPr>
              <a:t> </a:t>
            </a:r>
            <a:r>
              <a:rPr dirty="0" sz="3600" spc="185">
                <a:latin typeface="Times New Roman"/>
                <a:cs typeface="Times New Roman"/>
              </a:rPr>
              <a:t>data</a:t>
            </a:r>
            <a:r>
              <a:rPr dirty="0" sz="3600" spc="365">
                <a:latin typeface="Times New Roman"/>
                <a:cs typeface="Times New Roman"/>
              </a:rPr>
              <a:t> </a:t>
            </a:r>
            <a:r>
              <a:rPr dirty="0" sz="3600" spc="185">
                <a:latin typeface="Times New Roman"/>
                <a:cs typeface="Times New Roman"/>
              </a:rPr>
              <a:t>to</a:t>
            </a:r>
            <a:r>
              <a:rPr dirty="0" sz="3600" spc="370">
                <a:latin typeface="Times New Roman"/>
                <a:cs typeface="Times New Roman"/>
              </a:rPr>
              <a:t> </a:t>
            </a:r>
            <a:r>
              <a:rPr dirty="0" sz="3600" spc="130">
                <a:latin typeface="Times New Roman"/>
                <a:cs typeface="Times New Roman"/>
              </a:rPr>
              <a:t>train Recurrent</a:t>
            </a:r>
            <a:r>
              <a:rPr dirty="0" sz="3600" spc="350">
                <a:latin typeface="Times New Roman"/>
                <a:cs typeface="Times New Roman"/>
              </a:rPr>
              <a:t>   </a:t>
            </a:r>
            <a:r>
              <a:rPr dirty="0" sz="3600" spc="135">
                <a:latin typeface="Times New Roman"/>
                <a:cs typeface="Times New Roman"/>
              </a:rPr>
              <a:t>Neural</a:t>
            </a:r>
            <a:r>
              <a:rPr dirty="0" sz="3600" spc="355">
                <a:latin typeface="Times New Roman"/>
                <a:cs typeface="Times New Roman"/>
              </a:rPr>
              <a:t>   </a:t>
            </a:r>
            <a:r>
              <a:rPr dirty="0" sz="3600" spc="120">
                <a:latin typeface="Times New Roman"/>
                <a:cs typeface="Times New Roman"/>
              </a:rPr>
              <a:t>Networks</a:t>
            </a:r>
            <a:r>
              <a:rPr dirty="0" sz="3600" spc="350">
                <a:latin typeface="Times New Roman"/>
                <a:cs typeface="Times New Roman"/>
              </a:rPr>
              <a:t>   </a:t>
            </a:r>
            <a:r>
              <a:rPr dirty="0" sz="3600" spc="165">
                <a:latin typeface="Times New Roman"/>
                <a:cs typeface="Times New Roman"/>
              </a:rPr>
              <a:t>(RNNs)</a:t>
            </a:r>
            <a:r>
              <a:rPr dirty="0" sz="3600" spc="340">
                <a:latin typeface="Times New Roman"/>
                <a:cs typeface="Times New Roman"/>
              </a:rPr>
              <a:t>   </a:t>
            </a:r>
            <a:r>
              <a:rPr dirty="0" sz="3600" spc="155">
                <a:latin typeface="Times New Roman"/>
                <a:cs typeface="Times New Roman"/>
              </a:rPr>
              <a:t>and </a:t>
            </a:r>
            <a:r>
              <a:rPr dirty="0" sz="3600" spc="114">
                <a:latin typeface="Times New Roman"/>
                <a:cs typeface="Times New Roman"/>
              </a:rPr>
              <a:t>Convolutional</a:t>
            </a:r>
            <a:r>
              <a:rPr dirty="0" sz="3600" spc="180">
                <a:latin typeface="Times New Roman"/>
                <a:cs typeface="Times New Roman"/>
              </a:rPr>
              <a:t> </a:t>
            </a:r>
            <a:r>
              <a:rPr dirty="0" sz="3600" spc="135">
                <a:latin typeface="Times New Roman"/>
                <a:cs typeface="Times New Roman"/>
              </a:rPr>
              <a:t>Neural</a:t>
            </a:r>
            <a:r>
              <a:rPr dirty="0" sz="3600" spc="180">
                <a:latin typeface="Times New Roman"/>
                <a:cs typeface="Times New Roman"/>
              </a:rPr>
              <a:t> </a:t>
            </a:r>
            <a:r>
              <a:rPr dirty="0" sz="3600" spc="120">
                <a:latin typeface="Times New Roman"/>
                <a:cs typeface="Times New Roman"/>
              </a:rPr>
              <a:t>Networks</a:t>
            </a:r>
            <a:r>
              <a:rPr dirty="0" sz="3600" spc="180">
                <a:latin typeface="Times New Roman"/>
                <a:cs typeface="Times New Roman"/>
              </a:rPr>
              <a:t> </a:t>
            </a:r>
            <a:r>
              <a:rPr dirty="0" sz="3600" spc="125">
                <a:latin typeface="Times New Roman"/>
                <a:cs typeface="Times New Roman"/>
              </a:rPr>
              <a:t>(CNNs).</a:t>
            </a:r>
            <a:r>
              <a:rPr dirty="0" sz="3600" spc="185">
                <a:latin typeface="Times New Roman"/>
                <a:cs typeface="Times New Roman"/>
              </a:rPr>
              <a:t> </a:t>
            </a:r>
            <a:r>
              <a:rPr dirty="0" sz="3600" spc="35">
                <a:latin typeface="Times New Roman"/>
                <a:cs typeface="Times New Roman"/>
              </a:rPr>
              <a:t>These </a:t>
            </a:r>
            <a:r>
              <a:rPr dirty="0" sz="3600" spc="65">
                <a:latin typeface="Times New Roman"/>
                <a:cs typeface="Times New Roman"/>
              </a:rPr>
              <a:t>models</a:t>
            </a:r>
            <a:r>
              <a:rPr dirty="0" sz="3600" spc="215">
                <a:latin typeface="Times New Roman"/>
                <a:cs typeface="Times New Roman"/>
              </a:rPr>
              <a:t>  </a:t>
            </a:r>
            <a:r>
              <a:rPr dirty="0" sz="3600">
                <a:latin typeface="Times New Roman"/>
                <a:cs typeface="Times New Roman"/>
              </a:rPr>
              <a:t>will</a:t>
            </a:r>
            <a:r>
              <a:rPr dirty="0" sz="3600" spc="220">
                <a:latin typeface="Times New Roman"/>
                <a:cs typeface="Times New Roman"/>
              </a:rPr>
              <a:t>  </a:t>
            </a:r>
            <a:r>
              <a:rPr dirty="0" sz="3600" spc="70">
                <a:latin typeface="Times New Roman"/>
                <a:cs typeface="Times New Roman"/>
              </a:rPr>
              <a:t>be</a:t>
            </a:r>
            <a:r>
              <a:rPr dirty="0" sz="3600" spc="220">
                <a:latin typeface="Times New Roman"/>
                <a:cs typeface="Times New Roman"/>
              </a:rPr>
              <a:t>  </a:t>
            </a:r>
            <a:r>
              <a:rPr dirty="0" sz="3600">
                <a:latin typeface="Times New Roman"/>
                <a:cs typeface="Times New Roman"/>
              </a:rPr>
              <a:t>utilized</a:t>
            </a:r>
            <a:r>
              <a:rPr dirty="0" sz="3600" spc="220">
                <a:latin typeface="Times New Roman"/>
                <a:cs typeface="Times New Roman"/>
              </a:rPr>
              <a:t>  </a:t>
            </a:r>
            <a:r>
              <a:rPr dirty="0" sz="3600" spc="185">
                <a:latin typeface="Times New Roman"/>
                <a:cs typeface="Times New Roman"/>
              </a:rPr>
              <a:t>to</a:t>
            </a:r>
            <a:r>
              <a:rPr dirty="0" sz="3600" spc="215">
                <a:latin typeface="Times New Roman"/>
                <a:cs typeface="Times New Roman"/>
              </a:rPr>
              <a:t>  </a:t>
            </a:r>
            <a:r>
              <a:rPr dirty="0" sz="3600" spc="80">
                <a:latin typeface="Times New Roman"/>
                <a:cs typeface="Times New Roman"/>
              </a:rPr>
              <a:t>forecast</a:t>
            </a:r>
            <a:r>
              <a:rPr dirty="0" sz="3600" spc="220">
                <a:latin typeface="Times New Roman"/>
                <a:cs typeface="Times New Roman"/>
              </a:rPr>
              <a:t>  </a:t>
            </a:r>
            <a:r>
              <a:rPr dirty="0" sz="3600" spc="-10">
                <a:latin typeface="Times New Roman"/>
                <a:cs typeface="Times New Roman"/>
              </a:rPr>
              <a:t>electricity </a:t>
            </a:r>
            <a:r>
              <a:rPr dirty="0" sz="3600">
                <a:latin typeface="Times New Roman"/>
                <a:cs typeface="Times New Roman"/>
              </a:rPr>
              <a:t>prices</a:t>
            </a:r>
            <a:r>
              <a:rPr dirty="0" sz="3600" spc="170">
                <a:latin typeface="Times New Roman"/>
                <a:cs typeface="Times New Roman"/>
              </a:rPr>
              <a:t> </a:t>
            </a:r>
            <a:r>
              <a:rPr dirty="0" sz="3600" spc="95">
                <a:latin typeface="Times New Roman"/>
                <a:cs typeface="Times New Roman"/>
              </a:rPr>
              <a:t>based</a:t>
            </a:r>
            <a:r>
              <a:rPr dirty="0" sz="3600" spc="170">
                <a:latin typeface="Times New Roman"/>
                <a:cs typeface="Times New Roman"/>
              </a:rPr>
              <a:t> </a:t>
            </a:r>
            <a:r>
              <a:rPr dirty="0" sz="3600" spc="180">
                <a:latin typeface="Times New Roman"/>
                <a:cs typeface="Times New Roman"/>
              </a:rPr>
              <a:t>on</a:t>
            </a:r>
            <a:r>
              <a:rPr dirty="0" sz="3600" spc="170">
                <a:latin typeface="Times New Roman"/>
                <a:cs typeface="Times New Roman"/>
              </a:rPr>
              <a:t> </a:t>
            </a:r>
            <a:r>
              <a:rPr dirty="0" sz="3600" spc="75">
                <a:latin typeface="Times New Roman"/>
                <a:cs typeface="Times New Roman"/>
              </a:rPr>
              <a:t>historical</a:t>
            </a:r>
            <a:r>
              <a:rPr dirty="0" sz="3600" spc="170">
                <a:latin typeface="Times New Roman"/>
                <a:cs typeface="Times New Roman"/>
              </a:rPr>
              <a:t> </a:t>
            </a:r>
            <a:r>
              <a:rPr dirty="0" sz="3600" spc="120">
                <a:latin typeface="Times New Roman"/>
                <a:cs typeface="Times New Roman"/>
              </a:rPr>
              <a:t>consumption</a:t>
            </a:r>
            <a:r>
              <a:rPr dirty="0" sz="3600" spc="170">
                <a:latin typeface="Times New Roman"/>
                <a:cs typeface="Times New Roman"/>
              </a:rPr>
              <a:t> </a:t>
            </a:r>
            <a:r>
              <a:rPr dirty="0" sz="3600" spc="110">
                <a:latin typeface="Times New Roman"/>
                <a:cs typeface="Times New Roman"/>
              </a:rPr>
              <a:t>patterns. </a:t>
            </a:r>
            <a:r>
              <a:rPr dirty="0" sz="3600" spc="114">
                <a:latin typeface="Times New Roman"/>
                <a:cs typeface="Times New Roman"/>
              </a:rPr>
              <a:t>The</a:t>
            </a:r>
            <a:r>
              <a:rPr dirty="0" sz="3600" spc="345">
                <a:latin typeface="Times New Roman"/>
                <a:cs typeface="Times New Roman"/>
              </a:rPr>
              <a:t> </a:t>
            </a:r>
            <a:r>
              <a:rPr dirty="0" sz="3600" spc="250">
                <a:latin typeface="Times New Roman"/>
                <a:cs typeface="Times New Roman"/>
              </a:rPr>
              <a:t>RNNs</a:t>
            </a:r>
            <a:r>
              <a:rPr dirty="0" sz="3600" spc="3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will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 spc="120">
                <a:latin typeface="Times New Roman"/>
                <a:cs typeface="Times New Roman"/>
              </a:rPr>
              <a:t>capture</a:t>
            </a:r>
            <a:r>
              <a:rPr dirty="0" sz="3600" spc="345">
                <a:latin typeface="Times New Roman"/>
                <a:cs typeface="Times New Roman"/>
              </a:rPr>
              <a:t> </a:t>
            </a:r>
            <a:r>
              <a:rPr dirty="0" sz="3600" spc="125">
                <a:latin typeface="Times New Roman"/>
                <a:cs typeface="Times New Roman"/>
              </a:rPr>
              <a:t>temporal</a:t>
            </a:r>
            <a:r>
              <a:rPr dirty="0" sz="3600" spc="350">
                <a:latin typeface="Times New Roman"/>
                <a:cs typeface="Times New Roman"/>
              </a:rPr>
              <a:t> </a:t>
            </a:r>
            <a:r>
              <a:rPr dirty="0" sz="3600" spc="45">
                <a:latin typeface="Times New Roman"/>
                <a:cs typeface="Times New Roman"/>
              </a:rPr>
              <a:t>dependencies, </a:t>
            </a:r>
            <a:r>
              <a:rPr dirty="0" sz="3600">
                <a:latin typeface="Times New Roman"/>
                <a:cs typeface="Times New Roman"/>
              </a:rPr>
              <a:t>while</a:t>
            </a:r>
            <a:r>
              <a:rPr dirty="0" sz="3600" spc="865">
                <a:latin typeface="Times New Roman"/>
                <a:cs typeface="Times New Roman"/>
              </a:rPr>
              <a:t> </a:t>
            </a:r>
            <a:r>
              <a:rPr dirty="0" sz="3600" spc="200">
                <a:latin typeface="Times New Roman"/>
                <a:cs typeface="Times New Roman"/>
              </a:rPr>
              <a:t>CNNs</a:t>
            </a:r>
            <a:r>
              <a:rPr dirty="0" sz="3600" spc="869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will</a:t>
            </a:r>
            <a:r>
              <a:rPr dirty="0" sz="3600" spc="869">
                <a:latin typeface="Times New Roman"/>
                <a:cs typeface="Times New Roman"/>
              </a:rPr>
              <a:t> </a:t>
            </a:r>
            <a:r>
              <a:rPr dirty="0" sz="3600" spc="95">
                <a:latin typeface="Times New Roman"/>
                <a:cs typeface="Times New Roman"/>
              </a:rPr>
              <a:t>extract</a:t>
            </a:r>
            <a:r>
              <a:rPr dirty="0" sz="3600" spc="869">
                <a:latin typeface="Times New Roman"/>
                <a:cs typeface="Times New Roman"/>
              </a:rPr>
              <a:t> </a:t>
            </a:r>
            <a:r>
              <a:rPr dirty="0" sz="3600" spc="95">
                <a:latin typeface="Times New Roman"/>
                <a:cs typeface="Times New Roman"/>
              </a:rPr>
              <a:t>spatial</a:t>
            </a:r>
            <a:r>
              <a:rPr dirty="0" sz="3600" spc="869">
                <a:latin typeface="Times New Roman"/>
                <a:cs typeface="Times New Roman"/>
              </a:rPr>
              <a:t> </a:t>
            </a:r>
            <a:r>
              <a:rPr dirty="0" sz="3600" spc="80">
                <a:latin typeface="Times New Roman"/>
                <a:cs typeface="Times New Roman"/>
              </a:rPr>
              <a:t>features</a:t>
            </a:r>
            <a:r>
              <a:rPr dirty="0" sz="3600" spc="865">
                <a:latin typeface="Times New Roman"/>
                <a:cs typeface="Times New Roman"/>
              </a:rPr>
              <a:t> </a:t>
            </a:r>
            <a:r>
              <a:rPr dirty="0" sz="3600" spc="105">
                <a:latin typeface="Times New Roman"/>
                <a:cs typeface="Times New Roman"/>
              </a:rPr>
              <a:t>from </a:t>
            </a:r>
            <a:r>
              <a:rPr dirty="0" sz="3600" spc="110">
                <a:latin typeface="Times New Roman"/>
                <a:cs typeface="Times New Roman"/>
              </a:rPr>
              <a:t>the</a:t>
            </a:r>
            <a:r>
              <a:rPr dirty="0" sz="3600" spc="95">
                <a:latin typeface="Times New Roman"/>
                <a:cs typeface="Times New Roman"/>
              </a:rPr>
              <a:t>  </a:t>
            </a:r>
            <a:r>
              <a:rPr dirty="0" sz="3600" spc="165">
                <a:latin typeface="Times New Roman"/>
                <a:cs typeface="Times New Roman"/>
              </a:rPr>
              <a:t>data.</a:t>
            </a:r>
            <a:r>
              <a:rPr dirty="0" sz="3600" spc="95">
                <a:latin typeface="Times New Roman"/>
                <a:cs typeface="Times New Roman"/>
              </a:rPr>
              <a:t>  </a:t>
            </a:r>
            <a:r>
              <a:rPr dirty="0" sz="3600" spc="155">
                <a:latin typeface="Times New Roman"/>
                <a:cs typeface="Times New Roman"/>
              </a:rPr>
              <a:t>Through</a:t>
            </a:r>
            <a:r>
              <a:rPr dirty="0" sz="3600" spc="90">
                <a:latin typeface="Times New Roman"/>
                <a:cs typeface="Times New Roman"/>
              </a:rPr>
              <a:t>  </a:t>
            </a:r>
            <a:r>
              <a:rPr dirty="0" sz="3600" spc="75">
                <a:latin typeface="Times New Roman"/>
                <a:cs typeface="Times New Roman"/>
              </a:rPr>
              <a:t>this</a:t>
            </a:r>
            <a:r>
              <a:rPr dirty="0" sz="3600" spc="95">
                <a:latin typeface="Times New Roman"/>
                <a:cs typeface="Times New Roman"/>
              </a:rPr>
              <a:t>  </a:t>
            </a:r>
            <a:r>
              <a:rPr dirty="0" sz="3600" spc="145">
                <a:latin typeface="Times New Roman"/>
                <a:cs typeface="Times New Roman"/>
              </a:rPr>
              <a:t>approach,</a:t>
            </a:r>
            <a:r>
              <a:rPr dirty="0" sz="3600" spc="95">
                <a:latin typeface="Times New Roman"/>
                <a:cs typeface="Times New Roman"/>
              </a:rPr>
              <a:t>  </a:t>
            </a:r>
            <a:r>
              <a:rPr dirty="0" sz="3600" spc="110">
                <a:latin typeface="Times New Roman"/>
                <a:cs typeface="Times New Roman"/>
              </a:rPr>
              <a:t>the</a:t>
            </a:r>
            <a:r>
              <a:rPr dirty="0" sz="3600" spc="95">
                <a:latin typeface="Times New Roman"/>
                <a:cs typeface="Times New Roman"/>
              </a:rPr>
              <a:t>  </a:t>
            </a:r>
            <a:r>
              <a:rPr dirty="0" sz="3600" spc="80">
                <a:latin typeface="Times New Roman"/>
                <a:cs typeface="Times New Roman"/>
              </a:rPr>
              <a:t>project </a:t>
            </a:r>
            <a:r>
              <a:rPr dirty="0" sz="3600" spc="65">
                <a:latin typeface="Times New Roman"/>
                <a:cs typeface="Times New Roman"/>
              </a:rPr>
              <a:t>aims</a:t>
            </a:r>
            <a:r>
              <a:rPr dirty="0" sz="3600" spc="35">
                <a:latin typeface="Times New Roman"/>
                <a:cs typeface="Times New Roman"/>
              </a:rPr>
              <a:t>  </a:t>
            </a:r>
            <a:r>
              <a:rPr dirty="0" sz="3600" spc="185">
                <a:latin typeface="Times New Roman"/>
                <a:cs typeface="Times New Roman"/>
              </a:rPr>
              <a:t>to</a:t>
            </a:r>
            <a:r>
              <a:rPr dirty="0" sz="3600" spc="40">
                <a:latin typeface="Times New Roman"/>
                <a:cs typeface="Times New Roman"/>
              </a:rPr>
              <a:t>  </a:t>
            </a:r>
            <a:r>
              <a:rPr dirty="0" sz="3600" spc="90">
                <a:latin typeface="Times New Roman"/>
                <a:cs typeface="Times New Roman"/>
              </a:rPr>
              <a:t>provide</a:t>
            </a:r>
            <a:r>
              <a:rPr dirty="0" sz="3600" spc="40">
                <a:latin typeface="Times New Roman"/>
                <a:cs typeface="Times New Roman"/>
              </a:rPr>
              <a:t>  </a:t>
            </a:r>
            <a:r>
              <a:rPr dirty="0" sz="3600" spc="100">
                <a:latin typeface="Times New Roman"/>
                <a:cs typeface="Times New Roman"/>
              </a:rPr>
              <a:t>accurate</a:t>
            </a:r>
            <a:r>
              <a:rPr dirty="0" sz="3600" spc="40">
                <a:latin typeface="Times New Roman"/>
                <a:cs typeface="Times New Roman"/>
              </a:rPr>
              <a:t>  </a:t>
            </a:r>
            <a:r>
              <a:rPr dirty="0" sz="3600" spc="85">
                <a:latin typeface="Times New Roman"/>
                <a:cs typeface="Times New Roman"/>
              </a:rPr>
              <a:t>predictions</a:t>
            </a:r>
            <a:r>
              <a:rPr dirty="0" sz="3600" spc="40">
                <a:latin typeface="Times New Roman"/>
                <a:cs typeface="Times New Roman"/>
              </a:rPr>
              <a:t>  </a:t>
            </a:r>
            <a:r>
              <a:rPr dirty="0" sz="3600" spc="185">
                <a:latin typeface="Times New Roman"/>
                <a:cs typeface="Times New Roman"/>
              </a:rPr>
              <a:t>to</a:t>
            </a:r>
            <a:r>
              <a:rPr dirty="0" sz="3600" spc="40">
                <a:latin typeface="Times New Roman"/>
                <a:cs typeface="Times New Roman"/>
              </a:rPr>
              <a:t>  </a:t>
            </a:r>
            <a:r>
              <a:rPr dirty="0" sz="3600" spc="-10">
                <a:latin typeface="Times New Roman"/>
                <a:cs typeface="Times New Roman"/>
              </a:rPr>
              <a:t>assist </a:t>
            </a:r>
            <a:r>
              <a:rPr dirty="0" sz="3600" spc="90">
                <a:latin typeface="Times New Roman"/>
                <a:cs typeface="Times New Roman"/>
              </a:rPr>
              <a:t>stakeholders</a:t>
            </a:r>
            <a:r>
              <a:rPr dirty="0" sz="3600" spc="400">
                <a:latin typeface="Times New Roman"/>
                <a:cs typeface="Times New Roman"/>
              </a:rPr>
              <a:t>  </a:t>
            </a:r>
            <a:r>
              <a:rPr dirty="0" sz="3600" spc="75">
                <a:latin typeface="Times New Roman"/>
                <a:cs typeface="Times New Roman"/>
              </a:rPr>
              <a:t>in</a:t>
            </a:r>
            <a:r>
              <a:rPr dirty="0" sz="3600" spc="405">
                <a:latin typeface="Times New Roman"/>
                <a:cs typeface="Times New Roman"/>
              </a:rPr>
              <a:t>  </a:t>
            </a:r>
            <a:r>
              <a:rPr dirty="0" sz="3600" spc="105">
                <a:latin typeface="Times New Roman"/>
                <a:cs typeface="Times New Roman"/>
              </a:rPr>
              <a:t>managing</a:t>
            </a:r>
            <a:r>
              <a:rPr dirty="0" sz="3600" spc="405">
                <a:latin typeface="Times New Roman"/>
                <a:cs typeface="Times New Roman"/>
              </a:rPr>
              <a:t>  </a:t>
            </a:r>
            <a:r>
              <a:rPr dirty="0" sz="3600">
                <a:latin typeface="Times New Roman"/>
                <a:cs typeface="Times New Roman"/>
              </a:rPr>
              <a:t>electricity</a:t>
            </a:r>
            <a:r>
              <a:rPr dirty="0" sz="3600" spc="400">
                <a:latin typeface="Times New Roman"/>
                <a:cs typeface="Times New Roman"/>
              </a:rPr>
              <a:t>  </a:t>
            </a:r>
            <a:r>
              <a:rPr dirty="0" sz="3600" spc="130">
                <a:latin typeface="Times New Roman"/>
                <a:cs typeface="Times New Roman"/>
              </a:rPr>
              <a:t>demand </a:t>
            </a:r>
            <a:r>
              <a:rPr dirty="0" sz="3600" spc="180">
                <a:latin typeface="Times New Roman"/>
                <a:cs typeface="Times New Roman"/>
              </a:rPr>
              <a:t>and</a:t>
            </a:r>
            <a:r>
              <a:rPr dirty="0" sz="3600" spc="25">
                <a:latin typeface="Times New Roman"/>
                <a:cs typeface="Times New Roman"/>
              </a:rPr>
              <a:t> </a:t>
            </a:r>
            <a:r>
              <a:rPr dirty="0" sz="3600" spc="70">
                <a:latin typeface="Times New Roman"/>
                <a:cs typeface="Times New Roman"/>
              </a:rPr>
              <a:t>optimizing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 spc="60">
                <a:latin typeface="Times New Roman"/>
                <a:cs typeface="Times New Roman"/>
              </a:rPr>
              <a:t>pricing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 spc="50">
                <a:latin typeface="Times New Roman"/>
                <a:cs typeface="Times New Roman"/>
              </a:rPr>
              <a:t>strategies</a:t>
            </a:r>
            <a:r>
              <a:rPr dirty="0" sz="3600" spc="50">
                <a:solidFill>
                  <a:srgbClr val="737373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3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END</a:t>
            </a:r>
            <a:r>
              <a:rPr dirty="0" spc="-5"/>
              <a:t> </a:t>
            </a:r>
            <a:r>
              <a:rPr dirty="0" spc="100"/>
              <a:t>USERS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84209" y="3949135"/>
            <a:ext cx="7118984" cy="4640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0" indent="-454659">
              <a:lnSpc>
                <a:spcPts val="4705"/>
              </a:lnSpc>
              <a:spcBef>
                <a:spcPts val="105"/>
              </a:spcBef>
              <a:buAutoNum type="arabicPeriod"/>
              <a:tabLst>
                <a:tab pos="508634" algn="l"/>
              </a:tabLst>
            </a:pPr>
            <a:r>
              <a:rPr dirty="0" sz="4100" spc="55">
                <a:latin typeface="Times New Roman"/>
                <a:cs typeface="Times New Roman"/>
              </a:rPr>
              <a:t>Electricity</a:t>
            </a:r>
            <a:r>
              <a:rPr dirty="0" sz="4100" spc="15">
                <a:latin typeface="Times New Roman"/>
                <a:cs typeface="Times New Roman"/>
              </a:rPr>
              <a:t> </a:t>
            </a:r>
            <a:r>
              <a:rPr dirty="0" sz="4100" spc="105">
                <a:latin typeface="Times New Roman"/>
                <a:cs typeface="Times New Roman"/>
              </a:rPr>
              <a:t>Consumers</a:t>
            </a:r>
            <a:endParaRPr sz="4100">
              <a:latin typeface="Times New Roman"/>
              <a:cs typeface="Times New Roman"/>
            </a:endParaRPr>
          </a:p>
          <a:p>
            <a:pPr marL="508000" indent="-454659">
              <a:lnSpc>
                <a:spcPts val="4485"/>
              </a:lnSpc>
              <a:buAutoNum type="arabicPeriod"/>
              <a:tabLst>
                <a:tab pos="508634" algn="l"/>
              </a:tabLst>
            </a:pPr>
            <a:r>
              <a:rPr dirty="0" sz="4100" spc="105">
                <a:latin typeface="Times New Roman"/>
                <a:cs typeface="Times New Roman"/>
              </a:rPr>
              <a:t>Utility</a:t>
            </a:r>
            <a:r>
              <a:rPr dirty="0" sz="4100">
                <a:latin typeface="Times New Roman"/>
                <a:cs typeface="Times New Roman"/>
              </a:rPr>
              <a:t> </a:t>
            </a:r>
            <a:r>
              <a:rPr dirty="0" sz="4100" spc="85">
                <a:latin typeface="Times New Roman"/>
                <a:cs typeface="Times New Roman"/>
              </a:rPr>
              <a:t>Providers</a:t>
            </a:r>
            <a:endParaRPr sz="4100">
              <a:latin typeface="Times New Roman"/>
              <a:cs typeface="Times New Roman"/>
            </a:endParaRPr>
          </a:p>
          <a:p>
            <a:pPr marL="508000" indent="-454659">
              <a:lnSpc>
                <a:spcPts val="4485"/>
              </a:lnSpc>
              <a:buAutoNum type="arabicPeriod"/>
              <a:tabLst>
                <a:tab pos="508634" algn="l"/>
              </a:tabLst>
            </a:pPr>
            <a:r>
              <a:rPr dirty="0" sz="4100" spc="95">
                <a:latin typeface="Times New Roman"/>
                <a:cs typeface="Times New Roman"/>
              </a:rPr>
              <a:t>Energy</a:t>
            </a:r>
            <a:r>
              <a:rPr dirty="0" sz="4100">
                <a:latin typeface="Times New Roman"/>
                <a:cs typeface="Times New Roman"/>
              </a:rPr>
              <a:t> </a:t>
            </a:r>
            <a:r>
              <a:rPr dirty="0" sz="4100" spc="120">
                <a:latin typeface="Times New Roman"/>
                <a:cs typeface="Times New Roman"/>
              </a:rPr>
              <a:t>Regulators</a:t>
            </a:r>
            <a:endParaRPr sz="4100">
              <a:latin typeface="Times New Roman"/>
              <a:cs typeface="Times New Roman"/>
            </a:endParaRPr>
          </a:p>
          <a:p>
            <a:pPr marL="508000" indent="-454659">
              <a:lnSpc>
                <a:spcPts val="4485"/>
              </a:lnSpc>
              <a:buAutoNum type="arabicPeriod"/>
              <a:tabLst>
                <a:tab pos="508634" algn="l"/>
              </a:tabLst>
            </a:pPr>
            <a:r>
              <a:rPr dirty="0" sz="4100" spc="95">
                <a:latin typeface="Times New Roman"/>
                <a:cs typeface="Times New Roman"/>
              </a:rPr>
              <a:t>Energy</a:t>
            </a:r>
            <a:r>
              <a:rPr dirty="0" sz="4100">
                <a:latin typeface="Times New Roman"/>
                <a:cs typeface="Times New Roman"/>
              </a:rPr>
              <a:t> </a:t>
            </a:r>
            <a:r>
              <a:rPr dirty="0" sz="4100" spc="80">
                <a:latin typeface="Times New Roman"/>
                <a:cs typeface="Times New Roman"/>
              </a:rPr>
              <a:t>Analysts</a:t>
            </a:r>
            <a:endParaRPr sz="4100">
              <a:latin typeface="Times New Roman"/>
              <a:cs typeface="Times New Roman"/>
            </a:endParaRPr>
          </a:p>
          <a:p>
            <a:pPr marL="508000" indent="-454659">
              <a:lnSpc>
                <a:spcPts val="4485"/>
              </a:lnSpc>
              <a:buAutoNum type="arabicPeriod"/>
              <a:tabLst>
                <a:tab pos="508634" algn="l"/>
              </a:tabLst>
            </a:pPr>
            <a:r>
              <a:rPr dirty="0" sz="4100" spc="150">
                <a:latin typeface="Times New Roman"/>
                <a:cs typeface="Times New Roman"/>
              </a:rPr>
              <a:t>Smart</a:t>
            </a:r>
            <a:r>
              <a:rPr dirty="0" sz="4100" spc="15">
                <a:latin typeface="Times New Roman"/>
                <a:cs typeface="Times New Roman"/>
              </a:rPr>
              <a:t> </a:t>
            </a:r>
            <a:r>
              <a:rPr dirty="0" sz="4100" spc="190">
                <a:latin typeface="Times New Roman"/>
                <a:cs typeface="Times New Roman"/>
              </a:rPr>
              <a:t>Grid</a:t>
            </a:r>
            <a:r>
              <a:rPr dirty="0" sz="4100" spc="15">
                <a:latin typeface="Times New Roman"/>
                <a:cs typeface="Times New Roman"/>
              </a:rPr>
              <a:t> </a:t>
            </a:r>
            <a:r>
              <a:rPr dirty="0" sz="4100" spc="70">
                <a:latin typeface="Times New Roman"/>
                <a:cs typeface="Times New Roman"/>
              </a:rPr>
              <a:t>Developers</a:t>
            </a:r>
            <a:endParaRPr sz="4100">
              <a:latin typeface="Times New Roman"/>
              <a:cs typeface="Times New Roman"/>
            </a:endParaRPr>
          </a:p>
          <a:p>
            <a:pPr marL="53975" marR="5080" indent="454659">
              <a:lnSpc>
                <a:spcPts val="4490"/>
              </a:lnSpc>
              <a:spcBef>
                <a:spcPts val="290"/>
              </a:spcBef>
              <a:buAutoNum type="arabicPeriod"/>
              <a:tabLst>
                <a:tab pos="508634" algn="l"/>
              </a:tabLst>
            </a:pPr>
            <a:r>
              <a:rPr dirty="0" sz="4100" spc="130">
                <a:latin typeface="Times New Roman"/>
                <a:cs typeface="Times New Roman"/>
              </a:rPr>
              <a:t>Environmental</a:t>
            </a:r>
            <a:r>
              <a:rPr dirty="0" sz="4100">
                <a:latin typeface="Times New Roman"/>
                <a:cs typeface="Times New Roman"/>
              </a:rPr>
              <a:t> </a:t>
            </a:r>
            <a:r>
              <a:rPr dirty="0" sz="4100" spc="100">
                <a:latin typeface="Times New Roman"/>
                <a:cs typeface="Times New Roman"/>
              </a:rPr>
              <a:t>Organizations </a:t>
            </a:r>
            <a:r>
              <a:rPr dirty="0" sz="4100">
                <a:latin typeface="Times New Roman"/>
                <a:cs typeface="Times New Roman"/>
              </a:rPr>
              <a:t>7.</a:t>
            </a:r>
            <a:r>
              <a:rPr dirty="0" sz="4100" spc="-600">
                <a:latin typeface="Times New Roman"/>
                <a:cs typeface="Times New Roman"/>
              </a:rPr>
              <a:t> </a:t>
            </a:r>
            <a:r>
              <a:rPr dirty="0" sz="4100" spc="90">
                <a:latin typeface="Times New Roman"/>
                <a:cs typeface="Times New Roman"/>
              </a:rPr>
              <a:t>Researchers</a:t>
            </a:r>
            <a:r>
              <a:rPr dirty="0" sz="4100" spc="45">
                <a:latin typeface="Times New Roman"/>
                <a:cs typeface="Times New Roman"/>
              </a:rPr>
              <a:t> </a:t>
            </a:r>
            <a:r>
              <a:rPr dirty="0" sz="4100" spc="204">
                <a:latin typeface="Times New Roman"/>
                <a:cs typeface="Times New Roman"/>
              </a:rPr>
              <a:t>and</a:t>
            </a:r>
            <a:r>
              <a:rPr dirty="0" sz="4100" spc="45">
                <a:latin typeface="Times New Roman"/>
                <a:cs typeface="Times New Roman"/>
              </a:rPr>
              <a:t> </a:t>
            </a:r>
            <a:r>
              <a:rPr dirty="0" sz="4100" spc="90">
                <a:latin typeface="Times New Roman"/>
                <a:cs typeface="Times New Roman"/>
              </a:rPr>
              <a:t>Academia</a:t>
            </a: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ts val="4405"/>
              </a:lnSpc>
            </a:pPr>
            <a:r>
              <a:rPr dirty="0" sz="4100">
                <a:latin typeface="Times New Roman"/>
                <a:cs typeface="Times New Roman"/>
              </a:rPr>
              <a:t>8.Policy</a:t>
            </a:r>
            <a:r>
              <a:rPr dirty="0" sz="4100" spc="330">
                <a:latin typeface="Times New Roman"/>
                <a:cs typeface="Times New Roman"/>
              </a:rPr>
              <a:t> </a:t>
            </a:r>
            <a:r>
              <a:rPr dirty="0" sz="4100" spc="170">
                <a:latin typeface="Times New Roman"/>
                <a:cs typeface="Times New Roman"/>
              </a:rPr>
              <a:t>Maker</a:t>
            </a:r>
            <a:endParaRPr sz="41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221" y="9167390"/>
            <a:ext cx="4092810" cy="9464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33892" y="0"/>
            <a:ext cx="4152899" cy="27233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5749" y="974696"/>
            <a:ext cx="671131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>
                <a:latin typeface="Trebuchet MS"/>
                <a:cs typeface="Trebuchet MS"/>
              </a:rPr>
              <a:t>PROPOSED</a:t>
            </a:r>
            <a:r>
              <a:rPr dirty="0" spc="-310">
                <a:latin typeface="Trebuchet MS"/>
                <a:cs typeface="Trebuchet MS"/>
              </a:rPr>
              <a:t> </a:t>
            </a:r>
            <a:r>
              <a:rPr dirty="0" spc="145">
                <a:latin typeface="Trebuchet MS"/>
                <a:cs typeface="Trebuchet MS"/>
              </a:rPr>
              <a:t>SOLUTION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52060" y="1689992"/>
            <a:ext cx="4919980" cy="96583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 indent="310515">
              <a:lnSpc>
                <a:spcPts val="3529"/>
              </a:lnSpc>
              <a:spcBef>
                <a:spcPts val="505"/>
              </a:spcBef>
              <a:tabLst>
                <a:tab pos="1419225" algn="l"/>
                <a:tab pos="2152015" algn="l"/>
                <a:tab pos="2399665" algn="l"/>
                <a:tab pos="2827020" algn="l"/>
              </a:tabLst>
            </a:pPr>
            <a:r>
              <a:rPr dirty="0" sz="3200" spc="155">
                <a:latin typeface="Times New Roman"/>
                <a:cs typeface="Times New Roman"/>
              </a:rPr>
              <a:t>data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150">
                <a:latin typeface="Times New Roman"/>
                <a:cs typeface="Times New Roman"/>
              </a:rPr>
              <a:t>and</a:t>
            </a:r>
            <a:r>
              <a:rPr dirty="0" sz="3200">
                <a:latin typeface="Times New Roman"/>
                <a:cs typeface="Times New Roman"/>
              </a:rPr>
              <a:t>		</a:t>
            </a:r>
            <a:r>
              <a:rPr dirty="0" sz="3200" spc="85">
                <a:latin typeface="Times New Roman"/>
                <a:cs typeface="Times New Roman"/>
              </a:rPr>
              <a:t>corresponding </a:t>
            </a:r>
            <a:r>
              <a:rPr dirty="0" sz="3200" spc="70">
                <a:latin typeface="Times New Roman"/>
                <a:cs typeface="Times New Roman"/>
              </a:rPr>
              <a:t>companies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145">
                <a:latin typeface="Times New Roman"/>
                <a:cs typeface="Times New Roman"/>
              </a:rPr>
              <a:t>or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85">
                <a:latin typeface="Times New Roman"/>
                <a:cs typeface="Times New Roman"/>
              </a:rPr>
              <a:t>government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13259" y="2137667"/>
            <a:ext cx="10373995" cy="96583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5"/>
              </a:spcBef>
              <a:tabLst>
                <a:tab pos="1990089" algn="l"/>
                <a:tab pos="3293110" algn="l"/>
                <a:tab pos="4441825" algn="l"/>
                <a:tab pos="6013450" algn="l"/>
                <a:tab pos="7589520" algn="l"/>
                <a:tab pos="8669655" algn="l"/>
                <a:tab pos="9323070" algn="l"/>
              </a:tabLst>
            </a:pPr>
            <a:r>
              <a:rPr dirty="0" sz="3200" spc="-10">
                <a:latin typeface="Times New Roman"/>
                <a:cs typeface="Times New Roman"/>
              </a:rPr>
              <a:t>electricity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prices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100">
                <a:latin typeface="Times New Roman"/>
                <a:cs typeface="Times New Roman"/>
              </a:rPr>
              <a:t>from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40">
                <a:latin typeface="Times New Roman"/>
                <a:cs typeface="Times New Roman"/>
              </a:rPr>
              <a:t>reliable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0">
                <a:latin typeface="Times New Roman"/>
                <a:cs typeface="Times New Roman"/>
              </a:rPr>
              <a:t>sources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5">
                <a:latin typeface="Times New Roman"/>
                <a:cs typeface="Times New Roman"/>
              </a:rPr>
              <a:t>such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5">
                <a:latin typeface="Times New Roman"/>
                <a:cs typeface="Times New Roman"/>
              </a:rPr>
              <a:t>as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50">
                <a:latin typeface="Times New Roman"/>
                <a:cs typeface="Times New Roman"/>
              </a:rPr>
              <a:t>utility </a:t>
            </a:r>
            <a:r>
              <a:rPr dirty="0" sz="3200" spc="95">
                <a:latin typeface="Times New Roman"/>
                <a:cs typeface="Times New Roman"/>
              </a:rPr>
              <a:t>databases.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56072" y="1689992"/>
            <a:ext cx="11010265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55115" algn="l"/>
                <a:tab pos="3728085" algn="l"/>
                <a:tab pos="5293995" algn="l"/>
                <a:tab pos="7239634" algn="l"/>
                <a:tab pos="8716010" algn="l"/>
              </a:tabLst>
            </a:pPr>
            <a:r>
              <a:rPr dirty="0" sz="3200">
                <a:latin typeface="Times New Roman"/>
                <a:cs typeface="Times New Roman"/>
              </a:rPr>
              <a:t>1.</a:t>
            </a:r>
            <a:r>
              <a:rPr dirty="0" sz="3200" spc="-409">
                <a:latin typeface="Times New Roman"/>
                <a:cs typeface="Times New Roman"/>
              </a:rPr>
              <a:t> </a:t>
            </a:r>
            <a:r>
              <a:rPr dirty="0" sz="3200" spc="-20" b="1">
                <a:latin typeface="Times New Roman"/>
                <a:cs typeface="Times New Roman"/>
              </a:rPr>
              <a:t>Data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-10" b="1">
                <a:latin typeface="Times New Roman"/>
                <a:cs typeface="Times New Roman"/>
              </a:rPr>
              <a:t>Collection: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155">
                <a:latin typeface="Times New Roman"/>
                <a:cs typeface="Times New Roman"/>
              </a:rPr>
              <a:t>Gather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65">
                <a:latin typeface="Times New Roman"/>
                <a:cs typeface="Times New Roman"/>
              </a:rPr>
              <a:t>historical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energy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105">
                <a:latin typeface="Times New Roman"/>
                <a:cs typeface="Times New Roman"/>
              </a:rPr>
              <a:t>consumption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56072" y="3033017"/>
            <a:ext cx="15916275" cy="544258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just" marL="369570" marR="5080" indent="-357505">
              <a:lnSpc>
                <a:spcPts val="3520"/>
              </a:lnSpc>
              <a:spcBef>
                <a:spcPts val="509"/>
              </a:spcBef>
              <a:buFont typeface="Times New Roman"/>
              <a:buAutoNum type="arabicPeriod" startAt="2"/>
              <a:tabLst>
                <a:tab pos="370205" algn="l"/>
              </a:tabLst>
            </a:pPr>
            <a:r>
              <a:rPr dirty="0" sz="3200" b="1">
                <a:latin typeface="Times New Roman"/>
                <a:cs typeface="Times New Roman"/>
              </a:rPr>
              <a:t>Data</a:t>
            </a:r>
            <a:r>
              <a:rPr dirty="0" sz="3200" spc="42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Preprocessing</a:t>
            </a:r>
            <a:r>
              <a:rPr dirty="0" sz="3200" spc="-10">
                <a:latin typeface="Times New Roman"/>
                <a:cs typeface="Times New Roman"/>
              </a:rPr>
              <a:t>:</a:t>
            </a:r>
            <a:r>
              <a:rPr dirty="0" sz="3200" spc="425">
                <a:latin typeface="Times New Roman"/>
                <a:cs typeface="Times New Roman"/>
              </a:rPr>
              <a:t> </a:t>
            </a:r>
            <a:r>
              <a:rPr dirty="0" sz="3200" spc="95">
                <a:latin typeface="Times New Roman"/>
                <a:cs typeface="Times New Roman"/>
              </a:rPr>
              <a:t>Clean</a:t>
            </a:r>
            <a:r>
              <a:rPr dirty="0" sz="3200" spc="420">
                <a:latin typeface="Times New Roman"/>
                <a:cs typeface="Times New Roman"/>
              </a:rPr>
              <a:t> </a:t>
            </a:r>
            <a:r>
              <a:rPr dirty="0" sz="3200" spc="175">
                <a:latin typeface="Times New Roman"/>
                <a:cs typeface="Times New Roman"/>
              </a:rPr>
              <a:t>and</a:t>
            </a:r>
            <a:r>
              <a:rPr dirty="0" sz="3200" spc="425">
                <a:latin typeface="Times New Roman"/>
                <a:cs typeface="Times New Roman"/>
              </a:rPr>
              <a:t> </a:t>
            </a:r>
            <a:r>
              <a:rPr dirty="0" sz="3200" spc="75">
                <a:latin typeface="Times New Roman"/>
                <a:cs typeface="Times New Roman"/>
              </a:rPr>
              <a:t>preprocess</a:t>
            </a:r>
            <a:r>
              <a:rPr dirty="0" sz="3200" spc="425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the</a:t>
            </a:r>
            <a:r>
              <a:rPr dirty="0" sz="3200" spc="420">
                <a:latin typeface="Times New Roman"/>
                <a:cs typeface="Times New Roman"/>
              </a:rPr>
              <a:t> </a:t>
            </a:r>
            <a:r>
              <a:rPr dirty="0" sz="3200" spc="155">
                <a:latin typeface="Times New Roman"/>
                <a:cs typeface="Times New Roman"/>
              </a:rPr>
              <a:t>data,</a:t>
            </a:r>
            <a:r>
              <a:rPr dirty="0" sz="3200" spc="425">
                <a:latin typeface="Times New Roman"/>
                <a:cs typeface="Times New Roman"/>
              </a:rPr>
              <a:t> </a:t>
            </a:r>
            <a:r>
              <a:rPr dirty="0" sz="3200" spc="65">
                <a:latin typeface="Times New Roman"/>
                <a:cs typeface="Times New Roman"/>
              </a:rPr>
              <a:t>including</a:t>
            </a:r>
            <a:r>
              <a:rPr dirty="0" sz="3200" spc="420">
                <a:latin typeface="Times New Roman"/>
                <a:cs typeface="Times New Roman"/>
              </a:rPr>
              <a:t> </a:t>
            </a:r>
            <a:r>
              <a:rPr dirty="0" sz="3200" spc="100">
                <a:latin typeface="Times New Roman"/>
                <a:cs typeface="Times New Roman"/>
              </a:rPr>
              <a:t>handling</a:t>
            </a:r>
            <a:r>
              <a:rPr dirty="0" sz="3200" spc="4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missing</a:t>
            </a:r>
            <a:r>
              <a:rPr dirty="0" sz="3200" spc="425">
                <a:latin typeface="Times New Roman"/>
                <a:cs typeface="Times New Roman"/>
              </a:rPr>
              <a:t> </a:t>
            </a:r>
            <a:r>
              <a:rPr dirty="0" sz="3200" spc="40">
                <a:latin typeface="Times New Roman"/>
                <a:cs typeface="Times New Roman"/>
              </a:rPr>
              <a:t>values, </a:t>
            </a:r>
            <a:r>
              <a:rPr dirty="0" sz="3200">
                <a:latin typeface="Times New Roman"/>
                <a:cs typeface="Times New Roman"/>
              </a:rPr>
              <a:t>scaling,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 spc="175">
                <a:latin typeface="Times New Roman"/>
                <a:cs typeface="Times New Roman"/>
              </a:rPr>
              <a:t>and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normalization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to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75">
                <a:latin typeface="Times New Roman"/>
                <a:cs typeface="Times New Roman"/>
              </a:rPr>
              <a:t>ensure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80">
                <a:latin typeface="Times New Roman"/>
                <a:cs typeface="Times New Roman"/>
              </a:rPr>
              <a:t>compatibility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80">
                <a:latin typeface="Times New Roman"/>
                <a:cs typeface="Times New Roman"/>
              </a:rPr>
              <a:t>with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neural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114">
                <a:latin typeface="Times New Roman"/>
                <a:cs typeface="Times New Roman"/>
              </a:rPr>
              <a:t>network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60">
                <a:latin typeface="Times New Roman"/>
                <a:cs typeface="Times New Roman"/>
              </a:rPr>
              <a:t>models.</a:t>
            </a:r>
            <a:endParaRPr sz="3200">
              <a:latin typeface="Times New Roman"/>
              <a:cs typeface="Times New Roman"/>
            </a:endParaRPr>
          </a:p>
          <a:p>
            <a:pPr algn="just" marL="369570" marR="5080" indent="-357505">
              <a:lnSpc>
                <a:spcPts val="3529"/>
              </a:lnSpc>
              <a:spcBef>
                <a:spcPts val="5"/>
              </a:spcBef>
              <a:buFont typeface="Times New Roman"/>
              <a:buAutoNum type="arabicPeriod" startAt="2"/>
              <a:tabLst>
                <a:tab pos="370205" algn="l"/>
              </a:tabLst>
            </a:pPr>
            <a:r>
              <a:rPr dirty="0" sz="3200" b="1">
                <a:latin typeface="Times New Roman"/>
                <a:cs typeface="Times New Roman"/>
              </a:rPr>
              <a:t>Model</a:t>
            </a:r>
            <a:r>
              <a:rPr dirty="0" sz="3200" spc="175" b="1">
                <a:latin typeface="Times New Roman"/>
                <a:cs typeface="Times New Roman"/>
              </a:rPr>
              <a:t>  </a:t>
            </a:r>
            <a:r>
              <a:rPr dirty="0" sz="3200" b="1">
                <a:latin typeface="Times New Roman"/>
                <a:cs typeface="Times New Roman"/>
              </a:rPr>
              <a:t>Training</a:t>
            </a:r>
            <a:r>
              <a:rPr dirty="0" sz="3200">
                <a:latin typeface="Times New Roman"/>
                <a:cs typeface="Times New Roman"/>
              </a:rPr>
              <a:t>:</a:t>
            </a:r>
            <a:r>
              <a:rPr dirty="0" sz="3200" spc="180">
                <a:latin typeface="Times New Roman"/>
                <a:cs typeface="Times New Roman"/>
              </a:rPr>
              <a:t>  </a:t>
            </a:r>
            <a:r>
              <a:rPr dirty="0" sz="3200" spc="85">
                <a:latin typeface="Times New Roman"/>
                <a:cs typeface="Times New Roman"/>
              </a:rPr>
              <a:t>Develop</a:t>
            </a:r>
            <a:r>
              <a:rPr dirty="0" sz="3200" spc="175">
                <a:latin typeface="Times New Roman"/>
                <a:cs typeface="Times New Roman"/>
              </a:rPr>
              <a:t>  </a:t>
            </a:r>
            <a:r>
              <a:rPr dirty="0" sz="3200" spc="125">
                <a:latin typeface="Times New Roman"/>
                <a:cs typeface="Times New Roman"/>
              </a:rPr>
              <a:t>Recurrent</a:t>
            </a:r>
            <a:r>
              <a:rPr dirty="0" sz="3200" spc="180">
                <a:latin typeface="Times New Roman"/>
                <a:cs typeface="Times New Roman"/>
              </a:rPr>
              <a:t>  </a:t>
            </a:r>
            <a:r>
              <a:rPr dirty="0" sz="3200" spc="135">
                <a:latin typeface="Times New Roman"/>
                <a:cs typeface="Times New Roman"/>
              </a:rPr>
              <a:t>Neural</a:t>
            </a:r>
            <a:r>
              <a:rPr dirty="0" sz="3200" spc="175">
                <a:latin typeface="Times New Roman"/>
                <a:cs typeface="Times New Roman"/>
              </a:rPr>
              <a:t>  </a:t>
            </a:r>
            <a:r>
              <a:rPr dirty="0" sz="3200" spc="120">
                <a:latin typeface="Times New Roman"/>
                <a:cs typeface="Times New Roman"/>
              </a:rPr>
              <a:t>Networks</a:t>
            </a:r>
            <a:r>
              <a:rPr dirty="0" sz="3200" spc="180">
                <a:latin typeface="Times New Roman"/>
                <a:cs typeface="Times New Roman"/>
              </a:rPr>
              <a:t>  </a:t>
            </a:r>
            <a:r>
              <a:rPr dirty="0" sz="3200" spc="165">
                <a:latin typeface="Times New Roman"/>
                <a:cs typeface="Times New Roman"/>
              </a:rPr>
              <a:t>(RNNs)</a:t>
            </a:r>
            <a:r>
              <a:rPr dirty="0" sz="3200" spc="175">
                <a:latin typeface="Times New Roman"/>
                <a:cs typeface="Times New Roman"/>
              </a:rPr>
              <a:t>  and</a:t>
            </a:r>
            <a:r>
              <a:rPr dirty="0" sz="3200" spc="180">
                <a:latin typeface="Times New Roman"/>
                <a:cs typeface="Times New Roman"/>
              </a:rPr>
              <a:t>  </a:t>
            </a:r>
            <a:r>
              <a:rPr dirty="0" sz="3200" spc="100">
                <a:latin typeface="Times New Roman"/>
                <a:cs typeface="Times New Roman"/>
              </a:rPr>
              <a:t>Convolutional </a:t>
            </a:r>
            <a:r>
              <a:rPr dirty="0" sz="3200" spc="135">
                <a:latin typeface="Times New Roman"/>
                <a:cs typeface="Times New Roman"/>
              </a:rPr>
              <a:t>Neural</a:t>
            </a:r>
            <a:r>
              <a:rPr dirty="0" sz="3200" spc="720">
                <a:latin typeface="Times New Roman"/>
                <a:cs typeface="Times New Roman"/>
              </a:rPr>
              <a:t> </a:t>
            </a:r>
            <a:r>
              <a:rPr dirty="0" sz="3200" spc="120">
                <a:latin typeface="Times New Roman"/>
                <a:cs typeface="Times New Roman"/>
              </a:rPr>
              <a:t>Networks</a:t>
            </a:r>
            <a:r>
              <a:rPr dirty="0" sz="3200" spc="725">
                <a:latin typeface="Times New Roman"/>
                <a:cs typeface="Times New Roman"/>
              </a:rPr>
              <a:t> </a:t>
            </a:r>
            <a:r>
              <a:rPr dirty="0" sz="3200" spc="135">
                <a:latin typeface="Times New Roman"/>
                <a:cs typeface="Times New Roman"/>
              </a:rPr>
              <a:t>(CNNs)</a:t>
            </a:r>
            <a:r>
              <a:rPr dirty="0" sz="3200" spc="725">
                <a:latin typeface="Times New Roman"/>
                <a:cs typeface="Times New Roman"/>
              </a:rPr>
              <a:t> </a:t>
            </a:r>
            <a:r>
              <a:rPr dirty="0" sz="3200" spc="60">
                <a:latin typeface="Times New Roman"/>
                <a:cs typeface="Times New Roman"/>
              </a:rPr>
              <a:t>using</a:t>
            </a:r>
            <a:r>
              <a:rPr dirty="0" sz="3200" spc="720">
                <a:latin typeface="Times New Roman"/>
                <a:cs typeface="Times New Roman"/>
              </a:rPr>
              <a:t> </a:t>
            </a:r>
            <a:r>
              <a:rPr dirty="0" sz="3200" spc="95">
                <a:latin typeface="Times New Roman"/>
                <a:cs typeface="Times New Roman"/>
              </a:rPr>
              <a:t>frameworks</a:t>
            </a:r>
            <a:r>
              <a:rPr dirty="0" sz="3200" spc="7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like</a:t>
            </a:r>
            <a:r>
              <a:rPr dirty="0" sz="3200" spc="725">
                <a:latin typeface="Times New Roman"/>
                <a:cs typeface="Times New Roman"/>
              </a:rPr>
              <a:t> </a:t>
            </a:r>
            <a:r>
              <a:rPr dirty="0" sz="3200" spc="114">
                <a:latin typeface="Times New Roman"/>
                <a:cs typeface="Times New Roman"/>
              </a:rPr>
              <a:t>TensorFlow</a:t>
            </a:r>
            <a:r>
              <a:rPr dirty="0" sz="3200" spc="720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or</a:t>
            </a:r>
            <a:r>
              <a:rPr dirty="0" sz="3200" spc="725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PyTorch.</a:t>
            </a:r>
            <a:r>
              <a:rPr dirty="0" sz="3200" spc="725">
                <a:latin typeface="Times New Roman"/>
                <a:cs typeface="Times New Roman"/>
              </a:rPr>
              <a:t> </a:t>
            </a:r>
            <a:r>
              <a:rPr dirty="0" sz="3200" spc="135">
                <a:latin typeface="Times New Roman"/>
                <a:cs typeface="Times New Roman"/>
              </a:rPr>
              <a:t>Train</a:t>
            </a:r>
            <a:r>
              <a:rPr dirty="0" sz="3200" spc="725">
                <a:latin typeface="Times New Roman"/>
                <a:cs typeface="Times New Roman"/>
              </a:rPr>
              <a:t> </a:t>
            </a:r>
            <a:r>
              <a:rPr dirty="0" sz="3200" spc="80">
                <a:latin typeface="Times New Roman"/>
                <a:cs typeface="Times New Roman"/>
              </a:rPr>
              <a:t>the </a:t>
            </a:r>
            <a:r>
              <a:rPr dirty="0" sz="3200" spc="70">
                <a:latin typeface="Times New Roman"/>
                <a:cs typeface="Times New Roman"/>
              </a:rPr>
              <a:t>models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on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the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75">
                <a:latin typeface="Times New Roman"/>
                <a:cs typeface="Times New Roman"/>
              </a:rPr>
              <a:t>preprocessed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175">
                <a:latin typeface="Times New Roman"/>
                <a:cs typeface="Times New Roman"/>
              </a:rPr>
              <a:t>data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to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95">
                <a:latin typeface="Times New Roman"/>
                <a:cs typeface="Times New Roman"/>
              </a:rPr>
              <a:t>learn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125">
                <a:latin typeface="Times New Roman"/>
                <a:cs typeface="Times New Roman"/>
              </a:rPr>
              <a:t>patterns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175">
                <a:latin typeface="Times New Roman"/>
                <a:cs typeface="Times New Roman"/>
              </a:rPr>
              <a:t>and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80">
                <a:latin typeface="Times New Roman"/>
                <a:cs typeface="Times New Roman"/>
              </a:rPr>
              <a:t>relationships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65">
                <a:latin typeface="Times New Roman"/>
                <a:cs typeface="Times New Roman"/>
              </a:rPr>
              <a:t>between</a:t>
            </a:r>
            <a:r>
              <a:rPr dirty="0" sz="3200" spc="7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energy </a:t>
            </a:r>
            <a:r>
              <a:rPr dirty="0" sz="3200" spc="114">
                <a:latin typeface="Times New Roman"/>
                <a:cs typeface="Times New Roman"/>
              </a:rPr>
              <a:t>consumption</a:t>
            </a:r>
            <a:r>
              <a:rPr dirty="0" sz="3200" spc="135">
                <a:latin typeface="Times New Roman"/>
                <a:cs typeface="Times New Roman"/>
              </a:rPr>
              <a:t> </a:t>
            </a:r>
            <a:r>
              <a:rPr dirty="0" sz="3200" spc="175">
                <a:latin typeface="Times New Roman"/>
                <a:cs typeface="Times New Roman"/>
              </a:rPr>
              <a:t>and</a:t>
            </a:r>
            <a:r>
              <a:rPr dirty="0" sz="3200" spc="1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electricity</a:t>
            </a:r>
            <a:r>
              <a:rPr dirty="0" sz="3200" spc="135">
                <a:latin typeface="Times New Roman"/>
                <a:cs typeface="Times New Roman"/>
              </a:rPr>
              <a:t> </a:t>
            </a:r>
            <a:r>
              <a:rPr dirty="0" sz="3200" spc="35">
                <a:latin typeface="Times New Roman"/>
                <a:cs typeface="Times New Roman"/>
              </a:rPr>
              <a:t>prices.</a:t>
            </a:r>
            <a:endParaRPr sz="3200">
              <a:latin typeface="Times New Roman"/>
              <a:cs typeface="Times New Roman"/>
            </a:endParaRPr>
          </a:p>
          <a:p>
            <a:pPr algn="just" marL="369570" indent="-357505">
              <a:lnSpc>
                <a:spcPts val="3285"/>
              </a:lnSpc>
              <a:buFont typeface="Times New Roman"/>
              <a:buAutoNum type="arabicPeriod" startAt="2"/>
              <a:tabLst>
                <a:tab pos="370205" algn="l"/>
              </a:tabLst>
            </a:pPr>
            <a:r>
              <a:rPr dirty="0" sz="3200" b="1">
                <a:latin typeface="Times New Roman"/>
                <a:cs typeface="Times New Roman"/>
              </a:rPr>
              <a:t>Model</a:t>
            </a:r>
            <a:r>
              <a:rPr dirty="0" sz="3200" spc="71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Integration</a:t>
            </a:r>
            <a:r>
              <a:rPr dirty="0" sz="3200" spc="-10">
                <a:latin typeface="Times New Roman"/>
                <a:cs typeface="Times New Roman"/>
              </a:rPr>
              <a:t>: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110">
                <a:latin typeface="Times New Roman"/>
                <a:cs typeface="Times New Roman"/>
              </a:rPr>
              <a:t>Combine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the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145">
                <a:latin typeface="Times New Roman"/>
                <a:cs typeface="Times New Roman"/>
              </a:rPr>
              <a:t>outputs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85">
                <a:latin typeface="Times New Roman"/>
                <a:cs typeface="Times New Roman"/>
              </a:rPr>
              <a:t>of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the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340">
                <a:latin typeface="Times New Roman"/>
                <a:cs typeface="Times New Roman"/>
              </a:rPr>
              <a:t>RNN</a:t>
            </a:r>
            <a:r>
              <a:rPr dirty="0" sz="3200" spc="715">
                <a:latin typeface="Times New Roman"/>
                <a:cs typeface="Times New Roman"/>
              </a:rPr>
              <a:t> </a:t>
            </a:r>
            <a:r>
              <a:rPr dirty="0" sz="3200" spc="175">
                <a:latin typeface="Times New Roman"/>
                <a:cs typeface="Times New Roman"/>
              </a:rPr>
              <a:t>and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280">
                <a:latin typeface="Times New Roman"/>
                <a:cs typeface="Times New Roman"/>
              </a:rPr>
              <a:t>CNN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70">
                <a:latin typeface="Times New Roman"/>
                <a:cs typeface="Times New Roman"/>
              </a:rPr>
              <a:t>models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to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75">
                <a:latin typeface="Times New Roman"/>
                <a:cs typeface="Times New Roman"/>
              </a:rPr>
              <a:t>create</a:t>
            </a:r>
            <a:r>
              <a:rPr dirty="0" sz="3200" spc="710">
                <a:latin typeface="Times New Roman"/>
                <a:cs typeface="Times New Roman"/>
              </a:rPr>
              <a:t> </a:t>
            </a:r>
            <a:r>
              <a:rPr dirty="0" sz="3200" spc="13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algn="just" marL="369570" marR="5080">
              <a:lnSpc>
                <a:spcPts val="3529"/>
              </a:lnSpc>
              <a:spcBef>
                <a:spcPts val="215"/>
              </a:spcBef>
            </a:pPr>
            <a:r>
              <a:rPr dirty="0" sz="3200" spc="60">
                <a:latin typeface="Times New Roman"/>
                <a:cs typeface="Times New Roman"/>
              </a:rPr>
              <a:t>unified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 spc="55">
                <a:latin typeface="Times New Roman"/>
                <a:cs typeface="Times New Roman"/>
              </a:rPr>
              <a:t>predictive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 spc="85">
                <a:latin typeface="Times New Roman"/>
                <a:cs typeface="Times New Roman"/>
              </a:rPr>
              <a:t>model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 spc="90">
                <a:latin typeface="Times New Roman"/>
                <a:cs typeface="Times New Roman"/>
              </a:rPr>
              <a:t>capable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 spc="85">
                <a:latin typeface="Times New Roman"/>
                <a:cs typeface="Times New Roman"/>
              </a:rPr>
              <a:t>of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 spc="70">
                <a:latin typeface="Times New Roman"/>
                <a:cs typeface="Times New Roman"/>
              </a:rPr>
              <a:t>forecasting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>
                <a:latin typeface="Times New Roman"/>
                <a:cs typeface="Times New Roman"/>
              </a:rPr>
              <a:t>electricity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>
                <a:latin typeface="Times New Roman"/>
                <a:cs typeface="Times New Roman"/>
              </a:rPr>
              <a:t>prices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 spc="95">
                <a:latin typeface="Times New Roman"/>
                <a:cs typeface="Times New Roman"/>
              </a:rPr>
              <a:t>based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 spc="170">
                <a:latin typeface="Times New Roman"/>
                <a:cs typeface="Times New Roman"/>
              </a:rPr>
              <a:t>on</a:t>
            </a:r>
            <a:r>
              <a:rPr dirty="0" sz="3200" spc="430">
                <a:latin typeface="Times New Roman"/>
                <a:cs typeface="Times New Roman"/>
              </a:rPr>
              <a:t>  </a:t>
            </a:r>
            <a:r>
              <a:rPr dirty="0" sz="3200" spc="105">
                <a:latin typeface="Times New Roman"/>
                <a:cs typeface="Times New Roman"/>
              </a:rPr>
              <a:t>past </a:t>
            </a:r>
            <a:r>
              <a:rPr dirty="0" sz="3200" spc="114">
                <a:latin typeface="Times New Roman"/>
                <a:cs typeface="Times New Roman"/>
              </a:rPr>
              <a:t>consumption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105">
                <a:latin typeface="Times New Roman"/>
                <a:cs typeface="Times New Roman"/>
              </a:rPr>
              <a:t>patterns.</a:t>
            </a:r>
            <a:endParaRPr sz="3200">
              <a:latin typeface="Times New Roman"/>
              <a:cs typeface="Times New Roman"/>
            </a:endParaRPr>
          </a:p>
          <a:p>
            <a:pPr algn="just" marL="369570" indent="-357505">
              <a:lnSpc>
                <a:spcPts val="3295"/>
              </a:lnSpc>
              <a:buFont typeface="Times New Roman"/>
              <a:buAutoNum type="arabicPeriod" startAt="5"/>
              <a:tabLst>
                <a:tab pos="37020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Evaluation:</a:t>
            </a:r>
            <a:r>
              <a:rPr dirty="0" sz="3200" spc="335" b="1">
                <a:latin typeface="Times New Roman"/>
                <a:cs typeface="Times New Roman"/>
              </a:rPr>
              <a:t>  </a:t>
            </a:r>
            <a:r>
              <a:rPr dirty="0" sz="3200" spc="75">
                <a:latin typeface="Times New Roman"/>
                <a:cs typeface="Times New Roman"/>
              </a:rPr>
              <a:t>Validate</a:t>
            </a:r>
            <a:r>
              <a:rPr dirty="0" sz="3200" spc="340">
                <a:latin typeface="Times New Roman"/>
                <a:cs typeface="Times New Roman"/>
              </a:rPr>
              <a:t>  </a:t>
            </a:r>
            <a:r>
              <a:rPr dirty="0" sz="3200" spc="105">
                <a:latin typeface="Times New Roman"/>
                <a:cs typeface="Times New Roman"/>
              </a:rPr>
              <a:t>the</a:t>
            </a:r>
            <a:r>
              <a:rPr dirty="0" sz="3200" spc="335">
                <a:latin typeface="Times New Roman"/>
                <a:cs typeface="Times New Roman"/>
              </a:rPr>
              <a:t>  </a:t>
            </a:r>
            <a:r>
              <a:rPr dirty="0" sz="3200" spc="100">
                <a:latin typeface="Times New Roman"/>
                <a:cs typeface="Times New Roman"/>
              </a:rPr>
              <a:t>performance</a:t>
            </a:r>
            <a:r>
              <a:rPr dirty="0" sz="3200" spc="340">
                <a:latin typeface="Times New Roman"/>
                <a:cs typeface="Times New Roman"/>
              </a:rPr>
              <a:t>  </a:t>
            </a:r>
            <a:r>
              <a:rPr dirty="0" sz="3200" spc="85">
                <a:latin typeface="Times New Roman"/>
                <a:cs typeface="Times New Roman"/>
              </a:rPr>
              <a:t>of</a:t>
            </a:r>
            <a:r>
              <a:rPr dirty="0" sz="3200" spc="335">
                <a:latin typeface="Times New Roman"/>
                <a:cs typeface="Times New Roman"/>
              </a:rPr>
              <a:t>  </a:t>
            </a:r>
            <a:r>
              <a:rPr dirty="0" sz="3200" spc="105">
                <a:latin typeface="Times New Roman"/>
                <a:cs typeface="Times New Roman"/>
              </a:rPr>
              <a:t>the</a:t>
            </a:r>
            <a:r>
              <a:rPr dirty="0" sz="3200" spc="340">
                <a:latin typeface="Times New Roman"/>
                <a:cs typeface="Times New Roman"/>
              </a:rPr>
              <a:t>  </a:t>
            </a:r>
            <a:r>
              <a:rPr dirty="0" sz="3200" spc="55">
                <a:latin typeface="Times New Roman"/>
                <a:cs typeface="Times New Roman"/>
              </a:rPr>
              <a:t>predictive</a:t>
            </a:r>
            <a:r>
              <a:rPr dirty="0" sz="3200" spc="335">
                <a:latin typeface="Times New Roman"/>
                <a:cs typeface="Times New Roman"/>
              </a:rPr>
              <a:t>  </a:t>
            </a:r>
            <a:r>
              <a:rPr dirty="0" sz="3200" spc="85">
                <a:latin typeface="Times New Roman"/>
                <a:cs typeface="Times New Roman"/>
              </a:rPr>
              <a:t>model</a:t>
            </a:r>
            <a:r>
              <a:rPr dirty="0" sz="3200" spc="340">
                <a:latin typeface="Times New Roman"/>
                <a:cs typeface="Times New Roman"/>
              </a:rPr>
              <a:t>  </a:t>
            </a:r>
            <a:r>
              <a:rPr dirty="0" sz="3200" spc="60">
                <a:latin typeface="Times New Roman"/>
                <a:cs typeface="Times New Roman"/>
              </a:rPr>
              <a:t>using</a:t>
            </a:r>
            <a:r>
              <a:rPr dirty="0" sz="3200" spc="335">
                <a:latin typeface="Times New Roman"/>
                <a:cs typeface="Times New Roman"/>
              </a:rPr>
              <a:t>  </a:t>
            </a:r>
            <a:r>
              <a:rPr dirty="0" sz="3200" spc="125">
                <a:latin typeface="Times New Roman"/>
                <a:cs typeface="Times New Roman"/>
              </a:rPr>
              <a:t>appropriate</a:t>
            </a:r>
            <a:endParaRPr sz="3200">
              <a:latin typeface="Times New Roman"/>
              <a:cs typeface="Times New Roman"/>
            </a:endParaRPr>
          </a:p>
          <a:p>
            <a:pPr algn="just" marL="369570" marR="5080">
              <a:lnSpc>
                <a:spcPts val="3529"/>
              </a:lnSpc>
              <a:spcBef>
                <a:spcPts val="220"/>
              </a:spcBef>
            </a:pPr>
            <a:r>
              <a:rPr dirty="0" sz="3200" spc="95">
                <a:latin typeface="Times New Roman"/>
                <a:cs typeface="Times New Roman"/>
              </a:rPr>
              <a:t>evaluation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55">
                <a:latin typeface="Times New Roman"/>
                <a:cs typeface="Times New Roman"/>
              </a:rPr>
              <a:t>metrics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75">
                <a:latin typeface="Times New Roman"/>
                <a:cs typeface="Times New Roman"/>
              </a:rPr>
              <a:t>such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80">
                <a:latin typeface="Times New Roman"/>
                <a:cs typeface="Times New Roman"/>
              </a:rPr>
              <a:t>as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165">
                <a:latin typeface="Times New Roman"/>
                <a:cs typeface="Times New Roman"/>
              </a:rPr>
              <a:t>Mean</a:t>
            </a:r>
            <a:r>
              <a:rPr dirty="0" sz="3200" spc="345">
                <a:latin typeface="Times New Roman"/>
                <a:cs typeface="Times New Roman"/>
              </a:rPr>
              <a:t> </a:t>
            </a:r>
            <a:r>
              <a:rPr dirty="0" sz="3200" spc="95">
                <a:latin typeface="Times New Roman"/>
                <a:cs typeface="Times New Roman"/>
              </a:rPr>
              <a:t>Absolute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Error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135">
                <a:latin typeface="Times New Roman"/>
                <a:cs typeface="Times New Roman"/>
              </a:rPr>
              <a:t>(MAE)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or</a:t>
            </a:r>
            <a:r>
              <a:rPr dirty="0" sz="3200" spc="345">
                <a:latin typeface="Times New Roman"/>
                <a:cs typeface="Times New Roman"/>
              </a:rPr>
              <a:t> </a:t>
            </a:r>
            <a:r>
              <a:rPr dirty="0" sz="3200" spc="210">
                <a:latin typeface="Times New Roman"/>
                <a:cs typeface="Times New Roman"/>
              </a:rPr>
              <a:t>Root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165">
                <a:latin typeface="Times New Roman"/>
                <a:cs typeface="Times New Roman"/>
              </a:rPr>
              <a:t>Mean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114">
                <a:latin typeface="Times New Roman"/>
                <a:cs typeface="Times New Roman"/>
              </a:rPr>
              <a:t>Squared</a:t>
            </a:r>
            <a:r>
              <a:rPr dirty="0" sz="3200" spc="340">
                <a:latin typeface="Times New Roman"/>
                <a:cs typeface="Times New Roman"/>
              </a:rPr>
              <a:t> </a:t>
            </a:r>
            <a:r>
              <a:rPr dirty="0" sz="3200" spc="160">
                <a:latin typeface="Times New Roman"/>
                <a:cs typeface="Times New Roman"/>
              </a:rPr>
              <a:t>Error </a:t>
            </a:r>
            <a:r>
              <a:rPr dirty="0" sz="3200" spc="140">
                <a:latin typeface="Times New Roman"/>
                <a:cs typeface="Times New Roman"/>
              </a:rPr>
              <a:t>(RMSE)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170">
                <a:latin typeface="Times New Roman"/>
                <a:cs typeface="Times New Roman"/>
              </a:rPr>
              <a:t>on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180">
                <a:latin typeface="Times New Roman"/>
                <a:cs typeface="Times New Roman"/>
              </a:rPr>
              <a:t>a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100">
                <a:latin typeface="Times New Roman"/>
                <a:cs typeface="Times New Roman"/>
              </a:rPr>
              <a:t>separate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75">
                <a:latin typeface="Times New Roman"/>
                <a:cs typeface="Times New Roman"/>
              </a:rPr>
              <a:t>test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100">
                <a:latin typeface="Times New Roman"/>
                <a:cs typeface="Times New Roman"/>
              </a:rPr>
              <a:t>dataset.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BA8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4321" y="612818"/>
            <a:ext cx="5796280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UNIQUE</a:t>
            </a:r>
            <a:r>
              <a:rPr dirty="0" spc="-5"/>
              <a:t> </a:t>
            </a:r>
            <a:r>
              <a:rPr dirty="0" spc="75"/>
              <a:t>ASPECTS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031" y="115688"/>
            <a:ext cx="4092450" cy="180846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algn="just" marL="410209" marR="5080" indent="-398145">
              <a:lnSpc>
                <a:spcPts val="3890"/>
              </a:lnSpc>
              <a:spcBef>
                <a:spcPts val="580"/>
              </a:spcBef>
              <a:buFont typeface="Times New Roman"/>
              <a:buAutoNum type="arabicPeriod"/>
              <a:tabLst>
                <a:tab pos="410845" algn="l"/>
              </a:tabLst>
            </a:pPr>
            <a:r>
              <a:rPr dirty="0" spc="-75" b="1">
                <a:latin typeface="Times New Roman"/>
                <a:cs typeface="Times New Roman"/>
              </a:rPr>
              <a:t>Time-</a:t>
            </a:r>
            <a:r>
              <a:rPr dirty="0" b="1">
                <a:latin typeface="Times New Roman"/>
                <a:cs typeface="Times New Roman"/>
              </a:rPr>
              <a:t>series</a:t>
            </a:r>
            <a:r>
              <a:rPr dirty="0" spc="10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analysis:</a:t>
            </a:r>
            <a:r>
              <a:rPr dirty="0" spc="15" b="1">
                <a:latin typeface="Times New Roman"/>
                <a:cs typeface="Times New Roman"/>
              </a:rPr>
              <a:t>  </a:t>
            </a:r>
            <a:r>
              <a:rPr dirty="0" spc="130"/>
              <a:t>Recurrent</a:t>
            </a:r>
            <a:r>
              <a:rPr dirty="0" spc="15"/>
              <a:t>  </a:t>
            </a:r>
            <a:r>
              <a:rPr dirty="0" spc="135"/>
              <a:t>Neural</a:t>
            </a:r>
            <a:r>
              <a:rPr dirty="0" spc="10"/>
              <a:t>  </a:t>
            </a:r>
            <a:r>
              <a:rPr dirty="0" spc="120"/>
              <a:t>Networks</a:t>
            </a:r>
            <a:r>
              <a:rPr dirty="0" spc="15"/>
              <a:t>  </a:t>
            </a:r>
            <a:r>
              <a:rPr dirty="0" spc="200"/>
              <a:t>(RNN)</a:t>
            </a:r>
            <a:r>
              <a:rPr dirty="0" spc="15"/>
              <a:t>  </a:t>
            </a:r>
            <a:r>
              <a:rPr dirty="0" spc="110"/>
              <a:t>can</a:t>
            </a:r>
            <a:r>
              <a:rPr dirty="0" spc="10"/>
              <a:t>  </a:t>
            </a:r>
            <a:r>
              <a:rPr dirty="0" spc="120"/>
              <a:t>capture</a:t>
            </a:r>
            <a:r>
              <a:rPr dirty="0" spc="15"/>
              <a:t>  </a:t>
            </a:r>
            <a:r>
              <a:rPr dirty="0" spc="85"/>
              <a:t>the </a:t>
            </a:r>
            <a:r>
              <a:rPr dirty="0" spc="125"/>
              <a:t>temporal</a:t>
            </a:r>
            <a:r>
              <a:rPr dirty="0" spc="455"/>
              <a:t>  </a:t>
            </a:r>
            <a:r>
              <a:rPr dirty="0" spc="55"/>
              <a:t>dependencies</a:t>
            </a:r>
            <a:r>
              <a:rPr dirty="0" spc="455"/>
              <a:t>  </a:t>
            </a:r>
            <a:r>
              <a:rPr dirty="0" spc="75"/>
              <a:t>in</a:t>
            </a:r>
            <a:r>
              <a:rPr dirty="0" spc="455"/>
              <a:t>  </a:t>
            </a:r>
            <a:r>
              <a:rPr dirty="0"/>
              <a:t>energy</a:t>
            </a:r>
            <a:r>
              <a:rPr dirty="0" spc="455"/>
              <a:t>  </a:t>
            </a:r>
            <a:r>
              <a:rPr dirty="0" spc="120"/>
              <a:t>consumption</a:t>
            </a:r>
            <a:r>
              <a:rPr dirty="0" spc="455"/>
              <a:t>  </a:t>
            </a:r>
            <a:r>
              <a:rPr dirty="0" spc="160"/>
              <a:t>data,</a:t>
            </a:r>
            <a:r>
              <a:rPr dirty="0" spc="455"/>
              <a:t>  </a:t>
            </a:r>
            <a:r>
              <a:rPr dirty="0" spc="75"/>
              <a:t>enabling</a:t>
            </a:r>
            <a:r>
              <a:rPr dirty="0" spc="459"/>
              <a:t>  </a:t>
            </a:r>
            <a:r>
              <a:rPr dirty="0" spc="95"/>
              <a:t>accurate </a:t>
            </a:r>
            <a:r>
              <a:rPr dirty="0" spc="70"/>
              <a:t>forecasting</a:t>
            </a:r>
            <a:r>
              <a:rPr dirty="0" spc="105"/>
              <a:t> </a:t>
            </a:r>
            <a:r>
              <a:rPr dirty="0" spc="80"/>
              <a:t>of</a:t>
            </a:r>
            <a:r>
              <a:rPr dirty="0" spc="105"/>
              <a:t> </a:t>
            </a:r>
            <a:r>
              <a:rPr dirty="0"/>
              <a:t>electricity</a:t>
            </a:r>
            <a:r>
              <a:rPr dirty="0" spc="105"/>
              <a:t> </a:t>
            </a:r>
            <a:r>
              <a:rPr dirty="0" spc="-10"/>
              <a:t>prices.</a:t>
            </a:r>
          </a:p>
          <a:p>
            <a:pPr algn="just" marL="410209" marR="5080" indent="-398145">
              <a:lnSpc>
                <a:spcPts val="3890"/>
              </a:lnSpc>
              <a:spcBef>
                <a:spcPts val="15"/>
              </a:spcBef>
              <a:buFont typeface="Times New Roman"/>
              <a:buAutoNum type="arabicPeriod"/>
              <a:tabLst>
                <a:tab pos="410845" algn="l"/>
              </a:tabLst>
            </a:pPr>
            <a:r>
              <a:rPr dirty="0" b="1">
                <a:latin typeface="Times New Roman"/>
                <a:cs typeface="Times New Roman"/>
              </a:rPr>
              <a:t>Spatial</a:t>
            </a:r>
            <a:r>
              <a:rPr dirty="0" spc="275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feature</a:t>
            </a:r>
            <a:r>
              <a:rPr dirty="0" spc="275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extraction:</a:t>
            </a:r>
            <a:r>
              <a:rPr dirty="0" spc="275" b="1">
                <a:latin typeface="Times New Roman"/>
                <a:cs typeface="Times New Roman"/>
              </a:rPr>
              <a:t>  </a:t>
            </a:r>
            <a:r>
              <a:rPr dirty="0" spc="114"/>
              <a:t>Convolutional</a:t>
            </a:r>
            <a:r>
              <a:rPr dirty="0" spc="280"/>
              <a:t>  </a:t>
            </a:r>
            <a:r>
              <a:rPr dirty="0" spc="135"/>
              <a:t>Neural</a:t>
            </a:r>
            <a:r>
              <a:rPr dirty="0" spc="275"/>
              <a:t>  </a:t>
            </a:r>
            <a:r>
              <a:rPr dirty="0" spc="120"/>
              <a:t>Networks</a:t>
            </a:r>
            <a:r>
              <a:rPr dirty="0" spc="275"/>
              <a:t>  </a:t>
            </a:r>
            <a:r>
              <a:rPr dirty="0" spc="160"/>
              <a:t>(CNN)</a:t>
            </a:r>
            <a:r>
              <a:rPr dirty="0" spc="275"/>
              <a:t>  </a:t>
            </a:r>
            <a:r>
              <a:rPr dirty="0" spc="85"/>
              <a:t>can </a:t>
            </a:r>
            <a:r>
              <a:rPr dirty="0" spc="60"/>
              <a:t>analyze</a:t>
            </a:r>
            <a:r>
              <a:rPr dirty="0" spc="450"/>
              <a:t> </a:t>
            </a:r>
            <a:r>
              <a:rPr dirty="0" spc="95"/>
              <a:t>spatial</a:t>
            </a:r>
            <a:r>
              <a:rPr dirty="0" spc="455"/>
              <a:t> </a:t>
            </a:r>
            <a:r>
              <a:rPr dirty="0" spc="130"/>
              <a:t>patterns</a:t>
            </a:r>
            <a:r>
              <a:rPr dirty="0" spc="450"/>
              <a:t> </a:t>
            </a:r>
            <a:r>
              <a:rPr dirty="0" spc="75"/>
              <a:t>in</a:t>
            </a:r>
            <a:r>
              <a:rPr dirty="0" spc="455"/>
              <a:t> </a:t>
            </a:r>
            <a:r>
              <a:rPr dirty="0"/>
              <a:t>energy</a:t>
            </a:r>
            <a:r>
              <a:rPr dirty="0" spc="455"/>
              <a:t> </a:t>
            </a:r>
            <a:r>
              <a:rPr dirty="0" spc="120"/>
              <a:t>consumption</a:t>
            </a:r>
            <a:r>
              <a:rPr dirty="0" spc="450"/>
              <a:t> </a:t>
            </a:r>
            <a:r>
              <a:rPr dirty="0" spc="160"/>
              <a:t>data,</a:t>
            </a:r>
            <a:r>
              <a:rPr dirty="0" spc="455"/>
              <a:t> </a:t>
            </a:r>
            <a:r>
              <a:rPr dirty="0" spc="85"/>
              <a:t>providing</a:t>
            </a:r>
            <a:r>
              <a:rPr dirty="0" spc="450"/>
              <a:t> </a:t>
            </a:r>
            <a:r>
              <a:rPr dirty="0" spc="50"/>
              <a:t>insights</a:t>
            </a:r>
            <a:r>
              <a:rPr dirty="0" spc="455"/>
              <a:t> </a:t>
            </a:r>
            <a:r>
              <a:rPr dirty="0" spc="110"/>
              <a:t>into the</a:t>
            </a:r>
            <a:r>
              <a:rPr dirty="0" spc="55"/>
              <a:t> </a:t>
            </a:r>
            <a:r>
              <a:rPr dirty="0" spc="90"/>
              <a:t>relationship</a:t>
            </a:r>
            <a:r>
              <a:rPr dirty="0" spc="60"/>
              <a:t> between </a:t>
            </a:r>
            <a:r>
              <a:rPr dirty="0" spc="65"/>
              <a:t>different</a:t>
            </a:r>
            <a:r>
              <a:rPr dirty="0" spc="55"/>
              <a:t> </a:t>
            </a:r>
            <a:r>
              <a:rPr dirty="0" spc="95"/>
              <a:t>factors</a:t>
            </a:r>
            <a:r>
              <a:rPr dirty="0" spc="60"/>
              <a:t> </a:t>
            </a:r>
            <a:r>
              <a:rPr dirty="0" spc="45"/>
              <a:t>affecting</a:t>
            </a:r>
            <a:r>
              <a:rPr dirty="0" spc="60"/>
              <a:t> </a:t>
            </a:r>
            <a:r>
              <a:rPr dirty="0"/>
              <a:t>electricity</a:t>
            </a:r>
            <a:r>
              <a:rPr dirty="0" spc="55"/>
              <a:t> </a:t>
            </a:r>
            <a:r>
              <a:rPr dirty="0" spc="-10"/>
              <a:t>prices.</a:t>
            </a:r>
          </a:p>
          <a:p>
            <a:pPr algn="just" marL="410209" marR="5080" indent="-398145">
              <a:lnSpc>
                <a:spcPts val="3890"/>
              </a:lnSpc>
              <a:spcBef>
                <a:spcPts val="10"/>
              </a:spcBef>
              <a:buFont typeface="Times New Roman"/>
              <a:buAutoNum type="arabicPeriod"/>
              <a:tabLst>
                <a:tab pos="410845" algn="l"/>
              </a:tabLst>
            </a:pPr>
            <a:r>
              <a:rPr dirty="0" spc="-10" b="1">
                <a:latin typeface="Times New Roman"/>
                <a:cs typeface="Times New Roman"/>
              </a:rPr>
              <a:t>Integration</a:t>
            </a:r>
            <a:r>
              <a:rPr dirty="0" spc="330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of</a:t>
            </a:r>
            <a:r>
              <a:rPr dirty="0" spc="33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multiple</a:t>
            </a:r>
            <a:r>
              <a:rPr dirty="0" spc="33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data</a:t>
            </a:r>
            <a:r>
              <a:rPr dirty="0" spc="335" b="1">
                <a:latin typeface="Times New Roman"/>
                <a:cs typeface="Times New Roman"/>
              </a:rPr>
              <a:t> </a:t>
            </a:r>
            <a:r>
              <a:rPr dirty="0" spc="-10" b="1">
                <a:latin typeface="Times New Roman"/>
                <a:cs typeface="Times New Roman"/>
              </a:rPr>
              <a:t>sources:</a:t>
            </a:r>
            <a:r>
              <a:rPr dirty="0" spc="335" b="1">
                <a:latin typeface="Times New Roman"/>
                <a:cs typeface="Times New Roman"/>
              </a:rPr>
              <a:t> </a:t>
            </a:r>
            <a:r>
              <a:rPr dirty="0" spc="105"/>
              <a:t>Combining</a:t>
            </a:r>
            <a:r>
              <a:rPr dirty="0" spc="335"/>
              <a:t> </a:t>
            </a:r>
            <a:r>
              <a:rPr dirty="0" spc="345"/>
              <a:t>RNN</a:t>
            </a:r>
            <a:r>
              <a:rPr dirty="0" spc="335"/>
              <a:t> </a:t>
            </a:r>
            <a:r>
              <a:rPr dirty="0" spc="180"/>
              <a:t>and</a:t>
            </a:r>
            <a:r>
              <a:rPr dirty="0" spc="335"/>
              <a:t> </a:t>
            </a:r>
            <a:r>
              <a:rPr dirty="0" spc="280"/>
              <a:t>CNN</a:t>
            </a:r>
            <a:r>
              <a:rPr dirty="0" spc="335"/>
              <a:t> </a:t>
            </a:r>
            <a:r>
              <a:rPr dirty="0"/>
              <a:t>allows</a:t>
            </a:r>
            <a:r>
              <a:rPr dirty="0" spc="335"/>
              <a:t> </a:t>
            </a:r>
            <a:r>
              <a:rPr dirty="0" spc="85"/>
              <a:t>the model</a:t>
            </a:r>
            <a:r>
              <a:rPr dirty="0" spc="80"/>
              <a:t> </a:t>
            </a:r>
            <a:r>
              <a:rPr dirty="0" spc="185"/>
              <a:t>to</a:t>
            </a:r>
            <a:r>
              <a:rPr dirty="0" spc="80"/>
              <a:t> </a:t>
            </a:r>
            <a:r>
              <a:rPr dirty="0" spc="60"/>
              <a:t>process</a:t>
            </a:r>
            <a:r>
              <a:rPr dirty="0" spc="80"/>
              <a:t> </a:t>
            </a:r>
            <a:r>
              <a:rPr dirty="0"/>
              <a:t>diverse</a:t>
            </a:r>
            <a:r>
              <a:rPr dirty="0" spc="80"/>
              <a:t> </a:t>
            </a:r>
            <a:r>
              <a:rPr dirty="0" spc="185"/>
              <a:t>data</a:t>
            </a:r>
            <a:r>
              <a:rPr dirty="0" spc="80"/>
              <a:t> </a:t>
            </a:r>
            <a:r>
              <a:rPr dirty="0" spc="60"/>
              <a:t>types,</a:t>
            </a:r>
            <a:r>
              <a:rPr dirty="0" spc="80"/>
              <a:t> </a:t>
            </a:r>
            <a:r>
              <a:rPr dirty="0" spc="75"/>
              <a:t>such</a:t>
            </a:r>
            <a:r>
              <a:rPr dirty="0" spc="80"/>
              <a:t> as </a:t>
            </a:r>
            <a:r>
              <a:rPr dirty="0" spc="90"/>
              <a:t>weather,</a:t>
            </a:r>
            <a:r>
              <a:rPr dirty="0" spc="80"/>
              <a:t> geographical, </a:t>
            </a:r>
            <a:r>
              <a:rPr dirty="0" spc="180"/>
              <a:t>and</a:t>
            </a:r>
            <a:r>
              <a:rPr dirty="0" spc="80"/>
              <a:t> </a:t>
            </a:r>
            <a:r>
              <a:rPr dirty="0" spc="-10"/>
              <a:t>socio- </a:t>
            </a:r>
            <a:r>
              <a:rPr dirty="0" spc="65"/>
              <a:t>economic</a:t>
            </a:r>
            <a:r>
              <a:rPr dirty="0" spc="50"/>
              <a:t> </a:t>
            </a:r>
            <a:r>
              <a:rPr dirty="0" spc="90"/>
              <a:t>factors,</a:t>
            </a:r>
            <a:r>
              <a:rPr dirty="0" spc="55"/>
              <a:t> </a:t>
            </a:r>
            <a:r>
              <a:rPr dirty="0" spc="185"/>
              <a:t>to</a:t>
            </a:r>
            <a:r>
              <a:rPr dirty="0" spc="55"/>
              <a:t> </a:t>
            </a:r>
            <a:r>
              <a:rPr dirty="0" spc="90"/>
              <a:t>provide</a:t>
            </a:r>
            <a:r>
              <a:rPr dirty="0" spc="50"/>
              <a:t> </a:t>
            </a:r>
            <a:r>
              <a:rPr dirty="0" spc="114"/>
              <a:t>more</a:t>
            </a:r>
            <a:r>
              <a:rPr dirty="0" spc="55"/>
              <a:t> </a:t>
            </a:r>
            <a:r>
              <a:rPr dirty="0" spc="60"/>
              <a:t>comprehensive</a:t>
            </a:r>
            <a:r>
              <a:rPr dirty="0" spc="55"/>
              <a:t> </a:t>
            </a:r>
            <a:r>
              <a:rPr dirty="0"/>
              <a:t>electricity</a:t>
            </a:r>
            <a:r>
              <a:rPr dirty="0" spc="55"/>
              <a:t> </a:t>
            </a:r>
            <a:r>
              <a:rPr dirty="0" spc="50"/>
              <a:t>price </a:t>
            </a:r>
            <a:r>
              <a:rPr dirty="0" spc="70"/>
              <a:t>predictions.</a:t>
            </a:r>
          </a:p>
          <a:p>
            <a:pPr algn="just" marL="410209" marR="5080" indent="-398145">
              <a:lnSpc>
                <a:spcPts val="3890"/>
              </a:lnSpc>
              <a:spcBef>
                <a:spcPts val="15"/>
              </a:spcBef>
              <a:buFont typeface="Times New Roman"/>
              <a:buAutoNum type="arabicPeriod"/>
              <a:tabLst>
                <a:tab pos="410845" algn="l"/>
              </a:tabLst>
            </a:pPr>
            <a:r>
              <a:rPr dirty="0" spc="-25" b="1">
                <a:latin typeface="Times New Roman"/>
                <a:cs typeface="Times New Roman"/>
              </a:rPr>
              <a:t>Adaptive</a:t>
            </a:r>
            <a:r>
              <a:rPr dirty="0" spc="360" b="1">
                <a:latin typeface="Times New Roman"/>
                <a:cs typeface="Times New Roman"/>
              </a:rPr>
              <a:t> </a:t>
            </a:r>
            <a:r>
              <a:rPr dirty="0" spc="-45" b="1">
                <a:latin typeface="Times New Roman"/>
                <a:cs typeface="Times New Roman"/>
              </a:rPr>
              <a:t>learning:</a:t>
            </a:r>
            <a:r>
              <a:rPr dirty="0" spc="360" b="1">
                <a:latin typeface="Times New Roman"/>
                <a:cs typeface="Times New Roman"/>
              </a:rPr>
              <a:t> </a:t>
            </a:r>
            <a:r>
              <a:rPr dirty="0" spc="55"/>
              <a:t>These</a:t>
            </a:r>
            <a:r>
              <a:rPr dirty="0" spc="365"/>
              <a:t> </a:t>
            </a:r>
            <a:r>
              <a:rPr dirty="0" spc="65"/>
              <a:t>models</a:t>
            </a:r>
            <a:r>
              <a:rPr dirty="0" spc="360"/>
              <a:t> </a:t>
            </a:r>
            <a:r>
              <a:rPr dirty="0" spc="110"/>
              <a:t>can</a:t>
            </a:r>
            <a:r>
              <a:rPr dirty="0" spc="360"/>
              <a:t> </a:t>
            </a:r>
            <a:r>
              <a:rPr dirty="0" spc="95"/>
              <a:t>learn</a:t>
            </a:r>
            <a:r>
              <a:rPr dirty="0" spc="365"/>
              <a:t> </a:t>
            </a:r>
            <a:r>
              <a:rPr dirty="0" spc="180"/>
              <a:t>and</a:t>
            </a:r>
            <a:r>
              <a:rPr dirty="0" spc="360"/>
              <a:t> </a:t>
            </a:r>
            <a:r>
              <a:rPr dirty="0" spc="185"/>
              <a:t>adapt</a:t>
            </a:r>
            <a:r>
              <a:rPr dirty="0" spc="360"/>
              <a:t> </a:t>
            </a:r>
            <a:r>
              <a:rPr dirty="0" spc="185"/>
              <a:t>to</a:t>
            </a:r>
            <a:r>
              <a:rPr dirty="0" spc="365"/>
              <a:t> </a:t>
            </a:r>
            <a:r>
              <a:rPr dirty="0"/>
              <a:t>new</a:t>
            </a:r>
            <a:r>
              <a:rPr dirty="0" spc="360"/>
              <a:t> </a:t>
            </a:r>
            <a:r>
              <a:rPr dirty="0" spc="130"/>
              <a:t>patterns</a:t>
            </a:r>
            <a:r>
              <a:rPr dirty="0" spc="365"/>
              <a:t> </a:t>
            </a:r>
            <a:r>
              <a:rPr dirty="0" spc="75"/>
              <a:t>in</a:t>
            </a:r>
            <a:r>
              <a:rPr dirty="0" spc="360"/>
              <a:t> </a:t>
            </a:r>
            <a:r>
              <a:rPr dirty="0" spc="85"/>
              <a:t>the </a:t>
            </a:r>
            <a:r>
              <a:rPr dirty="0" spc="165"/>
              <a:t>data,</a:t>
            </a:r>
            <a:r>
              <a:rPr dirty="0" spc="45"/>
              <a:t> </a:t>
            </a:r>
            <a:r>
              <a:rPr dirty="0" spc="105"/>
              <a:t>making</a:t>
            </a:r>
            <a:r>
              <a:rPr dirty="0" spc="45"/>
              <a:t> </a:t>
            </a:r>
            <a:r>
              <a:rPr dirty="0" spc="114"/>
              <a:t>them</a:t>
            </a:r>
            <a:r>
              <a:rPr dirty="0" spc="45"/>
              <a:t> </a:t>
            </a:r>
            <a:r>
              <a:rPr dirty="0" spc="75"/>
              <a:t>suitable</a:t>
            </a:r>
            <a:r>
              <a:rPr dirty="0" spc="45"/>
              <a:t> </a:t>
            </a:r>
            <a:r>
              <a:rPr dirty="0" spc="114"/>
              <a:t>for</a:t>
            </a:r>
            <a:r>
              <a:rPr dirty="0" spc="50"/>
              <a:t> </a:t>
            </a:r>
            <a:r>
              <a:rPr dirty="0" spc="85"/>
              <a:t>dynamic</a:t>
            </a:r>
            <a:r>
              <a:rPr dirty="0" spc="45"/>
              <a:t> </a:t>
            </a:r>
            <a:r>
              <a:rPr dirty="0" spc="180"/>
              <a:t>and</a:t>
            </a:r>
            <a:r>
              <a:rPr dirty="0" spc="45"/>
              <a:t> </a:t>
            </a:r>
            <a:r>
              <a:rPr dirty="0"/>
              <a:t>ever-</a:t>
            </a:r>
            <a:r>
              <a:rPr dirty="0" spc="75"/>
              <a:t>changing</a:t>
            </a:r>
            <a:r>
              <a:rPr dirty="0" spc="45"/>
              <a:t> </a:t>
            </a:r>
            <a:r>
              <a:rPr dirty="0"/>
              <a:t>energy</a:t>
            </a:r>
            <a:r>
              <a:rPr dirty="0" spc="45"/>
              <a:t> </a:t>
            </a:r>
            <a:r>
              <a:rPr dirty="0" spc="100"/>
              <a:t>markets.</a:t>
            </a:r>
          </a:p>
          <a:p>
            <a:pPr algn="just" marL="410209" marR="5080" indent="-398145">
              <a:lnSpc>
                <a:spcPts val="3890"/>
              </a:lnSpc>
              <a:spcBef>
                <a:spcPts val="5"/>
              </a:spcBef>
              <a:buFont typeface="Times New Roman"/>
              <a:buAutoNum type="arabicPeriod"/>
              <a:tabLst>
                <a:tab pos="410845" algn="l"/>
              </a:tabLst>
            </a:pPr>
            <a:r>
              <a:rPr dirty="0" b="1">
                <a:latin typeface="Times New Roman"/>
                <a:cs typeface="Times New Roman"/>
              </a:rPr>
              <a:t>Enhanced</a:t>
            </a:r>
            <a:r>
              <a:rPr dirty="0" spc="220" b="1">
                <a:latin typeface="Times New Roman"/>
                <a:cs typeface="Times New Roman"/>
              </a:rPr>
              <a:t>  </a:t>
            </a:r>
            <a:r>
              <a:rPr dirty="0" b="1">
                <a:latin typeface="Times New Roman"/>
                <a:cs typeface="Times New Roman"/>
              </a:rPr>
              <a:t>accuracy:</a:t>
            </a:r>
            <a:r>
              <a:rPr dirty="0" spc="225" b="1">
                <a:latin typeface="Times New Roman"/>
                <a:cs typeface="Times New Roman"/>
              </a:rPr>
              <a:t>  </a:t>
            </a:r>
            <a:r>
              <a:rPr dirty="0" spc="114"/>
              <a:t>The</a:t>
            </a:r>
            <a:r>
              <a:rPr dirty="0" spc="225"/>
              <a:t>  </a:t>
            </a:r>
            <a:r>
              <a:rPr dirty="0" spc="120"/>
              <a:t>combination</a:t>
            </a:r>
            <a:r>
              <a:rPr dirty="0" spc="225"/>
              <a:t>  </a:t>
            </a:r>
            <a:r>
              <a:rPr dirty="0" spc="80"/>
              <a:t>of</a:t>
            </a:r>
            <a:r>
              <a:rPr dirty="0" spc="225"/>
              <a:t>  </a:t>
            </a:r>
            <a:r>
              <a:rPr dirty="0" spc="345"/>
              <a:t>RNN</a:t>
            </a:r>
            <a:r>
              <a:rPr dirty="0" spc="225"/>
              <a:t>  </a:t>
            </a:r>
            <a:r>
              <a:rPr dirty="0" spc="180"/>
              <a:t>and</a:t>
            </a:r>
            <a:r>
              <a:rPr dirty="0" spc="225"/>
              <a:t>  </a:t>
            </a:r>
            <a:r>
              <a:rPr dirty="0" spc="280"/>
              <a:t>CNN</a:t>
            </a:r>
            <a:r>
              <a:rPr dirty="0" spc="225"/>
              <a:t>  </a:t>
            </a:r>
            <a:r>
              <a:rPr dirty="0" spc="110"/>
              <a:t>can</a:t>
            </a:r>
            <a:r>
              <a:rPr dirty="0" spc="225"/>
              <a:t>  </a:t>
            </a:r>
            <a:r>
              <a:rPr dirty="0" spc="75"/>
              <a:t>lead</a:t>
            </a:r>
            <a:r>
              <a:rPr dirty="0" spc="225"/>
              <a:t>  </a:t>
            </a:r>
            <a:r>
              <a:rPr dirty="0" spc="160"/>
              <a:t>to </a:t>
            </a:r>
            <a:r>
              <a:rPr dirty="0" spc="95"/>
              <a:t>improved</a:t>
            </a:r>
            <a:r>
              <a:rPr dirty="0" spc="160"/>
              <a:t>  </a:t>
            </a:r>
            <a:r>
              <a:rPr dirty="0" spc="95"/>
              <a:t>prediction</a:t>
            </a:r>
            <a:r>
              <a:rPr dirty="0" spc="160"/>
              <a:t>  </a:t>
            </a:r>
            <a:r>
              <a:rPr dirty="0" spc="75"/>
              <a:t>accuracy</a:t>
            </a:r>
            <a:r>
              <a:rPr dirty="0" spc="160"/>
              <a:t>  </a:t>
            </a:r>
            <a:r>
              <a:rPr dirty="0" spc="120"/>
              <a:t>compared</a:t>
            </a:r>
            <a:r>
              <a:rPr dirty="0" spc="160"/>
              <a:t>  </a:t>
            </a:r>
            <a:r>
              <a:rPr dirty="0" spc="185"/>
              <a:t>to</a:t>
            </a:r>
            <a:r>
              <a:rPr dirty="0" spc="160"/>
              <a:t>  </a:t>
            </a:r>
            <a:r>
              <a:rPr dirty="0" spc="125"/>
              <a:t>traditional</a:t>
            </a:r>
            <a:r>
              <a:rPr dirty="0" spc="160"/>
              <a:t>  </a:t>
            </a:r>
            <a:r>
              <a:rPr dirty="0" spc="70"/>
              <a:t>statistical</a:t>
            </a:r>
            <a:r>
              <a:rPr dirty="0" spc="160"/>
              <a:t>  </a:t>
            </a:r>
            <a:r>
              <a:rPr dirty="0" spc="55"/>
              <a:t>models, </a:t>
            </a:r>
            <a:r>
              <a:rPr dirty="0" spc="85"/>
              <a:t>providing</a:t>
            </a:r>
            <a:r>
              <a:rPr dirty="0" spc="50"/>
              <a:t> </a:t>
            </a:r>
            <a:r>
              <a:rPr dirty="0" spc="75"/>
              <a:t>valuable</a:t>
            </a:r>
            <a:r>
              <a:rPr dirty="0" spc="50"/>
              <a:t> insights </a:t>
            </a:r>
            <a:r>
              <a:rPr dirty="0" spc="114"/>
              <a:t>for</a:t>
            </a:r>
            <a:r>
              <a:rPr dirty="0" spc="50"/>
              <a:t> </a:t>
            </a:r>
            <a:r>
              <a:rPr dirty="0"/>
              <a:t>energy</a:t>
            </a:r>
            <a:r>
              <a:rPr dirty="0" spc="50"/>
              <a:t> </a:t>
            </a:r>
            <a:r>
              <a:rPr dirty="0" spc="114"/>
              <a:t>traders,</a:t>
            </a:r>
            <a:r>
              <a:rPr dirty="0" spc="45"/>
              <a:t> </a:t>
            </a:r>
            <a:r>
              <a:rPr dirty="0" spc="70"/>
              <a:t>policymakers,</a:t>
            </a:r>
            <a:r>
              <a:rPr dirty="0" spc="50"/>
              <a:t> </a:t>
            </a:r>
            <a:r>
              <a:rPr dirty="0" spc="180"/>
              <a:t>and</a:t>
            </a:r>
            <a:r>
              <a:rPr dirty="0" spc="50"/>
              <a:t> </a:t>
            </a:r>
            <a:r>
              <a:rPr dirty="0" spc="70"/>
              <a:t>consumers.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16230599" cy="92539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3772" y="1255849"/>
            <a:ext cx="803719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MODELLING</a:t>
            </a:r>
            <a:r>
              <a:rPr dirty="0" spc="15"/>
              <a:t> </a:t>
            </a:r>
            <a:r>
              <a:rPr dirty="0" spc="80"/>
              <a:t>APPROACH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43120" y="0"/>
            <a:ext cx="4744878" cy="813557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191918" y="1949206"/>
            <a:ext cx="14283055" cy="640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0845" marR="5080" indent="-398780">
              <a:lnSpc>
                <a:spcPct val="116300"/>
              </a:lnSpc>
              <a:spcBef>
                <a:spcPts val="100"/>
              </a:spcBef>
              <a:buFont typeface="Times New Roman"/>
              <a:buAutoNum type="arabicPeriod"/>
              <a:tabLst>
                <a:tab pos="411480" algn="l"/>
              </a:tabLst>
            </a:pPr>
            <a:r>
              <a:rPr dirty="0" sz="3600" spc="-85" b="1">
                <a:latin typeface="Times New Roman"/>
                <a:cs typeface="Times New Roman"/>
              </a:rPr>
              <a:t>Recurrent</a:t>
            </a:r>
            <a:r>
              <a:rPr dirty="0" sz="3600" spc="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Neural</a:t>
            </a:r>
            <a:r>
              <a:rPr dirty="0" sz="3600" spc="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Networks</a:t>
            </a:r>
            <a:r>
              <a:rPr dirty="0" sz="3600" spc="1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(RNN):</a:t>
            </a:r>
            <a:r>
              <a:rPr dirty="0" sz="3600" spc="15" b="1">
                <a:latin typeface="Times New Roman"/>
                <a:cs typeface="Times New Roman"/>
              </a:rPr>
              <a:t> </a:t>
            </a:r>
            <a:r>
              <a:rPr dirty="0" sz="3600" spc="60" b="1">
                <a:latin typeface="Times New Roman"/>
                <a:cs typeface="Times New Roman"/>
              </a:rPr>
              <a:t>RNNs</a:t>
            </a:r>
            <a:r>
              <a:rPr dirty="0" sz="3600" spc="1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are</a:t>
            </a:r>
            <a:r>
              <a:rPr dirty="0" sz="3600" spc="1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a</a:t>
            </a:r>
            <a:r>
              <a:rPr dirty="0" sz="3600" spc="1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type</a:t>
            </a:r>
            <a:r>
              <a:rPr dirty="0" sz="3600" spc="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of</a:t>
            </a:r>
            <a:r>
              <a:rPr dirty="0" sz="3600" spc="15" b="1">
                <a:latin typeface="Times New Roman"/>
                <a:cs typeface="Times New Roman"/>
              </a:rPr>
              <a:t> </a:t>
            </a:r>
            <a:r>
              <a:rPr dirty="0" sz="3600" spc="-65" b="1">
                <a:latin typeface="Times New Roman"/>
                <a:cs typeface="Times New Roman"/>
              </a:rPr>
              <a:t>neural</a:t>
            </a:r>
            <a:r>
              <a:rPr dirty="0" sz="3600" spc="15" b="1">
                <a:latin typeface="Times New Roman"/>
                <a:cs typeface="Times New Roman"/>
              </a:rPr>
              <a:t> </a:t>
            </a:r>
            <a:r>
              <a:rPr dirty="0" sz="3600" spc="-20" b="1">
                <a:latin typeface="Times New Roman"/>
                <a:cs typeface="Times New Roman"/>
              </a:rPr>
              <a:t>network </a:t>
            </a:r>
            <a:r>
              <a:rPr dirty="0" sz="3600" b="1">
                <a:latin typeface="Times New Roman"/>
                <a:cs typeface="Times New Roman"/>
              </a:rPr>
              <a:t>that</a:t>
            </a:r>
            <a:r>
              <a:rPr dirty="0" sz="3600" spc="204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can</a:t>
            </a:r>
            <a:r>
              <a:rPr dirty="0" sz="3600" spc="2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process</a:t>
            </a:r>
            <a:r>
              <a:rPr dirty="0" sz="3600" spc="2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sequential</a:t>
            </a:r>
            <a:r>
              <a:rPr dirty="0" sz="3600" spc="204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data.</a:t>
            </a:r>
            <a:r>
              <a:rPr dirty="0" sz="3600" spc="2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They</a:t>
            </a:r>
            <a:r>
              <a:rPr dirty="0" sz="3600" spc="2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are</a:t>
            </a:r>
            <a:r>
              <a:rPr dirty="0" sz="3600" spc="204" b="1">
                <a:latin typeface="Times New Roman"/>
                <a:cs typeface="Times New Roman"/>
              </a:rPr>
              <a:t> </a:t>
            </a:r>
            <a:r>
              <a:rPr dirty="0" sz="3600" spc="-25" b="1">
                <a:latin typeface="Times New Roman"/>
                <a:cs typeface="Times New Roman"/>
              </a:rPr>
              <a:t>particularly</a:t>
            </a:r>
            <a:r>
              <a:rPr dirty="0" sz="3600" spc="2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useful</a:t>
            </a:r>
            <a:r>
              <a:rPr dirty="0" sz="3600" spc="21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for</a:t>
            </a:r>
            <a:r>
              <a:rPr dirty="0" sz="3600" spc="204" b="1">
                <a:latin typeface="Times New Roman"/>
                <a:cs typeface="Times New Roman"/>
              </a:rPr>
              <a:t> </a:t>
            </a:r>
            <a:r>
              <a:rPr dirty="0" sz="3600" spc="-20" b="1">
                <a:latin typeface="Times New Roman"/>
                <a:cs typeface="Times New Roman"/>
              </a:rPr>
              <a:t>time </a:t>
            </a:r>
            <a:r>
              <a:rPr dirty="0" sz="3600" b="1">
                <a:latin typeface="Times New Roman"/>
                <a:cs typeface="Times New Roman"/>
              </a:rPr>
              <a:t>series</a:t>
            </a:r>
            <a:r>
              <a:rPr dirty="0" sz="3600" spc="7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forecasting</a:t>
            </a:r>
            <a:r>
              <a:rPr dirty="0" sz="3600" spc="7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tasks,</a:t>
            </a:r>
            <a:r>
              <a:rPr dirty="0" sz="3600" spc="7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such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as</a:t>
            </a:r>
            <a:r>
              <a:rPr dirty="0" sz="3600" spc="70" b="1">
                <a:latin typeface="Times New Roman"/>
                <a:cs typeface="Times New Roman"/>
              </a:rPr>
              <a:t> </a:t>
            </a:r>
            <a:r>
              <a:rPr dirty="0" sz="3600" spc="-45" b="1">
                <a:latin typeface="Times New Roman"/>
                <a:cs typeface="Times New Roman"/>
              </a:rPr>
              <a:t>predicting</a:t>
            </a:r>
            <a:r>
              <a:rPr dirty="0" sz="3600" spc="7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electricity</a:t>
            </a:r>
            <a:r>
              <a:rPr dirty="0" sz="3600" spc="6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prices.</a:t>
            </a:r>
            <a:r>
              <a:rPr dirty="0" sz="3600" spc="70" b="1">
                <a:latin typeface="Times New Roman"/>
                <a:cs typeface="Times New Roman"/>
              </a:rPr>
              <a:t> </a:t>
            </a:r>
            <a:r>
              <a:rPr dirty="0" sz="3600" spc="60" b="1">
                <a:latin typeface="Times New Roman"/>
                <a:cs typeface="Times New Roman"/>
              </a:rPr>
              <a:t>RNNs</a:t>
            </a:r>
            <a:r>
              <a:rPr dirty="0" sz="3600" spc="70" b="1">
                <a:latin typeface="Times New Roman"/>
                <a:cs typeface="Times New Roman"/>
              </a:rPr>
              <a:t> </a:t>
            </a:r>
            <a:r>
              <a:rPr dirty="0" sz="3600" spc="-25" b="1">
                <a:latin typeface="Times New Roman"/>
                <a:cs typeface="Times New Roman"/>
              </a:rPr>
              <a:t>can </a:t>
            </a:r>
            <a:r>
              <a:rPr dirty="0" sz="3600" b="1">
                <a:latin typeface="Times New Roman"/>
                <a:cs typeface="Times New Roman"/>
              </a:rPr>
              <a:t>capture</a:t>
            </a:r>
            <a:r>
              <a:rPr dirty="0" sz="3600" spc="3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the</a:t>
            </a:r>
            <a:r>
              <a:rPr dirty="0" sz="3600" spc="3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temporal</a:t>
            </a:r>
            <a:r>
              <a:rPr dirty="0" sz="3600" spc="30" b="1">
                <a:latin typeface="Times New Roman"/>
                <a:cs typeface="Times New Roman"/>
              </a:rPr>
              <a:t> </a:t>
            </a:r>
            <a:r>
              <a:rPr dirty="0" sz="3600" spc="-50" b="1">
                <a:latin typeface="Times New Roman"/>
                <a:cs typeface="Times New Roman"/>
              </a:rPr>
              <a:t>dependencies</a:t>
            </a:r>
            <a:r>
              <a:rPr dirty="0" sz="3600" spc="3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and</a:t>
            </a:r>
            <a:r>
              <a:rPr dirty="0" sz="3600" spc="3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patterns</a:t>
            </a:r>
            <a:r>
              <a:rPr dirty="0" sz="3600" spc="3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in</a:t>
            </a:r>
            <a:r>
              <a:rPr dirty="0" sz="3600" spc="3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energy</a:t>
            </a:r>
            <a:r>
              <a:rPr dirty="0" sz="3600" spc="35" b="1">
                <a:latin typeface="Times New Roman"/>
                <a:cs typeface="Times New Roman"/>
              </a:rPr>
              <a:t> </a:t>
            </a:r>
            <a:r>
              <a:rPr dirty="0" sz="3600" spc="-60" b="1">
                <a:latin typeface="Times New Roman"/>
                <a:cs typeface="Times New Roman"/>
              </a:rPr>
              <a:t>consumption </a:t>
            </a:r>
            <a:r>
              <a:rPr dirty="0" sz="3600" b="1">
                <a:latin typeface="Times New Roman"/>
                <a:cs typeface="Times New Roman"/>
              </a:rPr>
              <a:t>data,</a:t>
            </a:r>
            <a:r>
              <a:rPr dirty="0" sz="3600" spc="-220" b="1">
                <a:latin typeface="Times New Roman"/>
                <a:cs typeface="Times New Roman"/>
              </a:rPr>
              <a:t> </a:t>
            </a:r>
            <a:r>
              <a:rPr dirty="0" sz="3600" spc="-125" b="1">
                <a:latin typeface="Times New Roman"/>
                <a:cs typeface="Times New Roman"/>
              </a:rPr>
              <a:t>which</a:t>
            </a:r>
            <a:r>
              <a:rPr dirty="0" sz="3600" spc="-100" b="1">
                <a:latin typeface="Times New Roman"/>
                <a:cs typeface="Times New Roman"/>
              </a:rPr>
              <a:t> </a:t>
            </a:r>
            <a:r>
              <a:rPr dirty="0" sz="3600" spc="-20" b="1">
                <a:latin typeface="Times New Roman"/>
                <a:cs typeface="Times New Roman"/>
              </a:rPr>
              <a:t>can</a:t>
            </a:r>
            <a:r>
              <a:rPr dirty="0" sz="3600" spc="-145" b="1">
                <a:latin typeface="Times New Roman"/>
                <a:cs typeface="Times New Roman"/>
              </a:rPr>
              <a:t> </a:t>
            </a:r>
            <a:r>
              <a:rPr dirty="0" sz="3600" spc="-95" b="1">
                <a:latin typeface="Times New Roman"/>
                <a:cs typeface="Times New Roman"/>
              </a:rPr>
              <a:t>help</a:t>
            </a:r>
            <a:r>
              <a:rPr dirty="0" sz="3600" spc="-130" b="1">
                <a:latin typeface="Times New Roman"/>
                <a:cs typeface="Times New Roman"/>
              </a:rPr>
              <a:t> </a:t>
            </a:r>
            <a:r>
              <a:rPr dirty="0" sz="3600" spc="-30" b="1">
                <a:latin typeface="Times New Roman"/>
                <a:cs typeface="Times New Roman"/>
              </a:rPr>
              <a:t>in</a:t>
            </a:r>
            <a:r>
              <a:rPr dirty="0" sz="3600" spc="-150" b="1">
                <a:latin typeface="Times New Roman"/>
                <a:cs typeface="Times New Roman"/>
              </a:rPr>
              <a:t> </a:t>
            </a:r>
            <a:r>
              <a:rPr dirty="0" sz="3600" spc="-65" b="1">
                <a:latin typeface="Times New Roman"/>
                <a:cs typeface="Times New Roman"/>
              </a:rPr>
              <a:t>making</a:t>
            </a:r>
            <a:r>
              <a:rPr dirty="0" sz="3600" spc="-150" b="1">
                <a:latin typeface="Times New Roman"/>
                <a:cs typeface="Times New Roman"/>
              </a:rPr>
              <a:t> </a:t>
            </a:r>
            <a:r>
              <a:rPr dirty="0" sz="3600" spc="-45" b="1">
                <a:latin typeface="Times New Roman"/>
                <a:cs typeface="Times New Roman"/>
              </a:rPr>
              <a:t>accurate</a:t>
            </a:r>
            <a:r>
              <a:rPr dirty="0" sz="3600" spc="-14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predictions.</a:t>
            </a:r>
            <a:endParaRPr sz="3600">
              <a:latin typeface="Times New Roman"/>
              <a:cs typeface="Times New Roman"/>
            </a:endParaRPr>
          </a:p>
          <a:p>
            <a:pPr algn="just" marL="410845" marR="5080" indent="-398780">
              <a:lnSpc>
                <a:spcPct val="116300"/>
              </a:lnSpc>
              <a:buFont typeface="Times New Roman"/>
              <a:buAutoNum type="arabicPeriod"/>
              <a:tabLst>
                <a:tab pos="411480" algn="l"/>
              </a:tabLst>
            </a:pPr>
            <a:r>
              <a:rPr dirty="0" sz="3600" b="1">
                <a:latin typeface="Times New Roman"/>
                <a:cs typeface="Times New Roman"/>
              </a:rPr>
              <a:t>Convolutional</a:t>
            </a:r>
            <a:r>
              <a:rPr dirty="0" sz="3600" spc="84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Neural</a:t>
            </a:r>
            <a:r>
              <a:rPr dirty="0" sz="3600" spc="844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Networks</a:t>
            </a:r>
            <a:r>
              <a:rPr dirty="0" sz="3600" spc="84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(CNN):</a:t>
            </a:r>
            <a:r>
              <a:rPr dirty="0" sz="3600" spc="844" b="1">
                <a:latin typeface="Times New Roman"/>
                <a:cs typeface="Times New Roman"/>
              </a:rPr>
              <a:t> </a:t>
            </a:r>
            <a:r>
              <a:rPr dirty="0" sz="3600" spc="60" b="1">
                <a:latin typeface="Times New Roman"/>
                <a:cs typeface="Times New Roman"/>
              </a:rPr>
              <a:t>CNNs</a:t>
            </a:r>
            <a:r>
              <a:rPr dirty="0" sz="3600" spc="844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are</a:t>
            </a:r>
            <a:r>
              <a:rPr dirty="0" sz="3600" spc="84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another</a:t>
            </a:r>
            <a:r>
              <a:rPr dirty="0" sz="3600" spc="844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type</a:t>
            </a:r>
            <a:r>
              <a:rPr dirty="0" sz="3600" spc="840" b="1">
                <a:latin typeface="Times New Roman"/>
                <a:cs typeface="Times New Roman"/>
              </a:rPr>
              <a:t> </a:t>
            </a:r>
            <a:r>
              <a:rPr dirty="0" sz="3600" spc="-25" b="1">
                <a:latin typeface="Times New Roman"/>
                <a:cs typeface="Times New Roman"/>
              </a:rPr>
              <a:t>of </a:t>
            </a:r>
            <a:r>
              <a:rPr dirty="0" sz="3600" spc="-80" b="1">
                <a:latin typeface="Times New Roman"/>
                <a:cs typeface="Times New Roman"/>
              </a:rPr>
              <a:t>neural</a:t>
            </a:r>
            <a:r>
              <a:rPr dirty="0" sz="3600" spc="-95" b="1">
                <a:latin typeface="Times New Roman"/>
                <a:cs typeface="Times New Roman"/>
              </a:rPr>
              <a:t> </a:t>
            </a:r>
            <a:r>
              <a:rPr dirty="0" sz="3600" spc="-45" b="1">
                <a:latin typeface="Times New Roman"/>
                <a:cs typeface="Times New Roman"/>
              </a:rPr>
              <a:t>network,</a:t>
            </a:r>
            <a:r>
              <a:rPr dirty="0" sz="3600" spc="-95" b="1">
                <a:latin typeface="Times New Roman"/>
                <a:cs typeface="Times New Roman"/>
              </a:rPr>
              <a:t> </a:t>
            </a:r>
            <a:r>
              <a:rPr dirty="0" sz="3600" spc="-80" b="1">
                <a:latin typeface="Times New Roman"/>
                <a:cs typeface="Times New Roman"/>
              </a:rPr>
              <a:t>primarily</a:t>
            </a:r>
            <a:r>
              <a:rPr dirty="0" sz="3600" spc="-95" b="1">
                <a:latin typeface="Times New Roman"/>
                <a:cs typeface="Times New Roman"/>
              </a:rPr>
              <a:t> </a:t>
            </a:r>
            <a:r>
              <a:rPr dirty="0" sz="3600" spc="-70" b="1">
                <a:latin typeface="Times New Roman"/>
                <a:cs typeface="Times New Roman"/>
              </a:rPr>
              <a:t>designed</a:t>
            </a:r>
            <a:r>
              <a:rPr dirty="0" sz="3600" spc="-9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for</a:t>
            </a:r>
            <a:r>
              <a:rPr dirty="0" sz="3600" spc="-9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image</a:t>
            </a:r>
            <a:r>
              <a:rPr dirty="0" sz="3600" spc="-95" b="1">
                <a:latin typeface="Times New Roman"/>
                <a:cs typeface="Times New Roman"/>
              </a:rPr>
              <a:t> </a:t>
            </a:r>
            <a:r>
              <a:rPr dirty="0" sz="3600" spc="-55" b="1">
                <a:latin typeface="Times New Roman"/>
                <a:cs typeface="Times New Roman"/>
              </a:rPr>
              <a:t>processing</a:t>
            </a:r>
            <a:r>
              <a:rPr dirty="0" sz="3600" spc="-9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tasks.</a:t>
            </a:r>
            <a:r>
              <a:rPr dirty="0" sz="3600" spc="-9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However, </a:t>
            </a:r>
            <a:r>
              <a:rPr dirty="0" sz="3600" b="1">
                <a:latin typeface="Times New Roman"/>
                <a:cs typeface="Times New Roman"/>
              </a:rPr>
              <a:t>they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can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also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be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spc="-40" b="1">
                <a:latin typeface="Times New Roman"/>
                <a:cs typeface="Times New Roman"/>
              </a:rPr>
              <a:t>applied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to</a:t>
            </a:r>
            <a:r>
              <a:rPr dirty="0" sz="3600" spc="8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time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series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data.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In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this</a:t>
            </a:r>
            <a:r>
              <a:rPr dirty="0" sz="3600" spc="80" b="1">
                <a:latin typeface="Times New Roman"/>
                <a:cs typeface="Times New Roman"/>
              </a:rPr>
              <a:t> </a:t>
            </a:r>
            <a:r>
              <a:rPr dirty="0" sz="3600" spc="-25" b="1">
                <a:latin typeface="Times New Roman"/>
                <a:cs typeface="Times New Roman"/>
              </a:rPr>
              <a:t>project,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spc="60" b="1">
                <a:latin typeface="Times New Roman"/>
                <a:cs typeface="Times New Roman"/>
              </a:rPr>
              <a:t>CNNs</a:t>
            </a:r>
            <a:r>
              <a:rPr dirty="0" sz="3600" spc="75" b="1">
                <a:latin typeface="Times New Roman"/>
                <a:cs typeface="Times New Roman"/>
              </a:rPr>
              <a:t> </a:t>
            </a:r>
            <a:r>
              <a:rPr dirty="0" sz="3600" spc="-20" b="1">
                <a:latin typeface="Times New Roman"/>
                <a:cs typeface="Times New Roman"/>
              </a:rPr>
              <a:t>were </a:t>
            </a:r>
            <a:r>
              <a:rPr dirty="0" sz="3600" b="1">
                <a:latin typeface="Times New Roman"/>
                <a:cs typeface="Times New Roman"/>
              </a:rPr>
              <a:t>used</a:t>
            </a:r>
            <a:r>
              <a:rPr dirty="0" sz="3600" spc="70" b="1">
                <a:latin typeface="Times New Roman"/>
                <a:cs typeface="Times New Roman"/>
              </a:rPr>
              <a:t>  </a:t>
            </a:r>
            <a:r>
              <a:rPr dirty="0" sz="3600" b="1">
                <a:latin typeface="Times New Roman"/>
                <a:cs typeface="Times New Roman"/>
              </a:rPr>
              <a:t>to</a:t>
            </a:r>
            <a:r>
              <a:rPr dirty="0" sz="3600" spc="75" b="1">
                <a:latin typeface="Times New Roman"/>
                <a:cs typeface="Times New Roman"/>
              </a:rPr>
              <a:t>  </a:t>
            </a:r>
            <a:r>
              <a:rPr dirty="0" sz="3600" b="1">
                <a:latin typeface="Times New Roman"/>
                <a:cs typeface="Times New Roman"/>
              </a:rPr>
              <a:t>analyze</a:t>
            </a:r>
            <a:r>
              <a:rPr dirty="0" sz="3600" spc="75" b="1">
                <a:latin typeface="Times New Roman"/>
                <a:cs typeface="Times New Roman"/>
              </a:rPr>
              <a:t>  </a:t>
            </a:r>
            <a:r>
              <a:rPr dirty="0" sz="3600" b="1">
                <a:latin typeface="Times New Roman"/>
                <a:cs typeface="Times New Roman"/>
              </a:rPr>
              <a:t>energy</a:t>
            </a:r>
            <a:r>
              <a:rPr dirty="0" sz="3600" spc="75" b="1">
                <a:latin typeface="Times New Roman"/>
                <a:cs typeface="Times New Roman"/>
              </a:rPr>
              <a:t>  </a:t>
            </a:r>
            <a:r>
              <a:rPr dirty="0" sz="3600" b="1">
                <a:latin typeface="Times New Roman"/>
                <a:cs typeface="Times New Roman"/>
              </a:rPr>
              <a:t>consumption</a:t>
            </a:r>
            <a:r>
              <a:rPr dirty="0" sz="3600" spc="75" b="1">
                <a:latin typeface="Times New Roman"/>
                <a:cs typeface="Times New Roman"/>
              </a:rPr>
              <a:t>  </a:t>
            </a:r>
            <a:r>
              <a:rPr dirty="0" sz="3600" b="1">
                <a:latin typeface="Times New Roman"/>
                <a:cs typeface="Times New Roman"/>
              </a:rPr>
              <a:t>patterns</a:t>
            </a:r>
            <a:r>
              <a:rPr dirty="0" sz="3600" spc="70" b="1">
                <a:latin typeface="Times New Roman"/>
                <a:cs typeface="Times New Roman"/>
              </a:rPr>
              <a:t>  </a:t>
            </a:r>
            <a:r>
              <a:rPr dirty="0" sz="3600" b="1">
                <a:latin typeface="Times New Roman"/>
                <a:cs typeface="Times New Roman"/>
              </a:rPr>
              <a:t>and</a:t>
            </a:r>
            <a:r>
              <a:rPr dirty="0" sz="3600" spc="75" b="1">
                <a:latin typeface="Times New Roman"/>
                <a:cs typeface="Times New Roman"/>
              </a:rPr>
              <a:t>  </a:t>
            </a:r>
            <a:r>
              <a:rPr dirty="0" sz="3600" b="1">
                <a:latin typeface="Times New Roman"/>
                <a:cs typeface="Times New Roman"/>
              </a:rPr>
              <a:t>extract</a:t>
            </a:r>
            <a:r>
              <a:rPr dirty="0" sz="3600" spc="65" b="1">
                <a:latin typeface="Times New Roman"/>
                <a:cs typeface="Times New Roman"/>
              </a:rPr>
              <a:t>  </a:t>
            </a:r>
            <a:r>
              <a:rPr dirty="0" sz="3600" spc="-40" b="1">
                <a:latin typeface="Times New Roman"/>
                <a:cs typeface="Times New Roman"/>
              </a:rPr>
              <a:t>relevant </a:t>
            </a:r>
            <a:r>
              <a:rPr dirty="0" sz="3600" spc="-50" b="1">
                <a:latin typeface="Times New Roman"/>
                <a:cs typeface="Times New Roman"/>
              </a:rPr>
              <a:t>features</a:t>
            </a:r>
            <a:r>
              <a:rPr dirty="0" sz="3600" spc="-175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that</a:t>
            </a:r>
            <a:r>
              <a:rPr dirty="0" sz="3600" spc="-225" b="1">
                <a:latin typeface="Times New Roman"/>
                <a:cs typeface="Times New Roman"/>
              </a:rPr>
              <a:t> </a:t>
            </a:r>
            <a:r>
              <a:rPr dirty="0" sz="3600" spc="-75" b="1">
                <a:latin typeface="Times New Roman"/>
                <a:cs typeface="Times New Roman"/>
              </a:rPr>
              <a:t>could</a:t>
            </a:r>
            <a:r>
              <a:rPr dirty="0" sz="3600" spc="-150" b="1">
                <a:latin typeface="Times New Roman"/>
                <a:cs typeface="Times New Roman"/>
              </a:rPr>
              <a:t> </a:t>
            </a:r>
            <a:r>
              <a:rPr dirty="0" sz="3600" spc="-30" b="1">
                <a:latin typeface="Times New Roman"/>
                <a:cs typeface="Times New Roman"/>
              </a:rPr>
              <a:t>be</a:t>
            </a:r>
            <a:r>
              <a:rPr dirty="0" sz="3600" spc="-170" b="1">
                <a:latin typeface="Times New Roman"/>
                <a:cs typeface="Times New Roman"/>
              </a:rPr>
              <a:t> </a:t>
            </a:r>
            <a:r>
              <a:rPr dirty="0" sz="3600" spc="-95" b="1">
                <a:latin typeface="Times New Roman"/>
                <a:cs typeface="Times New Roman"/>
              </a:rPr>
              <a:t>used</a:t>
            </a:r>
            <a:r>
              <a:rPr dirty="0" sz="3600" spc="-13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for</a:t>
            </a:r>
            <a:r>
              <a:rPr dirty="0" sz="3600" spc="-165" b="1">
                <a:latin typeface="Times New Roman"/>
                <a:cs typeface="Times New Roman"/>
              </a:rPr>
              <a:t> </a:t>
            </a:r>
            <a:r>
              <a:rPr dirty="0" sz="3600" spc="-30" b="1">
                <a:latin typeface="Times New Roman"/>
                <a:cs typeface="Times New Roman"/>
              </a:rPr>
              <a:t>electricity</a:t>
            </a:r>
            <a:r>
              <a:rPr dirty="0" sz="3600" spc="-175" b="1">
                <a:latin typeface="Times New Roman"/>
                <a:cs typeface="Times New Roman"/>
              </a:rPr>
              <a:t> </a:t>
            </a:r>
            <a:r>
              <a:rPr dirty="0" sz="3600" spc="-80" b="1">
                <a:latin typeface="Times New Roman"/>
                <a:cs typeface="Times New Roman"/>
              </a:rPr>
              <a:t>price</a:t>
            </a:r>
            <a:r>
              <a:rPr dirty="0" sz="3600" spc="-14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forecasting.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 Kathiravan</dc:creator>
  <cp:keywords>DAGA_eW9Aqs,BAF8elTqK0g</cp:keywords>
  <dc:title>Non Text Magic Studio Magic Design for Presentations L&amp;P</dc:title>
  <dcterms:created xsi:type="dcterms:W3CDTF">2024-04-01T08:59:07Z</dcterms:created>
  <dcterms:modified xsi:type="dcterms:W3CDTF">2024-04-01T08:59:07Z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2024-04-01T00:00:00Z</vt:filetime>
  </property>
  <property fmtid="{D5CDD505-2E9C-101B-9397-08002B2CF9AE}" pid="5" name="Producer">
    <vt:lpwstr>Canva</vt:lpwstr>
  </property>
</Properties>
</file>