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83" r:id="rId3"/>
    <p:sldId id="257" r:id="rId4"/>
    <p:sldId id="287" r:id="rId5"/>
    <p:sldId id="286" r:id="rId6"/>
    <p:sldId id="288" r:id="rId7"/>
    <p:sldId id="309" r:id="rId8"/>
    <p:sldId id="317" r:id="rId9"/>
    <p:sldId id="328" r:id="rId10"/>
    <p:sldId id="290" r:id="rId11"/>
    <p:sldId id="316" r:id="rId12"/>
    <p:sldId id="303" r:id="rId13"/>
    <p:sldId id="304" r:id="rId14"/>
    <p:sldId id="306" r:id="rId15"/>
    <p:sldId id="291" r:id="rId16"/>
    <p:sldId id="293" r:id="rId17"/>
  </p:sldIdLst>
  <p:sldSz cx="9906000" cy="6858000" type="A4"/>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guide id="3" pos="175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3238" autoAdjust="0"/>
  </p:normalViewPr>
  <p:slideViewPr>
    <p:cSldViewPr showGuides="1">
      <p:cViewPr varScale="1">
        <p:scale>
          <a:sx n="67" d="100"/>
          <a:sy n="67" d="100"/>
        </p:scale>
        <p:origin x="1332" y="72"/>
      </p:cViewPr>
      <p:guideLst>
        <p:guide orient="horz" pos="2880"/>
        <p:guide pos="2160"/>
        <p:guide pos="1755"/>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74FD0BE2-165E-45B7-8741-691925E33557}" type="datetimeFigureOut">
              <a:rPr lang="en-US" smtClean="0"/>
            </a:fld>
            <a:endParaRPr lang="en-IN" dirty="0"/>
          </a:p>
        </p:txBody>
      </p:sp>
      <p:sp>
        <p:nvSpPr>
          <p:cNvPr id="4" name="Slide Image Placeholder 3"/>
          <p:cNvSpPr>
            <a:spLocks noGrp="1" noRot="1" noChangeAspect="1"/>
          </p:cNvSpPr>
          <p:nvPr>
            <p:ph type="sldImg" idx="2"/>
          </p:nvPr>
        </p:nvSpPr>
        <p:spPr>
          <a:xfrm>
            <a:off x="4238625" y="514350"/>
            <a:ext cx="3714750" cy="257175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17C8688E-8FAC-478B-B928-BF3DA08AC832}" type="slidenum">
              <a:rPr lang="en-IN" smtClean="0"/>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9919758" cy="6858000"/>
          </a:xfrm>
          <a:prstGeom prst="rect">
            <a:avLst/>
          </a:prstGeom>
          <a:noFill/>
          <a:ln w="9525">
            <a:noFill/>
          </a:ln>
        </p:spPr>
      </p:pic>
      <p:sp>
        <p:nvSpPr>
          <p:cNvPr id="2051" name="Rectangle 3"/>
          <p:cNvSpPr>
            <a:spLocks noGrp="1" noChangeArrowheads="1"/>
          </p:cNvSpPr>
          <p:nvPr>
            <p:ph type="ctrTitle"/>
          </p:nvPr>
        </p:nvSpPr>
        <p:spPr>
          <a:xfrm>
            <a:off x="507339" y="1196975"/>
            <a:ext cx="8891323"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509058" y="2422525"/>
            <a:ext cx="8896483"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495300" y="6245225"/>
            <a:ext cx="23114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1D8BD707-D9CF-40AE-B4C6-C98DA3205C09}" type="datetimeFigureOut">
              <a:rPr lang="en-US" smtClean="0"/>
            </a:fld>
            <a:endParaRPr lang="en-US" dirty="0"/>
          </a:p>
        </p:txBody>
      </p:sp>
      <p:sp>
        <p:nvSpPr>
          <p:cNvPr id="10" name="Rectangle 6"/>
          <p:cNvSpPr>
            <a:spLocks noGrp="1" noChangeArrowheads="1"/>
          </p:cNvSpPr>
          <p:nvPr>
            <p:ph type="ftr" sz="quarter" idx="3"/>
          </p:nvPr>
        </p:nvSpPr>
        <p:spPr bwMode="auto">
          <a:xfrm>
            <a:off x="3384550" y="6245225"/>
            <a:ext cx="31369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dirty="0"/>
          </a:p>
        </p:txBody>
      </p:sp>
      <p:sp>
        <p:nvSpPr>
          <p:cNvPr id="11" name="Rectangle 7"/>
          <p:cNvSpPr>
            <a:spLocks noGrp="1" noChangeArrowheads="1"/>
          </p:cNvSpPr>
          <p:nvPr>
            <p:ph type="sldNum" sz="quarter" idx="4"/>
          </p:nvPr>
        </p:nvSpPr>
        <p:spPr bwMode="auto">
          <a:xfrm>
            <a:off x="7099300" y="6245225"/>
            <a:ext cx="23114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6F15528-21DE-4FAA-801E-634DDDAF4B2B}" type="slidenum">
              <a:rPr lang="en-US" smtClean="0"/>
            </a:fld>
            <a:endParaRPr 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1D8BD707-D9CF-40AE-B4C6-C98DA3205C09}" type="datetimeFigureOut">
              <a:rPr lang="en-US" smtClean="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B6F15528-21DE-4FAA-801E-634DDDAF4B2B}" type="slidenum">
              <a:rPr lang="en-US" smtClean="0"/>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190500"/>
            <a:ext cx="222885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190500"/>
            <a:ext cx="652145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1D8BD707-D9CF-40AE-B4C6-C98DA3205C09}" type="datetimeFigureOut">
              <a:rPr lang="en-US" smtClean="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B6F15528-21DE-4FAA-801E-634DDDAF4B2B}" type="slidenum">
              <a:rPr lang="en-US" smtClean="0"/>
            </a:fld>
            <a:endParaRPr 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1D8BD707-D9CF-40AE-B4C6-C98DA3205C09}" type="datetimeFigureOut">
              <a:rPr lang="en-US" smtClean="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B6F15528-21DE-4FAA-801E-634DDDAF4B2B}" type="slidenum">
              <a:rPr lang="en-US" smtClean="0"/>
            </a:fld>
            <a:endParaRPr 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38"/>
            <a:ext cx="8543925"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75879" y="4589463"/>
            <a:ext cx="8543925"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1D8BD707-D9CF-40AE-B4C6-C98DA3205C09}" type="datetimeFigureOut">
              <a:rPr lang="en-US" smtClean="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B6F15528-21DE-4FAA-801E-634DDDAF4B2B}" type="slidenum">
              <a:rPr lang="en-US" smtClean="0"/>
            </a:fld>
            <a:endParaRPr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95300" y="1174750"/>
            <a:ext cx="437515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5035550" y="1174750"/>
            <a:ext cx="437515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1D8BD707-D9CF-40AE-B4C6-C98DA3205C09}" type="datetimeFigureOut">
              <a:rPr lang="en-US" smtClean="0"/>
            </a:fld>
            <a:endParaRPr lang="en-US" dirty="0"/>
          </a:p>
        </p:txBody>
      </p:sp>
      <p:sp>
        <p:nvSpPr>
          <p:cNvPr id="6" name="Footer Placeholder 5"/>
          <p:cNvSpPr>
            <a:spLocks noGrp="1"/>
          </p:cNvSpPr>
          <p:nvPr>
            <p:ph type="ftr" sz="quarter" idx="11"/>
          </p:nvPr>
        </p:nvSpPr>
        <p:spPr/>
        <p:txBody>
          <a:bodyPr/>
          <a:p>
            <a:endParaRPr lang="en-US" dirty="0"/>
          </a:p>
        </p:txBody>
      </p:sp>
      <p:sp>
        <p:nvSpPr>
          <p:cNvPr id="7" name="Slide Number Placeholder 6"/>
          <p:cNvSpPr>
            <a:spLocks noGrp="1"/>
          </p:cNvSpPr>
          <p:nvPr>
            <p:ph type="sldNum" sz="quarter" idx="12"/>
          </p:nvPr>
        </p:nvSpPr>
        <p:spPr/>
        <p:txBody>
          <a:bodyPr/>
          <a:p>
            <a:fld id="{B6F15528-21DE-4FAA-801E-634DDDAF4B2B}" type="slidenum">
              <a:rPr lang="en-US" smtClean="0"/>
            </a:fld>
            <a:endParaRPr lang="en-US"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758" y="365125"/>
            <a:ext cx="8543925"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82758" y="1681163"/>
            <a:ext cx="41911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82758" y="2505075"/>
            <a:ext cx="4191132"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5014913" y="1681163"/>
            <a:ext cx="421177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014913" y="2505075"/>
            <a:ext cx="4211770"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1D8BD707-D9CF-40AE-B4C6-C98DA3205C09}" type="datetimeFigureOut">
              <a:rPr lang="en-US" smtClean="0"/>
            </a:fld>
            <a:endParaRPr lang="en-US" dirty="0"/>
          </a:p>
        </p:txBody>
      </p:sp>
      <p:sp>
        <p:nvSpPr>
          <p:cNvPr id="8" name="Footer Placeholder 7"/>
          <p:cNvSpPr>
            <a:spLocks noGrp="1"/>
          </p:cNvSpPr>
          <p:nvPr>
            <p:ph type="ftr" sz="quarter" idx="11"/>
          </p:nvPr>
        </p:nvSpPr>
        <p:spPr/>
        <p:txBody>
          <a:bodyPr/>
          <a:p>
            <a:endParaRPr lang="en-US" dirty="0"/>
          </a:p>
        </p:txBody>
      </p:sp>
      <p:sp>
        <p:nvSpPr>
          <p:cNvPr id="9" name="Slide Number Placeholder 8"/>
          <p:cNvSpPr>
            <a:spLocks noGrp="1"/>
          </p:cNvSpPr>
          <p:nvPr>
            <p:ph type="sldNum" sz="quarter" idx="12"/>
          </p:nvPr>
        </p:nvSpPr>
        <p:spPr/>
        <p:txBody>
          <a:bodyPr/>
          <a:p>
            <a:fld id="{B6F15528-21DE-4FAA-801E-634DDDAF4B2B}" type="slidenum">
              <a:rPr lang="en-US" smtClean="0"/>
            </a:fld>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1D8BD707-D9CF-40AE-B4C6-C98DA3205C09}" type="datetimeFigureOut">
              <a:rPr lang="en-US" smtClean="0"/>
            </a:fld>
            <a:endParaRPr lang="en-US" dirty="0"/>
          </a:p>
        </p:txBody>
      </p:sp>
      <p:sp>
        <p:nvSpPr>
          <p:cNvPr id="4" name="Footer Placeholder 3"/>
          <p:cNvSpPr>
            <a:spLocks noGrp="1"/>
          </p:cNvSpPr>
          <p:nvPr>
            <p:ph type="ftr" sz="quarter" idx="11"/>
          </p:nvPr>
        </p:nvSpPr>
        <p:spPr/>
        <p:txBody>
          <a:bodyPr/>
          <a:p>
            <a:endParaRPr lang="en-US" dirty="0"/>
          </a:p>
        </p:txBody>
      </p:sp>
      <p:sp>
        <p:nvSpPr>
          <p:cNvPr id="5" name="Slide Number Placeholder 4"/>
          <p:cNvSpPr>
            <a:spLocks noGrp="1"/>
          </p:cNvSpPr>
          <p:nvPr>
            <p:ph type="sldNum" sz="quarter" idx="12"/>
          </p:nvPr>
        </p:nvSpPr>
        <p:spPr/>
        <p:txBody>
          <a:bodyPr/>
          <a:p>
            <a:fld id="{B6F15528-21DE-4FAA-801E-634DDDAF4B2B}" type="slidenum">
              <a:rPr lang="en-US" smtClean="0"/>
            </a:fld>
            <a:endParaRPr lang="en-US"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1D8BD707-D9CF-40AE-B4C6-C98DA3205C09}" type="datetimeFigureOut">
              <a:rPr lang="en-US" smtClean="0"/>
            </a:fld>
            <a:endParaRPr lang="en-US" dirty="0"/>
          </a:p>
        </p:txBody>
      </p:sp>
      <p:sp>
        <p:nvSpPr>
          <p:cNvPr id="3" name="Footer Placeholder 2"/>
          <p:cNvSpPr>
            <a:spLocks noGrp="1"/>
          </p:cNvSpPr>
          <p:nvPr>
            <p:ph type="ftr" sz="quarter" idx="11"/>
          </p:nvPr>
        </p:nvSpPr>
        <p:spPr/>
        <p:txBody>
          <a:bodyPr/>
          <a:p>
            <a:endParaRPr lang="en-US" dirty="0"/>
          </a:p>
        </p:txBody>
      </p:sp>
      <p:sp>
        <p:nvSpPr>
          <p:cNvPr id="4" name="Slide Number Placeholder 3"/>
          <p:cNvSpPr>
            <a:spLocks noGrp="1"/>
          </p:cNvSpPr>
          <p:nvPr>
            <p:ph type="sldNum" sz="quarter" idx="12"/>
          </p:nvPr>
        </p:nvSpPr>
        <p:spPr/>
        <p:txBody>
          <a:bodyPr/>
          <a:p>
            <a:fld id="{B6F15528-21DE-4FAA-801E-634DDDAF4B2B}" type="slidenum">
              <a:rPr lang="en-US" smtClean="0"/>
            </a:fld>
            <a:endParaRPr lang="en-US"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758" y="457200"/>
            <a:ext cx="3195373"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4211770" y="987425"/>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82758" y="2057400"/>
            <a:ext cx="319537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1D8BD707-D9CF-40AE-B4C6-C98DA3205C09}" type="datetimeFigureOut">
              <a:rPr lang="en-US" smtClean="0"/>
            </a:fld>
            <a:endParaRPr lang="en-US" dirty="0"/>
          </a:p>
        </p:txBody>
      </p:sp>
      <p:sp>
        <p:nvSpPr>
          <p:cNvPr id="6" name="Footer Placeholder 5"/>
          <p:cNvSpPr>
            <a:spLocks noGrp="1"/>
          </p:cNvSpPr>
          <p:nvPr>
            <p:ph type="ftr" sz="quarter" idx="11"/>
          </p:nvPr>
        </p:nvSpPr>
        <p:spPr/>
        <p:txBody>
          <a:bodyPr/>
          <a:p>
            <a:endParaRPr lang="en-US" dirty="0"/>
          </a:p>
        </p:txBody>
      </p:sp>
      <p:sp>
        <p:nvSpPr>
          <p:cNvPr id="7" name="Slide Number Placeholder 6"/>
          <p:cNvSpPr>
            <a:spLocks noGrp="1"/>
          </p:cNvSpPr>
          <p:nvPr>
            <p:ph type="sldNum" sz="quarter" idx="12"/>
          </p:nvPr>
        </p:nvSpPr>
        <p:spPr/>
        <p:txBody>
          <a:bodyPr/>
          <a:p>
            <a:fld id="{B6F15528-21DE-4FAA-801E-634DDDAF4B2B}" type="slidenum">
              <a:rPr lang="en-US" smtClean="0"/>
            </a:fld>
            <a:endParaRPr 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758" y="457200"/>
            <a:ext cx="3195373"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4211770" y="987425"/>
            <a:ext cx="5014913"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82758" y="2057400"/>
            <a:ext cx="319537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1D8BD707-D9CF-40AE-B4C6-C98DA3205C09}" type="datetimeFigureOut">
              <a:rPr lang="en-US" smtClean="0"/>
            </a:fld>
            <a:endParaRPr lang="en-US" dirty="0"/>
          </a:p>
        </p:txBody>
      </p:sp>
      <p:sp>
        <p:nvSpPr>
          <p:cNvPr id="6" name="Footer Placeholder 5"/>
          <p:cNvSpPr>
            <a:spLocks noGrp="1"/>
          </p:cNvSpPr>
          <p:nvPr>
            <p:ph type="ftr" sz="quarter" idx="11"/>
          </p:nvPr>
        </p:nvSpPr>
        <p:spPr/>
        <p:txBody>
          <a:bodyPr/>
          <a:p>
            <a:endParaRPr lang="en-US" dirty="0"/>
          </a:p>
        </p:txBody>
      </p:sp>
      <p:sp>
        <p:nvSpPr>
          <p:cNvPr id="7" name="Slide Number Placeholder 6"/>
          <p:cNvSpPr>
            <a:spLocks noGrp="1"/>
          </p:cNvSpPr>
          <p:nvPr>
            <p:ph type="sldNum" sz="quarter" idx="12"/>
          </p:nvPr>
        </p:nvSpPr>
        <p:spPr/>
        <p:txBody>
          <a:bodyPr/>
          <a:p>
            <a:fld id="{B6F15528-21DE-4FAA-801E-634DDDAF4B2B}" type="slidenum">
              <a:rPr lang="en-US" smtClean="0"/>
            </a:fld>
            <a:endParaRPr 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9919758" cy="6858000"/>
          </a:xfrm>
          <a:prstGeom prst="rect">
            <a:avLst/>
          </a:prstGeom>
          <a:noFill/>
          <a:ln w="9525">
            <a:noFill/>
          </a:ln>
        </p:spPr>
      </p:pic>
      <p:sp>
        <p:nvSpPr>
          <p:cNvPr id="1027" name="Rectangle 3"/>
          <p:cNvSpPr>
            <a:spLocks noGrp="1"/>
          </p:cNvSpPr>
          <p:nvPr>
            <p:ph type="title"/>
          </p:nvPr>
        </p:nvSpPr>
        <p:spPr>
          <a:xfrm>
            <a:off x="495300" y="190500"/>
            <a:ext cx="89154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495300" y="1174750"/>
            <a:ext cx="89154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495300" y="6245225"/>
            <a:ext cx="23114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1D8BD707-D9CF-40AE-B4C6-C98DA3205C09}" type="datetimeFigureOut">
              <a:rPr lang="en-US" smtClean="0"/>
            </a:fld>
            <a:endParaRPr lang="en-US" dirty="0"/>
          </a:p>
        </p:txBody>
      </p:sp>
      <p:sp>
        <p:nvSpPr>
          <p:cNvPr id="1030" name="Rectangle 6"/>
          <p:cNvSpPr>
            <a:spLocks noGrp="1" noChangeArrowheads="1"/>
          </p:cNvSpPr>
          <p:nvPr>
            <p:ph type="ftr" sz="quarter" idx="3"/>
          </p:nvPr>
        </p:nvSpPr>
        <p:spPr bwMode="auto">
          <a:xfrm>
            <a:off x="3384550" y="6245225"/>
            <a:ext cx="31369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dirty="0"/>
          </a:p>
        </p:txBody>
      </p:sp>
      <p:sp>
        <p:nvSpPr>
          <p:cNvPr id="1031" name="Rectangle 7"/>
          <p:cNvSpPr>
            <a:spLocks noGrp="1" noChangeArrowheads="1"/>
          </p:cNvSpPr>
          <p:nvPr>
            <p:ph type="sldNum" sz="quarter" idx="4"/>
          </p:nvPr>
        </p:nvSpPr>
        <p:spPr bwMode="auto">
          <a:xfrm>
            <a:off x="7099300" y="6245225"/>
            <a:ext cx="23114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6F15528-21DE-4FAA-801E-634DDDAF4B2B}"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 y="4395787"/>
            <a:ext cx="4953000" cy="1506855"/>
          </a:xfrm>
          <a:prstGeom prst="rect">
            <a:avLst/>
          </a:prstGeom>
          <a:noFill/>
        </p:spPr>
        <p:txBody>
          <a:bodyPr wrap="square" rtlCol="0">
            <a:spAutoFit/>
          </a:bodyPr>
          <a:lstStyle/>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PRESENTED BY:</a:t>
            </a:r>
            <a:endParaRPr lang="en-US" sz="2000" b="1" dirty="0">
              <a:latin typeface="Times New Roman" panose="02020603050405020304" pitchFamily="18" charset="0"/>
              <a:cs typeface="Times New Roman" panose="02020603050405020304" pitchFamily="18" charset="0"/>
            </a:endParaRPr>
          </a:p>
          <a:p>
            <a:r>
              <a:rPr lang="en-IN" altLang="en-US" sz="1600" dirty="0">
                <a:latin typeface="Times New Roman" panose="02020603050405020304" pitchFamily="18" charset="0"/>
                <a:cs typeface="Times New Roman" panose="02020603050405020304" pitchFamily="18" charset="0"/>
              </a:rPr>
              <a:t>Name:LAVANYA S R</a:t>
            </a:r>
            <a:endParaRPr lang="en-IN" altLang="en-US" sz="1600" dirty="0">
              <a:latin typeface="Times New Roman" panose="02020603050405020304" pitchFamily="18" charset="0"/>
              <a:cs typeface="Times New Roman" panose="02020603050405020304" pitchFamily="18" charset="0"/>
            </a:endParaRPr>
          </a:p>
          <a:p>
            <a:r>
              <a:rPr lang="en-IN" altLang="en-US" sz="1600" dirty="0">
                <a:latin typeface="Times New Roman" panose="02020603050405020304" pitchFamily="18" charset="0"/>
                <a:cs typeface="Times New Roman" panose="02020603050405020304" pitchFamily="18" charset="0"/>
              </a:rPr>
              <a:t>USN:1GA20EC081</a:t>
            </a:r>
            <a:endParaRPr lang="en-IN" altLang="en-US" sz="16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5257800" y="4967605"/>
            <a:ext cx="4375150" cy="293370"/>
          </a:xfrm>
          <a:prstGeom prst="rect">
            <a:avLst/>
          </a:prstGeom>
          <a:noFill/>
        </p:spPr>
        <p:txBody>
          <a:bodyPr wrap="square" rtlCol="0">
            <a:noAutofit/>
          </a:bodyPr>
          <a:lstStyle/>
          <a:p>
            <a:r>
              <a:rPr lang="en-US" sz="2400" b="1" dirty="0">
                <a:latin typeface="Times New Roman" panose="02020603050405020304" pitchFamily="18" charset="0"/>
                <a:cs typeface="Times New Roman" panose="02020603050405020304" pitchFamily="18" charset="0"/>
              </a:rPr>
              <a:t>Under The Guidance of:</a:t>
            </a:r>
            <a:endParaRPr lang="en-US" sz="2400" b="1" dirty="0">
              <a:latin typeface="Times New Roman" panose="02020603050405020304" pitchFamily="18" charset="0"/>
              <a:cs typeface="Times New Roman" panose="02020603050405020304" pitchFamily="18" charset="0"/>
            </a:endParaRPr>
          </a:p>
        </p:txBody>
      </p:sp>
      <p:sp>
        <p:nvSpPr>
          <p:cNvPr id="7" name="Title 6"/>
          <p:cNvSpPr>
            <a:spLocks noGrp="1"/>
          </p:cNvSpPr>
          <p:nvPr>
            <p:ph type="ctrTitle"/>
          </p:nvPr>
        </p:nvSpPr>
        <p:spPr>
          <a:xfrm>
            <a:off x="2057400" y="0"/>
            <a:ext cx="5867400" cy="1600200"/>
          </a:xfrm>
        </p:spPr>
        <p:txBody>
          <a:bodyPr>
            <a:noAutofit/>
          </a:bodyPr>
          <a:lstStyle/>
          <a:p>
            <a:pPr algn="ctr"/>
            <a:r>
              <a:rPr lang="en-US" sz="2800" b="1" dirty="0">
                <a:latin typeface="Times New Roman" panose="02020603050405020304" pitchFamily="18" charset="0"/>
                <a:cs typeface="Times New Roman" panose="02020603050405020304" pitchFamily="18" charset="0"/>
              </a:rPr>
              <a:t>Global Academy of Technology</a:t>
            </a:r>
            <a:br>
              <a:rPr lang="en-US" sz="4000" b="1" dirty="0"/>
            </a:br>
            <a:r>
              <a:rPr lang="en-US" sz="2800" dirty="0">
                <a:latin typeface="Times New Roman" panose="02020603050405020304" pitchFamily="18" charset="0"/>
                <a:cs typeface="Times New Roman" panose="02020603050405020304" pitchFamily="18" charset="0"/>
              </a:rPr>
              <a:t>Rajarajeshwari Nagar,Bengaluru-560098</a:t>
            </a:r>
            <a:endParaRPr lang="en-US" sz="2800" dirty="0">
              <a:latin typeface="Times New Roman" panose="02020603050405020304" pitchFamily="18" charset="0"/>
              <a:cs typeface="Times New Roman" panose="02020603050405020304" pitchFamily="18" charset="0"/>
            </a:endParaRPr>
          </a:p>
        </p:txBody>
      </p:sp>
      <p:pic>
        <p:nvPicPr>
          <p:cNvPr id="9" name="Picture 8" descr="logo.png"/>
          <p:cNvPicPr>
            <a:picLocks noChangeAspect="1"/>
          </p:cNvPicPr>
          <p:nvPr/>
        </p:nvPicPr>
        <p:blipFill>
          <a:blip r:embed="rId1" cstate="print"/>
          <a:stretch>
            <a:fillRect/>
          </a:stretch>
        </p:blipFill>
        <p:spPr>
          <a:xfrm>
            <a:off x="0" y="152400"/>
            <a:ext cx="1295400" cy="1066800"/>
          </a:xfrm>
          <a:prstGeom prst="rect">
            <a:avLst/>
          </a:prstGeom>
        </p:spPr>
      </p:pic>
      <p:sp>
        <p:nvSpPr>
          <p:cNvPr id="10" name="Title 6"/>
          <p:cNvSpPr txBox="1"/>
          <p:nvPr/>
        </p:nvSpPr>
        <p:spPr>
          <a:xfrm>
            <a:off x="533400" y="363748"/>
            <a:ext cx="8915400" cy="4370070"/>
          </a:xfrm>
          <a:prstGeom prst="rect">
            <a:avLst/>
          </a:prstGeom>
        </p:spPr>
        <p:txBody>
          <a:bodyPr wrap="square" lIns="0" tIns="0" rIns="0" bIns="0">
            <a:sp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lang="en-US" sz="2400" b="1" kern="0" dirty="0">
              <a:latin typeface="Times New Roman" panose="02020603050405020304"/>
              <a:ea typeface="+mj-ea"/>
              <a:cs typeface="Times New Roman" panose="02020603050405020304"/>
            </a:endParaRPr>
          </a:p>
          <a:p>
            <a:pPr marL="0" marR="0" lvl="0" indent="0" algn="ctr" defTabSz="914400" eaLnBrk="1" fontAlgn="auto" latinLnBrk="0" hangingPunct="1">
              <a:lnSpc>
                <a:spcPct val="100000"/>
              </a:lnSpc>
              <a:spcBef>
                <a:spcPts val="0"/>
              </a:spcBef>
              <a:spcAft>
                <a:spcPts val="0"/>
              </a:spcAft>
              <a:buClrTx/>
              <a:buSzTx/>
              <a:buFontTx/>
              <a:buNone/>
              <a:defRPr/>
            </a:pPr>
            <a:endParaRPr kumimoji="0" lang="en-US" sz="2400" i="0" u="none" strike="noStrike" kern="0" cap="none" spc="0" normalizeH="0" baseline="0" noProof="0" dirty="0">
              <a:ln>
                <a:noFill/>
              </a:ln>
              <a:effectLst/>
              <a:uLnTx/>
              <a:uFillTx/>
              <a:latin typeface="Times New Roman" panose="02020603050405020304"/>
              <a:ea typeface="+mj-ea"/>
              <a:cs typeface="Times New Roman" panose="02020603050405020304"/>
            </a:endParaRPr>
          </a:p>
          <a:p>
            <a:pPr marL="0" marR="0" lvl="0" indent="0" algn="ctr" defTabSz="914400" eaLnBrk="1" fontAlgn="auto" latinLnBrk="0" hangingPunct="1">
              <a:lnSpc>
                <a:spcPct val="100000"/>
              </a:lnSpc>
              <a:spcBef>
                <a:spcPts val="0"/>
              </a:spcBef>
              <a:spcAft>
                <a:spcPts val="0"/>
              </a:spcAft>
              <a:buClrTx/>
              <a:buSzTx/>
              <a:buFontTx/>
              <a:buNone/>
              <a:defRPr/>
            </a:pPr>
            <a:endParaRPr lang="en-US" sz="3200" b="1" kern="0" dirty="0">
              <a:latin typeface="Times New Roman" panose="02020603050405020304"/>
              <a:ea typeface="+mj-ea"/>
              <a:cs typeface="Times New Roman" panose="02020603050405020304"/>
            </a:endParaRPr>
          </a:p>
          <a:p>
            <a:pPr marL="0" marR="0" lvl="0" indent="0" algn="ctr" defTabSz="914400" eaLnBrk="1" fontAlgn="auto" latinLnBrk="0" hangingPunct="1">
              <a:lnSpc>
                <a:spcPct val="100000"/>
              </a:lnSpc>
              <a:spcBef>
                <a:spcPts val="0"/>
              </a:spcBef>
              <a:spcAft>
                <a:spcPts val="0"/>
              </a:spcAft>
              <a:buClrTx/>
              <a:buSzTx/>
              <a:buFontTx/>
              <a:buNone/>
              <a:defRPr/>
            </a:pPr>
            <a:r>
              <a:rPr lang="en-US" sz="3200" b="1" kern="0" dirty="0">
                <a:latin typeface="Times New Roman" panose="02020603050405020304"/>
                <a:ea typeface="+mj-ea"/>
                <a:cs typeface="Times New Roman" panose="02020603050405020304"/>
              </a:rPr>
              <a:t>Department of Electronics and Communication Engineering</a:t>
            </a:r>
            <a:endParaRPr kumimoji="0" lang="en-US" sz="3200" b="1" i="0" u="none" strike="noStrike" kern="0" cap="none" spc="0" normalizeH="0" noProof="0" dirty="0">
              <a:ln>
                <a:noFill/>
              </a:ln>
              <a:effectLst/>
              <a:uLnTx/>
              <a:uFillTx/>
              <a:latin typeface="Times New Roman" panose="02020603050405020304"/>
              <a:ea typeface="+mj-ea"/>
              <a:cs typeface="Times New Roman" panose="02020603050405020304"/>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en-US" sz="2800" b="1" i="0" u="none" strike="noStrike" kern="0" cap="none" spc="0" normalizeH="0" noProof="0" dirty="0">
                <a:ln>
                  <a:noFill/>
                </a:ln>
                <a:effectLst/>
                <a:uLnTx/>
                <a:uFillTx/>
                <a:latin typeface="Times New Roman" panose="02020603050405020304"/>
                <a:ea typeface="+mj-ea"/>
                <a:cs typeface="Times New Roman" panose="02020603050405020304"/>
              </a:rPr>
              <a:t>Seminar </a:t>
            </a:r>
            <a:r>
              <a:rPr lang="en-US" sz="2800" b="1" kern="0" dirty="0">
                <a:latin typeface="Times New Roman" panose="02020603050405020304"/>
                <a:ea typeface="+mj-ea"/>
                <a:cs typeface="Times New Roman" panose="02020603050405020304"/>
              </a:rPr>
              <a:t>Presentation</a:t>
            </a:r>
            <a:endParaRPr lang="en-US" sz="2800" b="1" kern="0" dirty="0">
              <a:latin typeface="Times New Roman" panose="02020603050405020304"/>
              <a:ea typeface="+mj-ea"/>
              <a:cs typeface="Times New Roman" panose="02020603050405020304"/>
            </a:endParaRPr>
          </a:p>
          <a:p>
            <a:pPr marL="0" marR="0" lvl="0" indent="0" algn="ctr" defTabSz="914400" eaLnBrk="1" fontAlgn="auto" latinLnBrk="0" hangingPunct="1">
              <a:lnSpc>
                <a:spcPct val="100000"/>
              </a:lnSpc>
              <a:spcBef>
                <a:spcPts val="0"/>
              </a:spcBef>
              <a:spcAft>
                <a:spcPts val="0"/>
              </a:spcAft>
              <a:buClrTx/>
              <a:buSzTx/>
              <a:buFontTx/>
              <a:buNone/>
              <a:defRPr/>
            </a:pPr>
            <a:r>
              <a:rPr lang="en-US" sz="2800" b="1" kern="0" dirty="0">
                <a:latin typeface="Times New Roman" panose="02020603050405020304"/>
                <a:ea typeface="+mj-ea"/>
                <a:cs typeface="Times New Roman" panose="02020603050405020304"/>
              </a:rPr>
              <a:t>(20ECS84)</a:t>
            </a:r>
            <a:endParaRPr kumimoji="0" lang="en-US" sz="2800" b="1" i="0" u="none" strike="noStrike" kern="0" cap="none" spc="0" normalizeH="0" noProof="0" dirty="0">
              <a:ln>
                <a:noFill/>
              </a:ln>
              <a:effectLst/>
              <a:uLnTx/>
              <a:uFillTx/>
              <a:latin typeface="Times New Roman" panose="02020603050405020304"/>
              <a:ea typeface="+mj-ea"/>
              <a:cs typeface="Times New Roman" panose="02020603050405020304"/>
            </a:endParaRPr>
          </a:p>
          <a:p>
            <a:pPr marL="0" marR="0" lvl="0" indent="0" algn="ctr" defTabSz="914400" eaLnBrk="1" fontAlgn="auto" latinLnBrk="0" hangingPunct="1">
              <a:lnSpc>
                <a:spcPct val="100000"/>
              </a:lnSpc>
              <a:spcBef>
                <a:spcPts val="0"/>
              </a:spcBef>
              <a:spcAft>
                <a:spcPts val="0"/>
              </a:spcAft>
              <a:buClrTx/>
              <a:buSzTx/>
              <a:buFontTx/>
              <a:buNone/>
              <a:defRPr/>
            </a:pPr>
            <a:r>
              <a:rPr lang="en-US" sz="2800" kern="0" dirty="0">
                <a:latin typeface="Times New Roman" panose="02020603050405020304"/>
                <a:ea typeface="+mj-ea"/>
                <a:cs typeface="Times New Roman" panose="02020603050405020304"/>
              </a:rPr>
              <a:t>on</a:t>
            </a:r>
            <a:endParaRPr lang="en-US" sz="2800" kern="0" dirty="0">
              <a:latin typeface="Times New Roman" panose="02020603050405020304"/>
              <a:ea typeface="+mj-ea"/>
              <a:cs typeface="Times New Roman" panose="02020603050405020304"/>
            </a:endParaRPr>
          </a:p>
          <a:p>
            <a:pPr lvl="0" algn="ctr"/>
            <a:r>
              <a:rPr lang="en-US" sz="2800" b="1" kern="0" dirty="0">
                <a:latin typeface="Times New Roman" panose="02020603050405020304" pitchFamily="18" charset="0"/>
                <a:ea typeface="+mj-ea"/>
                <a:cs typeface="Times New Roman" panose="02020603050405020304" pitchFamily="18" charset="0"/>
              </a:rPr>
              <a:t>“</a:t>
            </a:r>
            <a:r>
              <a:rPr lang="en-IN" altLang="en-US" sz="2800" b="1" kern="0" dirty="0">
                <a:latin typeface="Times New Roman" panose="02020603050405020304" pitchFamily="18" charset="0"/>
                <a:ea typeface="+mj-ea"/>
                <a:cs typeface="Times New Roman" panose="02020603050405020304" pitchFamily="18" charset="0"/>
              </a:rPr>
              <a:t>Design and Development of IoT-Based SmartTech-Agri Devices for Smart Agriculture Crop Field</a:t>
            </a:r>
            <a:r>
              <a:rPr lang="en-US" sz="2800" b="1" kern="0" dirty="0">
                <a:latin typeface="Times New Roman" panose="02020603050405020304" pitchFamily="18" charset="0"/>
                <a:ea typeface="+mj-ea"/>
                <a:cs typeface="Times New Roman" panose="02020603050405020304" pitchFamily="18" charset="0"/>
              </a:rPr>
              <a:t>”</a:t>
            </a:r>
            <a:endParaRPr lang="en-US" sz="2800" b="1" kern="0" dirty="0">
              <a:latin typeface="Times New Roman" panose="02020603050405020304" pitchFamily="18" charset="0"/>
              <a:ea typeface="+mj-ea"/>
              <a:cs typeface="Times New Roman" panose="02020603050405020304" pitchFamily="18" charset="0"/>
            </a:endParaRPr>
          </a:p>
        </p:txBody>
      </p:sp>
      <p:pic>
        <p:nvPicPr>
          <p:cNvPr id="8" name="Picture 7" descr="E:\84.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53400" y="152400"/>
            <a:ext cx="1067991" cy="1066800"/>
          </a:xfrm>
          <a:prstGeom prst="rect">
            <a:avLst/>
          </a:prstGeom>
          <a:noFill/>
          <a:ln>
            <a:noFill/>
          </a:ln>
        </p:spPr>
      </p:pic>
      <p:pic>
        <p:nvPicPr>
          <p:cNvPr id="1026" name="Picture 2"/>
          <p:cNvPicPr>
            <a:picLocks noChangeAspect="1" noChangeArrowheads="1"/>
          </p:cNvPicPr>
          <p:nvPr/>
        </p:nvPicPr>
        <p:blipFill>
          <a:blip r:embed="rId3" cstate="print"/>
          <a:srcRect/>
          <a:stretch>
            <a:fillRect/>
          </a:stretch>
        </p:blipFill>
        <p:spPr bwMode="auto">
          <a:xfrm>
            <a:off x="1371600" y="304800"/>
            <a:ext cx="990600" cy="685800"/>
          </a:xfrm>
          <a:prstGeom prst="rect">
            <a:avLst/>
          </a:prstGeom>
          <a:noFill/>
          <a:ln w="9525">
            <a:noFill/>
            <a:miter lim="800000"/>
            <a:headEnd/>
            <a:tailEnd/>
          </a:ln>
          <a:effectLst/>
        </p:spPr>
      </p:pic>
      <p:sp>
        <p:nvSpPr>
          <p:cNvPr id="11" name="Rectangle 10"/>
          <p:cNvSpPr/>
          <p:nvPr/>
        </p:nvSpPr>
        <p:spPr>
          <a:xfrm>
            <a:off x="5257800" y="5105400"/>
            <a:ext cx="4953000" cy="1168400"/>
          </a:xfrm>
          <a:prstGeom prst="rect">
            <a:avLst/>
          </a:prstGeom>
        </p:spPr>
        <p:txBody>
          <a:bodyPr>
            <a:spAutoFit/>
          </a:bodyPr>
          <a:lstStyle/>
          <a:p>
            <a:endParaRPr lang="en-US" b="1" dirty="0">
              <a:latin typeface="Times New Roman" panose="02020603050405020304" pitchFamily="18" charset="0"/>
              <a:cs typeface="Times New Roman" panose="02020603050405020304" pitchFamily="18" charset="0"/>
            </a:endParaRPr>
          </a:p>
          <a:p>
            <a:r>
              <a:rPr lang="en-IN" altLang="en-US" sz="1600" b="1" dirty="0">
                <a:latin typeface="Times New Roman" panose="02020603050405020304" pitchFamily="18" charset="0"/>
                <a:cs typeface="Times New Roman" panose="02020603050405020304" pitchFamily="18" charset="0"/>
              </a:rPr>
              <a:t>Ms.KEERTHY N</a:t>
            </a:r>
            <a:endParaRPr lang="en-IN" altLang="en-US" sz="1600" b="1" dirty="0">
              <a:latin typeface="Times New Roman" panose="02020603050405020304" pitchFamily="18" charset="0"/>
              <a:cs typeface="Times New Roman" panose="02020603050405020304" pitchFamily="18" charset="0"/>
            </a:endParaRPr>
          </a:p>
          <a:p>
            <a:r>
              <a:rPr lang="en-IN" altLang="en-US" sz="1600" b="1" dirty="0">
                <a:latin typeface="Times New Roman" panose="02020603050405020304" pitchFamily="18" charset="0"/>
                <a:cs typeface="Times New Roman" panose="02020603050405020304" pitchFamily="18" charset="0"/>
              </a:rPr>
              <a:t>Assistant proffesor,GAT</a:t>
            </a:r>
            <a:r>
              <a:rPr lang="en-IN" altLang="en-US" dirty="0"/>
              <a:t>. </a:t>
            </a:r>
            <a:br>
              <a:rPr lang="en-US" dirty="0"/>
            </a:br>
            <a:endParaRPr lang="en-US" dirty="0"/>
          </a:p>
        </p:txBody>
      </p:sp>
    </p:spTree>
  </p:cSld>
  <p:clrMapOvr>
    <a:masterClrMapping/>
  </p:clrMapOvr>
  <p:transition advTm="1500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DATA ACCURACY  ANALYSIS</a:t>
            </a:r>
            <a:endParaRPr lang="en-US" b="1" noProof="0" dirty="0">
              <a:ln>
                <a:noFill/>
              </a:ln>
              <a:solidFill>
                <a:schemeClr val="tx1"/>
              </a:solidFill>
              <a:effectLst/>
              <a:uLnTx/>
              <a:uFillTx/>
              <a:latin typeface="Times New Roman" panose="02020603050405020304" pitchFamily="18" charset="0"/>
              <a:cs typeface="Times New Roman" panose="02020603050405020304" pitchFamily="18" charset="0"/>
              <a:sym typeface="+mn-ea"/>
            </a:endParaRPr>
          </a:p>
        </p:txBody>
      </p:sp>
      <p:pic>
        <p:nvPicPr>
          <p:cNvPr id="4" name="Content Placeholder 3"/>
          <p:cNvPicPr>
            <a:picLocks noChangeAspect="1"/>
          </p:cNvPicPr>
          <p:nvPr>
            <p:ph idx="1"/>
          </p:nvPr>
        </p:nvPicPr>
        <p:blipFill>
          <a:blip r:embed="rId1"/>
          <a:stretch>
            <a:fillRect/>
          </a:stretch>
        </p:blipFill>
        <p:spPr>
          <a:xfrm>
            <a:off x="975360" y="1132840"/>
            <a:ext cx="7360920" cy="47936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4830" y="-25400"/>
            <a:ext cx="13765530" cy="1066800"/>
          </a:xfrm>
        </p:spPr>
        <p:txBody>
          <a:bodyPr>
            <a:normAutofit/>
          </a:bodyPr>
          <a:lstStyle/>
          <a:p>
            <a:pPr marL="0" indent="0">
              <a:buFont typeface="+mj-lt"/>
              <a:buNone/>
            </a:pPr>
            <a:r>
              <a:rPr lang="en-IN" sz="3200" b="1" dirty="0">
                <a:latin typeface="Times New Roman" panose="02020603050405020304" pitchFamily="18" charset="0"/>
                <a:cs typeface="Times New Roman" panose="02020603050405020304" pitchFamily="18" charset="0"/>
              </a:rPr>
              <a:t>                                                  1.  ADVANTAGES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95300" y="1040765"/>
            <a:ext cx="8915400" cy="5085715"/>
          </a:xfrm>
        </p:spPr>
        <p:txBody>
          <a:bodyPr/>
          <a:lstStyle/>
          <a:p>
            <a:pPr algn="just">
              <a:buFont typeface="Wingdings" panose="05000000000000000000" charset="0"/>
              <a:buChar char="Ø"/>
            </a:pPr>
            <a:r>
              <a:rPr lang="en-IN" sz="2600"/>
              <a:t>Precision Farming</a:t>
            </a:r>
            <a:endParaRPr lang="en-IN" sz="2600"/>
          </a:p>
          <a:p>
            <a:pPr algn="just">
              <a:buFont typeface="Wingdings" panose="05000000000000000000" charset="0"/>
              <a:buChar char="Ø"/>
            </a:pPr>
            <a:r>
              <a:rPr lang="en-IN" sz="2600"/>
              <a:t>Remote Monitoring</a:t>
            </a:r>
            <a:endParaRPr lang="en-IN" sz="2600"/>
          </a:p>
          <a:p>
            <a:pPr algn="just">
              <a:buFont typeface="Wingdings" panose="05000000000000000000" charset="0"/>
              <a:buChar char="Ø"/>
            </a:pPr>
            <a:r>
              <a:rPr lang="en-IN" sz="2600"/>
              <a:t>Data-driven Decision Making</a:t>
            </a:r>
            <a:endParaRPr lang="en-IN" sz="2600"/>
          </a:p>
          <a:p>
            <a:pPr algn="just">
              <a:buFont typeface="Wingdings" panose="05000000000000000000" charset="0"/>
              <a:buChar char="Ø"/>
            </a:pPr>
            <a:r>
              <a:rPr lang="en-IN" sz="2600"/>
              <a:t>Resource Efficiency</a:t>
            </a:r>
            <a:endParaRPr lang="en-IN" sz="2600"/>
          </a:p>
          <a:p>
            <a:pPr algn="just">
              <a:buFont typeface="Wingdings" panose="05000000000000000000" charset="0"/>
              <a:buChar char="Ø"/>
            </a:pPr>
            <a:r>
              <a:rPr lang="en-IN" sz="2600"/>
              <a:t>Automation</a:t>
            </a:r>
            <a:endParaRPr lang="en-IN" sz="2600"/>
          </a:p>
          <a:p>
            <a:pPr algn="just">
              <a:buFont typeface="Wingdings" panose="05000000000000000000" charset="0"/>
              <a:buChar char="Ø"/>
            </a:pPr>
            <a:endParaRPr lang="en-IN" b="1">
              <a:latin typeface="Times New Roman" panose="02020603050405020304" pitchFamily="18" charset="0"/>
              <a:cs typeface="Times New Roman" panose="02020603050405020304" pitchFamily="18" charset="0"/>
            </a:endParaRPr>
          </a:p>
          <a:p>
            <a:pPr marL="0" indent="0" algn="just">
              <a:buFont typeface="+mj-lt"/>
              <a:buNone/>
            </a:pPr>
            <a:r>
              <a:rPr lang="en-IN" b="1">
                <a:latin typeface="Times New Roman" panose="02020603050405020304" pitchFamily="18" charset="0"/>
                <a:cs typeface="Times New Roman" panose="02020603050405020304" pitchFamily="18" charset="0"/>
              </a:rPr>
              <a:t>  2.  DISADVANTAGES</a:t>
            </a:r>
            <a:endParaRPr lang="en-IN" b="1">
              <a:latin typeface="Times New Roman" panose="02020603050405020304" pitchFamily="18" charset="0"/>
              <a:cs typeface="Times New Roman" panose="02020603050405020304" pitchFamily="18" charset="0"/>
            </a:endParaRPr>
          </a:p>
          <a:p>
            <a:pPr algn="just">
              <a:buFont typeface="Wingdings" panose="05000000000000000000" charset="0"/>
              <a:buChar char="Ø"/>
            </a:pPr>
            <a:r>
              <a:rPr lang="en-IN">
                <a:latin typeface="Times New Roman" panose="02020603050405020304" pitchFamily="18" charset="0"/>
                <a:cs typeface="Times New Roman" panose="02020603050405020304" pitchFamily="18" charset="0"/>
              </a:rPr>
              <a:t>     </a:t>
            </a:r>
            <a:r>
              <a:rPr lang="en-IN" sz="2600">
                <a:latin typeface="Times New Roman" panose="02020603050405020304" pitchFamily="18" charset="0"/>
                <a:cs typeface="Times New Roman" panose="02020603050405020304" pitchFamily="18" charset="0"/>
              </a:rPr>
              <a:t>Initial coast</a:t>
            </a:r>
            <a:endParaRPr lang="en-IN" sz="2600">
              <a:latin typeface="Times New Roman" panose="02020603050405020304" pitchFamily="18" charset="0"/>
              <a:cs typeface="Times New Roman" panose="02020603050405020304" pitchFamily="18" charset="0"/>
            </a:endParaRPr>
          </a:p>
          <a:p>
            <a:pPr algn="just">
              <a:buFont typeface="Wingdings" panose="05000000000000000000" charset="0"/>
              <a:buChar char="Ø"/>
            </a:pPr>
            <a:r>
              <a:rPr lang="en-IN" sz="2600">
                <a:latin typeface="Times New Roman" panose="02020603050405020304" pitchFamily="18" charset="0"/>
                <a:cs typeface="Times New Roman" panose="02020603050405020304" pitchFamily="18" charset="0"/>
              </a:rPr>
              <a:t>      Complexity</a:t>
            </a:r>
            <a:endParaRPr lang="en-IN" sz="2600">
              <a:latin typeface="Times New Roman" panose="02020603050405020304" pitchFamily="18" charset="0"/>
              <a:cs typeface="Times New Roman" panose="02020603050405020304" pitchFamily="18" charset="0"/>
            </a:endParaRPr>
          </a:p>
          <a:p>
            <a:pPr algn="just">
              <a:buFont typeface="Wingdings" panose="05000000000000000000" charset="0"/>
              <a:buChar char="Ø"/>
            </a:pPr>
            <a:r>
              <a:rPr lang="en-IN" sz="2600">
                <a:latin typeface="Times New Roman" panose="02020603050405020304" pitchFamily="18" charset="0"/>
                <a:cs typeface="Times New Roman" panose="02020603050405020304" pitchFamily="18" charset="0"/>
              </a:rPr>
              <a:t>      Data Security</a:t>
            </a:r>
            <a:endParaRPr lang="en-IN" sz="260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APPLICATIONS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charset="0"/>
              <a:buChar char="Ø"/>
            </a:pPr>
            <a:r>
              <a:rPr lang="en-US" altLang="en-US" sz="2800" dirty="0">
                <a:solidFill>
                  <a:srgbClr val="0D0D0D"/>
                </a:solidFill>
                <a:latin typeface="Times New Roman" panose="02020603050405020304" pitchFamily="18" charset="0"/>
                <a:cs typeface="Times New Roman" panose="02020603050405020304" pitchFamily="18" charset="0"/>
                <a:sym typeface="+mn-ea"/>
              </a:rPr>
              <a:t>Smart Irrigation</a:t>
            </a:r>
            <a:endParaRPr lang="en-US" altLang="en-US" sz="2800" dirty="0">
              <a:solidFill>
                <a:srgbClr val="0D0D0D"/>
              </a:solidFill>
              <a:latin typeface="Times New Roman" panose="02020603050405020304" pitchFamily="18" charset="0"/>
              <a:cs typeface="Times New Roman" panose="02020603050405020304" pitchFamily="18" charset="0"/>
              <a:sym typeface="+mn-ea"/>
            </a:endParaRPr>
          </a:p>
          <a:p>
            <a:pPr>
              <a:buFont typeface="Wingdings" panose="05000000000000000000" charset="0"/>
              <a:buChar char="Ø"/>
            </a:pPr>
            <a:r>
              <a:rPr lang="en-US" altLang="en-US" sz="2800" dirty="0">
                <a:solidFill>
                  <a:srgbClr val="0D0D0D"/>
                </a:solidFill>
                <a:latin typeface="Times New Roman" panose="02020603050405020304" pitchFamily="18" charset="0"/>
                <a:cs typeface="Times New Roman" panose="02020603050405020304" pitchFamily="18" charset="0"/>
                <a:sym typeface="+mn-ea"/>
              </a:rPr>
              <a:t>Crop Monitoring</a:t>
            </a:r>
            <a:endParaRPr lang="en-US" altLang="en-US" sz="2800" dirty="0">
              <a:solidFill>
                <a:srgbClr val="0D0D0D"/>
              </a:solidFill>
              <a:latin typeface="Times New Roman" panose="02020603050405020304" pitchFamily="18" charset="0"/>
              <a:cs typeface="Times New Roman" panose="02020603050405020304" pitchFamily="18" charset="0"/>
              <a:sym typeface="+mn-ea"/>
            </a:endParaRPr>
          </a:p>
          <a:p>
            <a:pPr>
              <a:buFont typeface="Wingdings" panose="05000000000000000000" charset="0"/>
              <a:buChar char="Ø"/>
            </a:pPr>
            <a:r>
              <a:rPr lang="en-US" altLang="en-US" sz="2800" dirty="0">
                <a:solidFill>
                  <a:srgbClr val="0D0D0D"/>
                </a:solidFill>
                <a:latin typeface="Times New Roman" panose="02020603050405020304" pitchFamily="18" charset="0"/>
                <a:cs typeface="Times New Roman" panose="02020603050405020304" pitchFamily="18" charset="0"/>
                <a:sym typeface="+mn-ea"/>
              </a:rPr>
              <a:t>Pest Control</a:t>
            </a:r>
            <a:endParaRPr lang="en-US" altLang="en-US" sz="2800" dirty="0">
              <a:solidFill>
                <a:srgbClr val="0D0D0D"/>
              </a:solidFill>
              <a:latin typeface="Times New Roman" panose="02020603050405020304" pitchFamily="18" charset="0"/>
              <a:cs typeface="Times New Roman" panose="02020603050405020304" pitchFamily="18" charset="0"/>
              <a:sym typeface="+mn-ea"/>
            </a:endParaRPr>
          </a:p>
          <a:p>
            <a:pPr>
              <a:buFont typeface="Wingdings" panose="05000000000000000000" charset="0"/>
              <a:buChar char="Ø"/>
            </a:pPr>
            <a:r>
              <a:rPr lang="en-US" altLang="en-US" sz="2800" dirty="0">
                <a:solidFill>
                  <a:srgbClr val="0D0D0D"/>
                </a:solidFill>
                <a:latin typeface="Times New Roman" panose="02020603050405020304" pitchFamily="18" charset="0"/>
                <a:cs typeface="Times New Roman" panose="02020603050405020304" pitchFamily="18" charset="0"/>
                <a:sym typeface="+mn-ea"/>
              </a:rPr>
              <a:t>Weather Forecasting</a:t>
            </a:r>
            <a:endParaRPr lang="en-US" altLang="en-US" sz="2800" dirty="0">
              <a:solidFill>
                <a:srgbClr val="0D0D0D"/>
              </a:solidFill>
              <a:latin typeface="Times New Roman" panose="02020603050405020304" pitchFamily="18" charset="0"/>
              <a:cs typeface="Times New Roman" panose="02020603050405020304" pitchFamily="18" charset="0"/>
              <a:sym typeface="+mn-ea"/>
            </a:endParaRPr>
          </a:p>
          <a:p>
            <a:pPr>
              <a:buFont typeface="Wingdings" panose="05000000000000000000" charset="0"/>
              <a:buChar char="Ø"/>
            </a:pPr>
            <a:r>
              <a:rPr lang="en-US" altLang="en-US" sz="2800" dirty="0">
                <a:solidFill>
                  <a:srgbClr val="0D0D0D"/>
                </a:solidFill>
                <a:latin typeface="Times New Roman" panose="02020603050405020304" pitchFamily="18" charset="0"/>
                <a:cs typeface="Times New Roman" panose="02020603050405020304" pitchFamily="18" charset="0"/>
                <a:sym typeface="+mn-ea"/>
              </a:rPr>
              <a:t>Resource Management</a:t>
            </a:r>
            <a:endParaRPr lang="en-US" altLang="en-US" sz="2800" dirty="0">
              <a:solidFill>
                <a:srgbClr val="0D0D0D"/>
              </a:solidFill>
              <a:latin typeface="Times New Roman" panose="02020603050405020304" pitchFamily="18" charset="0"/>
              <a:cs typeface="Times New Roman" panose="02020603050405020304" pitchFamily="18" charset="0"/>
              <a:sym typeface="+mn-ea"/>
            </a:endParaRPr>
          </a:p>
          <a:p>
            <a:pPr>
              <a:buFont typeface="Wingdings" panose="05000000000000000000" charset="0"/>
              <a:buChar char="Ø"/>
            </a:pPr>
            <a:r>
              <a:rPr lang="en-US" altLang="en-US" sz="2800" dirty="0">
                <a:solidFill>
                  <a:srgbClr val="0D0D0D"/>
                </a:solidFill>
                <a:latin typeface="Times New Roman" panose="02020603050405020304" pitchFamily="18" charset="0"/>
                <a:cs typeface="Times New Roman" panose="02020603050405020304" pitchFamily="18" charset="0"/>
                <a:sym typeface="+mn-ea"/>
              </a:rPr>
              <a:t>Remote Monitoring</a:t>
            </a:r>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190500"/>
            <a:ext cx="8915400" cy="1233170"/>
          </a:xfrm>
        </p:spPr>
        <p:txBody>
          <a:bodyPr/>
          <a:lstStyle/>
          <a:p>
            <a:r>
              <a:rPr lang="en-IN" altLang="en-US"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44170" y="1676400"/>
            <a:ext cx="8235315" cy="4430395"/>
          </a:xfrm>
        </p:spPr>
        <p:txBody>
          <a:bodyPr/>
          <a:lstStyle/>
          <a:p>
            <a:pPr marL="0" indent="0" algn="just">
              <a:buNone/>
            </a:pPr>
            <a:r>
              <a:rPr lang="en-IN" sz="2000">
                <a:latin typeface="Times New Roman" panose="02020603050405020304" pitchFamily="18" charset="0"/>
                <a:cs typeface="Times New Roman" panose="02020603050405020304" pitchFamily="18" charset="0"/>
              </a:rPr>
              <a:t>The conclusion of designing and developing IoT-based smart agricultural devices for crop fields involves highlighting the achieved objectives, summarizing the key findings, discussing any challenges faced during the process, and outlining future directions for improvement and expansion. It should emphasize the potential benefits of the technology in enhancing crop yield, optimizing resource utilization, and facilitating sustainable farming practices. Additionally, it's essential to address scalability, compatibility with existing agricultural systems, and considerations for widespread adoption.</a:t>
            </a:r>
            <a:endParaRPr lang="en-IN"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915400" cy="1143000"/>
          </a:xfrm>
        </p:spPr>
        <p:txBody>
          <a:bodyPr>
            <a:normAutofit/>
          </a:bodyPr>
          <a:lstStyle/>
          <a:p>
            <a:r>
              <a:rPr lang="en-IN" altLang="en-US" sz="4000" b="1" dirty="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rPr>
              <a:t>REFERENCES</a:t>
            </a:r>
            <a:endParaRPr lang="en-US" sz="4000" b="1"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28270" y="1505585"/>
            <a:ext cx="8431530" cy="4475480"/>
          </a:xfrm>
          <a:prstGeom prst="rect">
            <a:avLst/>
          </a:prstGeom>
          <a:noFill/>
        </p:spPr>
        <p:txBody>
          <a:bodyPr wrap="square" rtlCol="0" anchor="t">
            <a:noAutofit/>
          </a:bodyPr>
          <a:p>
            <a:pPr marL="285750" marR="0" indent="-285750" algn="just" defTabSz="457200">
              <a:buClrTx/>
              <a:buSzTx/>
              <a:buFont typeface="Wingdings" panose="05000000000000000000" charset="0"/>
              <a:buChar char="Ø"/>
              <a:defRPr/>
            </a:pPr>
            <a:r>
              <a:rPr lang="en-US" noProof="0" dirty="0">
                <a:latin typeface="Times New Roman" panose="02020603050405020304" pitchFamily="18" charset="0"/>
                <a:ea typeface="Times New Roman" panose="02020603050405020304" pitchFamily="18" charset="0"/>
                <a:sym typeface="+mn-ea"/>
              </a:rPr>
              <a:t>G.S. Malhi, M. Kaur, P. Kaushik, Impact of climate change on agriculture and its mitigation strategies: a review. Sustainability </a:t>
            </a:r>
            <a:r>
              <a:rPr lang="en-US" b="1" noProof="0" dirty="0">
                <a:latin typeface="Times New Roman" panose="02020603050405020304" pitchFamily="18" charset="0"/>
                <a:ea typeface="Times New Roman" panose="02020603050405020304" pitchFamily="18" charset="0"/>
                <a:sym typeface="+mn-ea"/>
              </a:rPr>
              <a:t>13</a:t>
            </a:r>
            <a:r>
              <a:rPr lang="en-US" noProof="0" dirty="0">
                <a:latin typeface="Times New Roman" panose="02020603050405020304" pitchFamily="18" charset="0"/>
                <a:ea typeface="Times New Roman" panose="02020603050405020304" pitchFamily="18" charset="0"/>
                <a:sym typeface="+mn-ea"/>
              </a:rPr>
              <a:t>(3), 1318 (2021).</a:t>
            </a:r>
            <a:endParaRPr kumimoji="0" lang="en-US" kern="1200" cap="none" spc="0" normalizeH="0" baseline="0" noProof="0" dirty="0">
              <a:latin typeface="Times New Roman" panose="02020603050405020304" pitchFamily="18" charset="0"/>
              <a:ea typeface="Times New Roman" panose="02020603050405020304" pitchFamily="18" charset="0"/>
              <a:cs typeface="+mn-cs"/>
            </a:endParaRPr>
          </a:p>
          <a:p>
            <a:pPr marL="285750" marR="0" indent="-285750" algn="just" defTabSz="457200">
              <a:buClrTx/>
              <a:buSzTx/>
              <a:buFont typeface="Wingdings" panose="05000000000000000000" charset="0"/>
              <a:buChar char="Ø"/>
              <a:defRPr/>
            </a:pPr>
            <a:endParaRPr kumimoji="0" lang="en-US" kern="1200" cap="none" spc="0" normalizeH="0" baseline="0" noProof="0" dirty="0">
              <a:latin typeface="Times New Roman" panose="02020603050405020304" pitchFamily="18" charset="0"/>
              <a:ea typeface="Times New Roman" panose="02020603050405020304" pitchFamily="18" charset="0"/>
              <a:cs typeface="+mn-cs"/>
            </a:endParaRPr>
          </a:p>
          <a:p>
            <a:pPr marL="285750" marR="0" indent="-285750" algn="just" defTabSz="457200">
              <a:buClrTx/>
              <a:buSzTx/>
              <a:buFont typeface="Wingdings" panose="05000000000000000000" charset="0"/>
              <a:buChar char="Ø"/>
              <a:defRPr/>
            </a:pPr>
            <a:r>
              <a:rPr lang="en-US" noProof="0" dirty="0">
                <a:latin typeface="Times New Roman" panose="02020603050405020304" pitchFamily="18" charset="0"/>
                <a:ea typeface="Times New Roman" panose="02020603050405020304" pitchFamily="18" charset="0"/>
                <a:sym typeface="+mn-ea"/>
              </a:rPr>
              <a:t>C.A. Hernández-Morales, J.M. Luna-Rivera, R. Perez-Jimenez, Design</a:t>
            </a:r>
            <a:r>
              <a:rPr lang="en-US" spc="-5" noProof="0" dirty="0">
                <a:latin typeface="Times New Roman" panose="02020603050405020304" pitchFamily="18" charset="0"/>
                <a:ea typeface="Times New Roman" panose="02020603050405020304" pitchFamily="18" charset="0"/>
                <a:sym typeface="+mn-ea"/>
              </a:rPr>
              <a:t> </a:t>
            </a:r>
            <a:r>
              <a:rPr lang="en-US" noProof="0" dirty="0">
                <a:latin typeface="Times New Roman" panose="02020603050405020304" pitchFamily="18" charset="0"/>
                <a:ea typeface="Times New Roman" panose="02020603050405020304" pitchFamily="18" charset="0"/>
                <a:sym typeface="+mn-ea"/>
              </a:rPr>
              <a:t>and</a:t>
            </a:r>
            <a:r>
              <a:rPr lang="en-US" spc="-5" noProof="0" dirty="0">
                <a:latin typeface="Times New Roman" panose="02020603050405020304" pitchFamily="18" charset="0"/>
                <a:ea typeface="Times New Roman" panose="02020603050405020304" pitchFamily="18" charset="0"/>
                <a:sym typeface="+mn-ea"/>
              </a:rPr>
              <a:t> </a:t>
            </a:r>
            <a:r>
              <a:rPr lang="en-US" noProof="0" dirty="0">
                <a:latin typeface="Times New Roman" panose="02020603050405020304" pitchFamily="18" charset="0"/>
                <a:ea typeface="Times New Roman" panose="02020603050405020304" pitchFamily="18" charset="0"/>
                <a:sym typeface="+mn-ea"/>
              </a:rPr>
              <a:t>deployment</a:t>
            </a:r>
            <a:r>
              <a:rPr lang="en-US" spc="-5" noProof="0" dirty="0">
                <a:latin typeface="Times New Roman" panose="02020603050405020304" pitchFamily="18" charset="0"/>
                <a:ea typeface="Times New Roman" panose="02020603050405020304" pitchFamily="18" charset="0"/>
                <a:sym typeface="+mn-ea"/>
              </a:rPr>
              <a:t> </a:t>
            </a:r>
            <a:r>
              <a:rPr lang="en-US" noProof="0" dirty="0">
                <a:latin typeface="Times New Roman" panose="02020603050405020304" pitchFamily="18" charset="0"/>
                <a:ea typeface="Times New Roman" panose="02020603050405020304" pitchFamily="18" charset="0"/>
                <a:sym typeface="+mn-ea"/>
              </a:rPr>
              <a:t>of</a:t>
            </a:r>
            <a:r>
              <a:rPr lang="en-US" spc="-5" noProof="0" dirty="0">
                <a:latin typeface="Times New Roman" panose="02020603050405020304" pitchFamily="18" charset="0"/>
                <a:ea typeface="Times New Roman" panose="02020603050405020304" pitchFamily="18" charset="0"/>
                <a:sym typeface="+mn-ea"/>
              </a:rPr>
              <a:t> </a:t>
            </a:r>
            <a:r>
              <a:rPr lang="en-US" noProof="0" dirty="0">
                <a:latin typeface="Times New Roman" panose="02020603050405020304" pitchFamily="18" charset="0"/>
                <a:ea typeface="Times New Roman" panose="02020603050405020304" pitchFamily="18" charset="0"/>
                <a:sym typeface="+mn-ea"/>
              </a:rPr>
              <a:t>a</a:t>
            </a:r>
            <a:r>
              <a:rPr lang="en-US" spc="-5" noProof="0" dirty="0">
                <a:latin typeface="Times New Roman" panose="02020603050405020304" pitchFamily="18" charset="0"/>
                <a:ea typeface="Times New Roman" panose="02020603050405020304" pitchFamily="18" charset="0"/>
                <a:sym typeface="+mn-ea"/>
              </a:rPr>
              <a:t> </a:t>
            </a:r>
            <a:r>
              <a:rPr lang="en-US" noProof="0" dirty="0">
                <a:latin typeface="Times New Roman" panose="02020603050405020304" pitchFamily="18" charset="0"/>
                <a:ea typeface="Times New Roman" panose="02020603050405020304" pitchFamily="18" charset="0"/>
                <a:sym typeface="+mn-ea"/>
              </a:rPr>
              <a:t>practical</a:t>
            </a:r>
            <a:r>
              <a:rPr lang="en-US" spc="-5" noProof="0" dirty="0">
                <a:latin typeface="Times New Roman" panose="02020603050405020304" pitchFamily="18" charset="0"/>
                <a:ea typeface="Times New Roman" panose="02020603050405020304" pitchFamily="18" charset="0"/>
                <a:sym typeface="+mn-ea"/>
              </a:rPr>
              <a:t> </a:t>
            </a:r>
            <a:r>
              <a:rPr lang="en-US" noProof="0" dirty="0">
                <a:latin typeface="Times New Roman" panose="02020603050405020304" pitchFamily="18" charset="0"/>
                <a:ea typeface="Times New Roman" panose="02020603050405020304" pitchFamily="18" charset="0"/>
                <a:sym typeface="+mn-ea"/>
              </a:rPr>
              <a:t>IoT-based</a:t>
            </a:r>
            <a:r>
              <a:rPr lang="en-US" spc="-5" noProof="0" dirty="0">
                <a:latin typeface="Times New Roman" panose="02020603050405020304" pitchFamily="18" charset="0"/>
                <a:ea typeface="Times New Roman" panose="02020603050405020304" pitchFamily="18" charset="0"/>
                <a:sym typeface="+mn-ea"/>
              </a:rPr>
              <a:t> </a:t>
            </a:r>
            <a:r>
              <a:rPr lang="en-US" noProof="0" dirty="0">
                <a:latin typeface="Times New Roman" panose="02020603050405020304" pitchFamily="18" charset="0"/>
                <a:ea typeface="Times New Roman" panose="02020603050405020304" pitchFamily="18" charset="0"/>
                <a:sym typeface="+mn-ea"/>
              </a:rPr>
              <a:t>monitoring</a:t>
            </a:r>
            <a:r>
              <a:rPr lang="en-US" spc="-5" noProof="0" dirty="0">
                <a:latin typeface="Times New Roman" panose="02020603050405020304" pitchFamily="18" charset="0"/>
                <a:ea typeface="Times New Roman" panose="02020603050405020304" pitchFamily="18" charset="0"/>
                <a:sym typeface="+mn-ea"/>
              </a:rPr>
              <a:t> </a:t>
            </a:r>
            <a:r>
              <a:rPr lang="en-US" noProof="0" dirty="0">
                <a:latin typeface="Times New Roman" panose="02020603050405020304" pitchFamily="18" charset="0"/>
                <a:ea typeface="Times New Roman" panose="02020603050405020304" pitchFamily="18" charset="0"/>
                <a:sym typeface="+mn-ea"/>
              </a:rPr>
              <a:t>sys- </a:t>
            </a:r>
            <a:r>
              <a:rPr lang="en-US" noProof="0" dirty="0" err="1">
                <a:latin typeface="Times New Roman" panose="02020603050405020304" pitchFamily="18" charset="0"/>
                <a:ea typeface="Times New Roman" panose="02020603050405020304" pitchFamily="18" charset="0"/>
                <a:sym typeface="+mn-ea"/>
              </a:rPr>
              <a:t>tem</a:t>
            </a:r>
            <a:r>
              <a:rPr lang="en-US" noProof="0" dirty="0">
                <a:latin typeface="Times New Roman" panose="02020603050405020304" pitchFamily="18" charset="0"/>
                <a:ea typeface="Times New Roman" panose="02020603050405020304" pitchFamily="18" charset="0"/>
                <a:sym typeface="+mn-ea"/>
              </a:rPr>
              <a:t> for protected cultivations. </a:t>
            </a:r>
            <a:r>
              <a:rPr lang="en-US" noProof="0" dirty="0" err="1">
                <a:latin typeface="Times New Roman" panose="02020603050405020304" pitchFamily="18" charset="0"/>
                <a:ea typeface="Times New Roman" panose="02020603050405020304" pitchFamily="18" charset="0"/>
                <a:sym typeface="+mn-ea"/>
              </a:rPr>
              <a:t>Comput</a:t>
            </a:r>
            <a:r>
              <a:rPr lang="en-US" noProof="0" dirty="0">
                <a:latin typeface="Times New Roman" panose="02020603050405020304" pitchFamily="18" charset="0"/>
                <a:ea typeface="Times New Roman" panose="02020603050405020304" pitchFamily="18" charset="0"/>
                <a:sym typeface="+mn-ea"/>
              </a:rPr>
              <a:t>. </a:t>
            </a:r>
            <a:r>
              <a:rPr lang="en-US" noProof="0" dirty="0" err="1">
                <a:latin typeface="Times New Roman" panose="02020603050405020304" pitchFamily="18" charset="0"/>
                <a:ea typeface="Times New Roman" panose="02020603050405020304" pitchFamily="18" charset="0"/>
                <a:sym typeface="+mn-ea"/>
              </a:rPr>
              <a:t>Commun</a:t>
            </a:r>
            <a:r>
              <a:rPr lang="en-US" noProof="0" dirty="0">
                <a:latin typeface="Times New Roman" panose="02020603050405020304" pitchFamily="18" charset="0"/>
                <a:ea typeface="Times New Roman" panose="02020603050405020304" pitchFamily="18" charset="0"/>
                <a:sym typeface="+mn-ea"/>
              </a:rPr>
              <a:t>. </a:t>
            </a:r>
            <a:r>
              <a:rPr lang="en-US" b="1" noProof="0" dirty="0">
                <a:latin typeface="Times New Roman" panose="02020603050405020304" pitchFamily="18" charset="0"/>
                <a:ea typeface="Times New Roman" panose="02020603050405020304" pitchFamily="18" charset="0"/>
                <a:sym typeface="+mn-ea"/>
              </a:rPr>
              <a:t>186</a:t>
            </a:r>
            <a:r>
              <a:rPr lang="en-US" noProof="0" dirty="0">
                <a:latin typeface="Times New Roman" panose="02020603050405020304" pitchFamily="18" charset="0"/>
                <a:ea typeface="Times New Roman" panose="02020603050405020304" pitchFamily="18" charset="0"/>
                <a:sym typeface="+mn-ea"/>
              </a:rPr>
              <a:t>, 51–64 </a:t>
            </a:r>
            <a:r>
              <a:rPr lang="en-US" spc="-10" noProof="0" dirty="0">
                <a:latin typeface="Times New Roman" panose="02020603050405020304" pitchFamily="18" charset="0"/>
                <a:ea typeface="Times New Roman" panose="02020603050405020304" pitchFamily="18" charset="0"/>
                <a:sym typeface="+mn-ea"/>
              </a:rPr>
              <a:t>(2022).</a:t>
            </a:r>
            <a:endParaRPr kumimoji="0" lang="en-US" kern="1200" cap="none" spc="-10" normalizeH="0" baseline="0" noProof="0" dirty="0">
              <a:latin typeface="Times New Roman" panose="02020603050405020304" pitchFamily="18" charset="0"/>
              <a:ea typeface="Times New Roman" panose="02020603050405020304" pitchFamily="18" charset="0"/>
              <a:cs typeface="+mn-cs"/>
            </a:endParaRPr>
          </a:p>
          <a:p>
            <a:pPr marL="285750" marR="0" indent="-285750" algn="just" defTabSz="457200">
              <a:buClrTx/>
              <a:buSzTx/>
              <a:buFont typeface="Wingdings" panose="05000000000000000000" charset="0"/>
              <a:buChar char="Ø"/>
              <a:defRPr/>
            </a:pPr>
            <a:endParaRPr kumimoji="0" lang="en-US" kern="1200" cap="none" spc="-10" normalizeH="0" baseline="0" noProof="0" dirty="0">
              <a:latin typeface="Times New Roman" panose="02020603050405020304" pitchFamily="18" charset="0"/>
              <a:ea typeface="Times New Roman" panose="02020603050405020304" pitchFamily="18" charset="0"/>
              <a:cs typeface="+mn-cs"/>
            </a:endParaRPr>
          </a:p>
          <a:p>
            <a:pPr marL="285750" marR="0" indent="-285750" algn="just" defTabSz="457200">
              <a:buClrTx/>
              <a:buSzTx/>
              <a:buFont typeface="Wingdings" panose="05000000000000000000" charset="0"/>
              <a:buChar char="Ø"/>
              <a:defRPr/>
            </a:pPr>
            <a:r>
              <a:rPr lang="en-US" noProof="0" dirty="0">
                <a:latin typeface="Times New Roman" panose="02020603050405020304" pitchFamily="18" charset="0"/>
                <a:ea typeface="Times New Roman" panose="02020603050405020304" pitchFamily="18" charset="0"/>
                <a:sym typeface="+mn-ea"/>
              </a:rPr>
              <a:t> S.K.</a:t>
            </a:r>
            <a:r>
              <a:rPr lang="en-US" spc="-35" noProof="0" dirty="0">
                <a:latin typeface="Times New Roman" panose="02020603050405020304" pitchFamily="18" charset="0"/>
                <a:ea typeface="Times New Roman" panose="02020603050405020304" pitchFamily="18" charset="0"/>
                <a:sym typeface="+mn-ea"/>
              </a:rPr>
              <a:t> </a:t>
            </a:r>
            <a:r>
              <a:rPr lang="en-US" noProof="0" dirty="0">
                <a:latin typeface="Times New Roman" panose="02020603050405020304" pitchFamily="18" charset="0"/>
                <a:ea typeface="Times New Roman" panose="02020603050405020304" pitchFamily="18" charset="0"/>
                <a:sym typeface="+mn-ea"/>
              </a:rPr>
              <a:t>Roy,</a:t>
            </a:r>
            <a:r>
              <a:rPr lang="en-US" spc="-35" noProof="0" dirty="0">
                <a:latin typeface="Times New Roman" panose="02020603050405020304" pitchFamily="18" charset="0"/>
                <a:ea typeface="Times New Roman" panose="02020603050405020304" pitchFamily="18" charset="0"/>
                <a:sym typeface="+mn-ea"/>
              </a:rPr>
              <a:t> </a:t>
            </a:r>
            <a:r>
              <a:rPr lang="en-US" noProof="0" dirty="0">
                <a:latin typeface="Times New Roman" panose="02020603050405020304" pitchFamily="18" charset="0"/>
                <a:ea typeface="Times New Roman" panose="02020603050405020304" pitchFamily="18" charset="0"/>
                <a:sym typeface="+mn-ea"/>
              </a:rPr>
              <a:t>S.</a:t>
            </a:r>
            <a:r>
              <a:rPr lang="en-US" spc="-35" noProof="0" dirty="0">
                <a:latin typeface="Times New Roman" panose="02020603050405020304" pitchFamily="18" charset="0"/>
                <a:ea typeface="Times New Roman" panose="02020603050405020304" pitchFamily="18" charset="0"/>
                <a:sym typeface="+mn-ea"/>
              </a:rPr>
              <a:t> </a:t>
            </a:r>
            <a:r>
              <a:rPr lang="en-US" noProof="0" dirty="0">
                <a:latin typeface="Times New Roman" panose="02020603050405020304" pitchFamily="18" charset="0"/>
                <a:ea typeface="Times New Roman" panose="02020603050405020304" pitchFamily="18" charset="0"/>
                <a:sym typeface="+mn-ea"/>
              </a:rPr>
              <a:t>Misra,</a:t>
            </a:r>
            <a:r>
              <a:rPr lang="en-US" spc="-35" noProof="0" dirty="0">
                <a:latin typeface="Times New Roman" panose="02020603050405020304" pitchFamily="18" charset="0"/>
                <a:ea typeface="Times New Roman" panose="02020603050405020304" pitchFamily="18" charset="0"/>
                <a:sym typeface="+mn-ea"/>
              </a:rPr>
              <a:t> </a:t>
            </a:r>
            <a:r>
              <a:rPr lang="en-US" noProof="0" dirty="0">
                <a:latin typeface="Times New Roman" panose="02020603050405020304" pitchFamily="18" charset="0"/>
                <a:ea typeface="Times New Roman" panose="02020603050405020304" pitchFamily="18" charset="0"/>
                <a:sym typeface="+mn-ea"/>
              </a:rPr>
              <a:t>N.S.</a:t>
            </a:r>
            <a:r>
              <a:rPr lang="en-US" spc="-35" noProof="0" dirty="0">
                <a:latin typeface="Times New Roman" panose="02020603050405020304" pitchFamily="18" charset="0"/>
                <a:ea typeface="Times New Roman" panose="02020603050405020304" pitchFamily="18" charset="0"/>
                <a:sym typeface="+mn-ea"/>
              </a:rPr>
              <a:t> </a:t>
            </a:r>
            <a:r>
              <a:rPr lang="en-US" noProof="0" dirty="0" err="1">
                <a:latin typeface="Times New Roman" panose="02020603050405020304" pitchFamily="18" charset="0"/>
                <a:ea typeface="Times New Roman" panose="02020603050405020304" pitchFamily="18" charset="0"/>
                <a:sym typeface="+mn-ea"/>
              </a:rPr>
              <a:t>Raghuwanshi</a:t>
            </a:r>
            <a:r>
              <a:rPr lang="en-US" noProof="0" dirty="0">
                <a:latin typeface="Times New Roman" panose="02020603050405020304" pitchFamily="18" charset="0"/>
                <a:ea typeface="Times New Roman" panose="02020603050405020304" pitchFamily="18" charset="0"/>
                <a:sym typeface="+mn-ea"/>
              </a:rPr>
              <a:t>,</a:t>
            </a:r>
            <a:r>
              <a:rPr lang="en-US" spc="-35" noProof="0" dirty="0">
                <a:latin typeface="Times New Roman" panose="02020603050405020304" pitchFamily="18" charset="0"/>
                <a:ea typeface="Times New Roman" panose="02020603050405020304" pitchFamily="18" charset="0"/>
                <a:sym typeface="+mn-ea"/>
              </a:rPr>
              <a:t> </a:t>
            </a:r>
            <a:r>
              <a:rPr lang="en-US" noProof="0" dirty="0">
                <a:latin typeface="Times New Roman" panose="02020603050405020304" pitchFamily="18" charset="0"/>
                <a:ea typeface="Times New Roman" panose="02020603050405020304" pitchFamily="18" charset="0"/>
                <a:sym typeface="+mn-ea"/>
              </a:rPr>
              <a:t>S.K.</a:t>
            </a:r>
            <a:r>
              <a:rPr lang="en-US" spc="-35" noProof="0" dirty="0">
                <a:latin typeface="Times New Roman" panose="02020603050405020304" pitchFamily="18" charset="0"/>
                <a:ea typeface="Times New Roman" panose="02020603050405020304" pitchFamily="18" charset="0"/>
                <a:sym typeface="+mn-ea"/>
              </a:rPr>
              <a:t> </a:t>
            </a:r>
            <a:r>
              <a:rPr lang="en-US" noProof="0" dirty="0">
                <a:latin typeface="Times New Roman" panose="02020603050405020304" pitchFamily="18" charset="0"/>
                <a:ea typeface="Times New Roman" panose="02020603050405020304" pitchFamily="18" charset="0"/>
                <a:sym typeface="+mn-ea"/>
              </a:rPr>
              <a:t>Das,</a:t>
            </a:r>
            <a:r>
              <a:rPr lang="en-US" spc="-35" noProof="0" dirty="0">
                <a:latin typeface="Times New Roman" panose="02020603050405020304" pitchFamily="18" charset="0"/>
                <a:ea typeface="Times New Roman" panose="02020603050405020304" pitchFamily="18" charset="0"/>
                <a:sym typeface="+mn-ea"/>
              </a:rPr>
              <a:t> </a:t>
            </a:r>
            <a:r>
              <a:rPr lang="en-US" noProof="0" dirty="0" err="1">
                <a:latin typeface="Times New Roman" panose="02020603050405020304" pitchFamily="18" charset="0"/>
                <a:ea typeface="Times New Roman" panose="02020603050405020304" pitchFamily="18" charset="0"/>
                <a:sym typeface="+mn-ea"/>
              </a:rPr>
              <a:t>AgriSens</a:t>
            </a:r>
            <a:r>
              <a:rPr lang="en-US" noProof="0" dirty="0">
                <a:latin typeface="Times New Roman" panose="02020603050405020304" pitchFamily="18" charset="0"/>
                <a:ea typeface="Times New Roman" panose="02020603050405020304" pitchFamily="18" charset="0"/>
                <a:sym typeface="+mn-ea"/>
              </a:rPr>
              <a:t>:</a:t>
            </a:r>
            <a:r>
              <a:rPr lang="en-US" spc="-35" noProof="0" dirty="0">
                <a:latin typeface="Times New Roman" panose="02020603050405020304" pitchFamily="18" charset="0"/>
                <a:ea typeface="Times New Roman" panose="02020603050405020304" pitchFamily="18" charset="0"/>
                <a:sym typeface="+mn-ea"/>
              </a:rPr>
              <a:t> </a:t>
            </a:r>
            <a:r>
              <a:rPr lang="en-US" noProof="0" dirty="0">
                <a:latin typeface="Times New Roman" panose="02020603050405020304" pitchFamily="18" charset="0"/>
                <a:ea typeface="Times New Roman" panose="02020603050405020304" pitchFamily="18" charset="0"/>
                <a:sym typeface="+mn-ea"/>
              </a:rPr>
              <a:t>IoT- based dynamic irrigation scheduling system for water manage- </a:t>
            </a:r>
            <a:r>
              <a:rPr lang="en-US" noProof="0" dirty="0" err="1">
                <a:latin typeface="Times New Roman" panose="02020603050405020304" pitchFamily="18" charset="0"/>
                <a:ea typeface="Times New Roman" panose="02020603050405020304" pitchFamily="18" charset="0"/>
                <a:sym typeface="+mn-ea"/>
              </a:rPr>
              <a:t>ment</a:t>
            </a:r>
            <a:r>
              <a:rPr lang="en-US" spc="-25" noProof="0" dirty="0">
                <a:latin typeface="Times New Roman" panose="02020603050405020304" pitchFamily="18" charset="0"/>
                <a:ea typeface="Times New Roman" panose="02020603050405020304" pitchFamily="18" charset="0"/>
                <a:sym typeface="+mn-ea"/>
              </a:rPr>
              <a:t> </a:t>
            </a:r>
            <a:r>
              <a:rPr lang="en-US" noProof="0" dirty="0">
                <a:latin typeface="Times New Roman" panose="02020603050405020304" pitchFamily="18" charset="0"/>
                <a:ea typeface="Times New Roman" panose="02020603050405020304" pitchFamily="18" charset="0"/>
                <a:sym typeface="+mn-ea"/>
              </a:rPr>
              <a:t>of</a:t>
            </a:r>
            <a:r>
              <a:rPr lang="en-US" spc="-25" noProof="0" dirty="0">
                <a:latin typeface="Times New Roman" panose="02020603050405020304" pitchFamily="18" charset="0"/>
                <a:ea typeface="Times New Roman" panose="02020603050405020304" pitchFamily="18" charset="0"/>
                <a:sym typeface="+mn-ea"/>
              </a:rPr>
              <a:t> </a:t>
            </a:r>
            <a:r>
              <a:rPr lang="en-US" noProof="0" dirty="0">
                <a:latin typeface="Times New Roman" panose="02020603050405020304" pitchFamily="18" charset="0"/>
                <a:ea typeface="Times New Roman" panose="02020603050405020304" pitchFamily="18" charset="0"/>
                <a:sym typeface="+mn-ea"/>
              </a:rPr>
              <a:t>irrigated</a:t>
            </a:r>
            <a:r>
              <a:rPr lang="en-US" spc="-25" noProof="0" dirty="0">
                <a:latin typeface="Times New Roman" panose="02020603050405020304" pitchFamily="18" charset="0"/>
                <a:ea typeface="Times New Roman" panose="02020603050405020304" pitchFamily="18" charset="0"/>
                <a:sym typeface="+mn-ea"/>
              </a:rPr>
              <a:t> </a:t>
            </a:r>
            <a:r>
              <a:rPr lang="en-US" noProof="0" dirty="0">
                <a:latin typeface="Times New Roman" panose="02020603050405020304" pitchFamily="18" charset="0"/>
                <a:ea typeface="Times New Roman" panose="02020603050405020304" pitchFamily="18" charset="0"/>
                <a:sym typeface="+mn-ea"/>
              </a:rPr>
              <a:t>crops.</a:t>
            </a:r>
            <a:r>
              <a:rPr lang="en-US" spc="-25" noProof="0" dirty="0">
                <a:latin typeface="Times New Roman" panose="02020603050405020304" pitchFamily="18" charset="0"/>
                <a:ea typeface="Times New Roman" panose="02020603050405020304" pitchFamily="18" charset="0"/>
                <a:sym typeface="+mn-ea"/>
              </a:rPr>
              <a:t> </a:t>
            </a:r>
            <a:r>
              <a:rPr lang="en-US" noProof="0" dirty="0">
                <a:latin typeface="Times New Roman" panose="02020603050405020304" pitchFamily="18" charset="0"/>
                <a:ea typeface="Times New Roman" panose="02020603050405020304" pitchFamily="18" charset="0"/>
                <a:sym typeface="+mn-ea"/>
              </a:rPr>
              <a:t>IEEE</a:t>
            </a:r>
            <a:r>
              <a:rPr lang="en-US" spc="-25" noProof="0" dirty="0">
                <a:latin typeface="Times New Roman" panose="02020603050405020304" pitchFamily="18" charset="0"/>
                <a:ea typeface="Times New Roman" panose="02020603050405020304" pitchFamily="18" charset="0"/>
                <a:sym typeface="+mn-ea"/>
              </a:rPr>
              <a:t> </a:t>
            </a:r>
            <a:r>
              <a:rPr lang="en-US" noProof="0" dirty="0">
                <a:latin typeface="Times New Roman" panose="02020603050405020304" pitchFamily="18" charset="0"/>
                <a:ea typeface="Times New Roman" panose="02020603050405020304" pitchFamily="18" charset="0"/>
                <a:sym typeface="+mn-ea"/>
              </a:rPr>
              <a:t>Internet</a:t>
            </a:r>
            <a:r>
              <a:rPr lang="en-US" spc="-25" noProof="0" dirty="0">
                <a:latin typeface="Times New Roman" panose="02020603050405020304" pitchFamily="18" charset="0"/>
                <a:ea typeface="Times New Roman" panose="02020603050405020304" pitchFamily="18" charset="0"/>
                <a:sym typeface="+mn-ea"/>
              </a:rPr>
              <a:t> </a:t>
            </a:r>
            <a:r>
              <a:rPr lang="en-US" noProof="0" dirty="0">
                <a:latin typeface="Times New Roman" panose="02020603050405020304" pitchFamily="18" charset="0"/>
                <a:ea typeface="Times New Roman" panose="02020603050405020304" pitchFamily="18" charset="0"/>
                <a:sym typeface="+mn-ea"/>
              </a:rPr>
              <a:t>Things</a:t>
            </a:r>
            <a:r>
              <a:rPr lang="en-US" spc="-25" noProof="0" dirty="0">
                <a:latin typeface="Times New Roman" panose="02020603050405020304" pitchFamily="18" charset="0"/>
                <a:ea typeface="Times New Roman" panose="02020603050405020304" pitchFamily="18" charset="0"/>
                <a:sym typeface="+mn-ea"/>
              </a:rPr>
              <a:t> </a:t>
            </a:r>
            <a:r>
              <a:rPr lang="en-US" noProof="0" dirty="0">
                <a:latin typeface="Times New Roman" panose="02020603050405020304" pitchFamily="18" charset="0"/>
                <a:ea typeface="Times New Roman" panose="02020603050405020304" pitchFamily="18" charset="0"/>
                <a:sym typeface="+mn-ea"/>
              </a:rPr>
              <a:t>J.</a:t>
            </a:r>
            <a:r>
              <a:rPr lang="en-US" spc="-10" noProof="0" dirty="0">
                <a:latin typeface="Times New Roman" panose="02020603050405020304" pitchFamily="18" charset="0"/>
                <a:ea typeface="Times New Roman" panose="02020603050405020304" pitchFamily="18" charset="0"/>
                <a:sym typeface="+mn-ea"/>
              </a:rPr>
              <a:t> </a:t>
            </a:r>
            <a:r>
              <a:rPr lang="en-US" b="1" noProof="0" dirty="0">
                <a:latin typeface="Times New Roman" panose="02020603050405020304" pitchFamily="18" charset="0"/>
                <a:ea typeface="Times New Roman" panose="02020603050405020304" pitchFamily="18" charset="0"/>
                <a:sym typeface="+mn-ea"/>
              </a:rPr>
              <a:t>8</a:t>
            </a:r>
            <a:r>
              <a:rPr lang="en-US" noProof="0" dirty="0">
                <a:latin typeface="Times New Roman" panose="02020603050405020304" pitchFamily="18" charset="0"/>
                <a:ea typeface="Times New Roman" panose="02020603050405020304" pitchFamily="18" charset="0"/>
                <a:sym typeface="+mn-ea"/>
              </a:rPr>
              <a:t>(6),</a:t>
            </a:r>
            <a:r>
              <a:rPr lang="en-US" spc="-25" noProof="0" dirty="0">
                <a:latin typeface="Times New Roman" panose="02020603050405020304" pitchFamily="18" charset="0"/>
                <a:ea typeface="Times New Roman" panose="02020603050405020304" pitchFamily="18" charset="0"/>
                <a:sym typeface="+mn-ea"/>
              </a:rPr>
              <a:t> </a:t>
            </a:r>
            <a:r>
              <a:rPr lang="en-US" noProof="0" dirty="0">
                <a:latin typeface="Times New Roman" panose="02020603050405020304" pitchFamily="18" charset="0"/>
                <a:ea typeface="Times New Roman" panose="02020603050405020304" pitchFamily="18" charset="0"/>
                <a:sym typeface="+mn-ea"/>
              </a:rPr>
              <a:t>5023–5030 </a:t>
            </a:r>
            <a:r>
              <a:rPr lang="en-US" spc="-10" noProof="0" dirty="0">
                <a:latin typeface="Times New Roman" panose="02020603050405020304" pitchFamily="18" charset="0"/>
                <a:ea typeface="Times New Roman" panose="02020603050405020304" pitchFamily="18" charset="0"/>
                <a:sym typeface="+mn-ea"/>
              </a:rPr>
              <a:t>(2020).</a:t>
            </a:r>
            <a:endParaRPr kumimoji="0" lang="en-US" kern="1200" cap="none" spc="-10" normalizeH="0" baseline="0" noProof="0" dirty="0">
              <a:latin typeface="Times New Roman" panose="02020603050405020304" pitchFamily="18" charset="0"/>
              <a:ea typeface="Times New Roman" panose="02020603050405020304" pitchFamily="18" charset="0"/>
              <a:cs typeface="+mn-cs"/>
            </a:endParaRPr>
          </a:p>
          <a:p>
            <a:pPr marL="285750" marR="0" indent="-285750" algn="just" defTabSz="457200">
              <a:buClrTx/>
              <a:buSzTx/>
              <a:buFont typeface="Wingdings" panose="05000000000000000000" charset="0"/>
              <a:buChar char="Ø"/>
              <a:defRPr/>
            </a:pPr>
            <a:endParaRPr kumimoji="0" lang="en-US" kern="1200" cap="none" spc="-10" normalizeH="0" baseline="0" noProof="0" dirty="0">
              <a:latin typeface="Times New Roman" panose="02020603050405020304" pitchFamily="18" charset="0"/>
              <a:ea typeface="Times New Roman" panose="02020603050405020304" pitchFamily="18" charset="0"/>
              <a:cs typeface="+mn-cs"/>
            </a:endParaRPr>
          </a:p>
          <a:p>
            <a:pPr marL="285750" marR="0" indent="-285750" algn="just" defTabSz="457200">
              <a:buClrTx/>
              <a:buSzTx/>
              <a:buFont typeface="Wingdings" panose="05000000000000000000" charset="0"/>
              <a:buChar char="Ø"/>
              <a:defRPr/>
            </a:pPr>
            <a:r>
              <a:rPr lang="en-US" spc="-10" noProof="0" dirty="0">
                <a:latin typeface="Times New Roman" panose="02020603050405020304" pitchFamily="18" charset="0"/>
                <a:ea typeface="Times New Roman" panose="02020603050405020304" pitchFamily="18" charset="0"/>
                <a:sym typeface="+mn-ea"/>
              </a:rPr>
              <a:t>S.</a:t>
            </a:r>
            <a:r>
              <a:rPr lang="en-US" spc="-20" noProof="0" dirty="0">
                <a:latin typeface="Times New Roman" panose="02020603050405020304" pitchFamily="18" charset="0"/>
                <a:ea typeface="Times New Roman" panose="02020603050405020304" pitchFamily="18" charset="0"/>
                <a:sym typeface="+mn-ea"/>
              </a:rPr>
              <a:t> </a:t>
            </a:r>
            <a:r>
              <a:rPr lang="en-US" spc="-10" noProof="0" dirty="0">
                <a:latin typeface="Times New Roman" panose="02020603050405020304" pitchFamily="18" charset="0"/>
                <a:ea typeface="Times New Roman" panose="02020603050405020304" pitchFamily="18" charset="0"/>
                <a:sym typeface="+mn-ea"/>
              </a:rPr>
              <a:t>Abba,</a:t>
            </a:r>
            <a:r>
              <a:rPr lang="en-US" spc="-20" noProof="0" dirty="0">
                <a:latin typeface="Times New Roman" panose="02020603050405020304" pitchFamily="18" charset="0"/>
                <a:ea typeface="Times New Roman" panose="02020603050405020304" pitchFamily="18" charset="0"/>
                <a:sym typeface="+mn-ea"/>
              </a:rPr>
              <a:t> </a:t>
            </a:r>
            <a:r>
              <a:rPr lang="en-US" spc="-10" noProof="0" dirty="0">
                <a:latin typeface="Times New Roman" panose="02020603050405020304" pitchFamily="18" charset="0"/>
                <a:ea typeface="Times New Roman" panose="02020603050405020304" pitchFamily="18" charset="0"/>
                <a:sym typeface="+mn-ea"/>
              </a:rPr>
              <a:t>J.</a:t>
            </a:r>
            <a:r>
              <a:rPr lang="en-US" spc="-20" noProof="0" dirty="0">
                <a:latin typeface="Times New Roman" panose="02020603050405020304" pitchFamily="18" charset="0"/>
                <a:ea typeface="Times New Roman" panose="02020603050405020304" pitchFamily="18" charset="0"/>
                <a:sym typeface="+mn-ea"/>
              </a:rPr>
              <a:t> </a:t>
            </a:r>
            <a:r>
              <a:rPr lang="en-US" spc="-10" noProof="0" dirty="0" err="1">
                <a:latin typeface="Times New Roman" panose="02020603050405020304" pitchFamily="18" charset="0"/>
                <a:ea typeface="Times New Roman" panose="02020603050405020304" pitchFamily="18" charset="0"/>
                <a:sym typeface="+mn-ea"/>
              </a:rPr>
              <a:t>Wadumi</a:t>
            </a:r>
            <a:r>
              <a:rPr lang="en-US" spc="-20" noProof="0" dirty="0">
                <a:latin typeface="Times New Roman" panose="02020603050405020304" pitchFamily="18" charset="0"/>
                <a:ea typeface="Times New Roman" panose="02020603050405020304" pitchFamily="18" charset="0"/>
                <a:sym typeface="+mn-ea"/>
              </a:rPr>
              <a:t> </a:t>
            </a:r>
            <a:r>
              <a:rPr lang="en-US" spc="-10" noProof="0" dirty="0" err="1">
                <a:latin typeface="Times New Roman" panose="02020603050405020304" pitchFamily="18" charset="0"/>
                <a:ea typeface="Times New Roman" panose="02020603050405020304" pitchFamily="18" charset="0"/>
                <a:sym typeface="+mn-ea"/>
              </a:rPr>
              <a:t>Namkusong</a:t>
            </a:r>
            <a:r>
              <a:rPr lang="en-US" spc="-10" noProof="0" dirty="0">
                <a:latin typeface="Times New Roman" panose="02020603050405020304" pitchFamily="18" charset="0"/>
                <a:ea typeface="Times New Roman" panose="02020603050405020304" pitchFamily="18" charset="0"/>
                <a:sym typeface="+mn-ea"/>
              </a:rPr>
              <a:t>,</a:t>
            </a:r>
            <a:r>
              <a:rPr lang="en-US" spc="-25" noProof="0" dirty="0">
                <a:latin typeface="Times New Roman" panose="02020603050405020304" pitchFamily="18" charset="0"/>
                <a:ea typeface="Times New Roman" panose="02020603050405020304" pitchFamily="18" charset="0"/>
                <a:sym typeface="+mn-ea"/>
              </a:rPr>
              <a:t> </a:t>
            </a:r>
            <a:r>
              <a:rPr lang="en-US" spc="-10" noProof="0" dirty="0">
                <a:latin typeface="Times New Roman" panose="02020603050405020304" pitchFamily="18" charset="0"/>
                <a:ea typeface="Times New Roman" panose="02020603050405020304" pitchFamily="18" charset="0"/>
                <a:sym typeface="+mn-ea"/>
              </a:rPr>
              <a:t>J.A.</a:t>
            </a:r>
            <a:r>
              <a:rPr lang="en-US" spc="-20" noProof="0" dirty="0">
                <a:latin typeface="Times New Roman" panose="02020603050405020304" pitchFamily="18" charset="0"/>
                <a:ea typeface="Times New Roman" panose="02020603050405020304" pitchFamily="18" charset="0"/>
                <a:sym typeface="+mn-ea"/>
              </a:rPr>
              <a:t> </a:t>
            </a:r>
            <a:r>
              <a:rPr lang="en-US" spc="-10" noProof="0" dirty="0">
                <a:latin typeface="Times New Roman" panose="02020603050405020304" pitchFamily="18" charset="0"/>
                <a:ea typeface="Times New Roman" panose="02020603050405020304" pitchFamily="18" charset="0"/>
                <a:sym typeface="+mn-ea"/>
              </a:rPr>
              <a:t>Lee,</a:t>
            </a:r>
            <a:r>
              <a:rPr lang="en-US" spc="-20" noProof="0" dirty="0">
                <a:latin typeface="Times New Roman" panose="02020603050405020304" pitchFamily="18" charset="0"/>
                <a:ea typeface="Times New Roman" panose="02020603050405020304" pitchFamily="18" charset="0"/>
                <a:sym typeface="+mn-ea"/>
              </a:rPr>
              <a:t> </a:t>
            </a:r>
            <a:r>
              <a:rPr lang="en-US" spc="-10" noProof="0" dirty="0">
                <a:latin typeface="Times New Roman" panose="02020603050405020304" pitchFamily="18" charset="0"/>
                <a:ea typeface="Times New Roman" panose="02020603050405020304" pitchFamily="18" charset="0"/>
                <a:sym typeface="+mn-ea"/>
              </a:rPr>
              <a:t>M.</a:t>
            </a:r>
            <a:r>
              <a:rPr lang="en-US" spc="-20" noProof="0" dirty="0">
                <a:latin typeface="Times New Roman" panose="02020603050405020304" pitchFamily="18" charset="0"/>
                <a:ea typeface="Times New Roman" panose="02020603050405020304" pitchFamily="18" charset="0"/>
                <a:sym typeface="+mn-ea"/>
              </a:rPr>
              <a:t> </a:t>
            </a:r>
            <a:r>
              <a:rPr lang="en-US" spc="-10" noProof="0" dirty="0">
                <a:latin typeface="Times New Roman" panose="02020603050405020304" pitchFamily="18" charset="0"/>
                <a:ea typeface="Times New Roman" panose="02020603050405020304" pitchFamily="18" charset="0"/>
                <a:sym typeface="+mn-ea"/>
              </a:rPr>
              <a:t>Liz</a:t>
            </a:r>
            <a:r>
              <a:rPr lang="en-US" spc="-20" noProof="0" dirty="0">
                <a:latin typeface="Times New Roman" panose="02020603050405020304" pitchFamily="18" charset="0"/>
                <a:ea typeface="Times New Roman" panose="02020603050405020304" pitchFamily="18" charset="0"/>
                <a:sym typeface="+mn-ea"/>
              </a:rPr>
              <a:t> </a:t>
            </a:r>
            <a:r>
              <a:rPr lang="en-US" spc="-10" noProof="0" dirty="0">
                <a:latin typeface="Times New Roman" panose="02020603050405020304" pitchFamily="18" charset="0"/>
                <a:ea typeface="Times New Roman" panose="02020603050405020304" pitchFamily="18" charset="0"/>
                <a:sym typeface="+mn-ea"/>
              </a:rPr>
              <a:t>Crespo,</a:t>
            </a:r>
            <a:r>
              <a:rPr lang="en-US" spc="-20" noProof="0" dirty="0">
                <a:latin typeface="Times New Roman" panose="02020603050405020304" pitchFamily="18" charset="0"/>
                <a:ea typeface="Times New Roman" panose="02020603050405020304" pitchFamily="18" charset="0"/>
                <a:sym typeface="+mn-ea"/>
              </a:rPr>
              <a:t> </a:t>
            </a:r>
            <a:r>
              <a:rPr lang="en-US" spc="-10" noProof="0" dirty="0">
                <a:latin typeface="Times New Roman" panose="02020603050405020304" pitchFamily="18" charset="0"/>
                <a:ea typeface="Times New Roman" panose="02020603050405020304" pitchFamily="18" charset="0"/>
                <a:sym typeface="+mn-ea"/>
              </a:rPr>
              <a:t>Design </a:t>
            </a:r>
            <a:r>
              <a:rPr lang="en-US" noProof="0" dirty="0">
                <a:latin typeface="Times New Roman" panose="02020603050405020304" pitchFamily="18" charset="0"/>
                <a:ea typeface="Times New Roman" panose="02020603050405020304" pitchFamily="18" charset="0"/>
                <a:sym typeface="+mn-ea"/>
              </a:rPr>
              <a:t>and performance evaluation of a low-cost autonomous sensor interface</a:t>
            </a:r>
            <a:r>
              <a:rPr lang="en-US" spc="-5" noProof="0" dirty="0">
                <a:latin typeface="Times New Roman" panose="02020603050405020304" pitchFamily="18" charset="0"/>
                <a:ea typeface="Times New Roman" panose="02020603050405020304" pitchFamily="18" charset="0"/>
                <a:sym typeface="+mn-ea"/>
              </a:rPr>
              <a:t> </a:t>
            </a:r>
            <a:r>
              <a:rPr lang="en-US" noProof="0" dirty="0">
                <a:latin typeface="Times New Roman" panose="02020603050405020304" pitchFamily="18" charset="0"/>
                <a:ea typeface="Times New Roman" panose="02020603050405020304" pitchFamily="18" charset="0"/>
                <a:sym typeface="+mn-ea"/>
              </a:rPr>
              <a:t>for</a:t>
            </a:r>
            <a:r>
              <a:rPr lang="en-US" spc="-5" noProof="0" dirty="0">
                <a:latin typeface="Times New Roman" panose="02020603050405020304" pitchFamily="18" charset="0"/>
                <a:ea typeface="Times New Roman" panose="02020603050405020304" pitchFamily="18" charset="0"/>
                <a:sym typeface="+mn-ea"/>
              </a:rPr>
              <a:t> </a:t>
            </a:r>
            <a:r>
              <a:rPr lang="en-US" noProof="0" dirty="0">
                <a:latin typeface="Times New Roman" panose="02020603050405020304" pitchFamily="18" charset="0"/>
                <a:ea typeface="Times New Roman" panose="02020603050405020304" pitchFamily="18" charset="0"/>
                <a:sym typeface="+mn-ea"/>
              </a:rPr>
              <a:t>a</a:t>
            </a:r>
            <a:r>
              <a:rPr lang="en-US" spc="-5" noProof="0" dirty="0">
                <a:latin typeface="Times New Roman" panose="02020603050405020304" pitchFamily="18" charset="0"/>
                <a:ea typeface="Times New Roman" panose="02020603050405020304" pitchFamily="18" charset="0"/>
                <a:sym typeface="+mn-ea"/>
              </a:rPr>
              <a:t> </a:t>
            </a:r>
            <a:r>
              <a:rPr lang="en-US" noProof="0" dirty="0">
                <a:latin typeface="Times New Roman" panose="02020603050405020304" pitchFamily="18" charset="0"/>
                <a:ea typeface="Times New Roman" panose="02020603050405020304" pitchFamily="18" charset="0"/>
                <a:sym typeface="+mn-ea"/>
              </a:rPr>
              <a:t>smart</a:t>
            </a:r>
            <a:r>
              <a:rPr lang="en-US" spc="-5" noProof="0" dirty="0">
                <a:latin typeface="Times New Roman" panose="02020603050405020304" pitchFamily="18" charset="0"/>
                <a:ea typeface="Times New Roman" panose="02020603050405020304" pitchFamily="18" charset="0"/>
                <a:sym typeface="+mn-ea"/>
              </a:rPr>
              <a:t> </a:t>
            </a:r>
            <a:r>
              <a:rPr lang="en-US" noProof="0" dirty="0">
                <a:latin typeface="Times New Roman" panose="02020603050405020304" pitchFamily="18" charset="0"/>
                <a:ea typeface="Times New Roman" panose="02020603050405020304" pitchFamily="18" charset="0"/>
                <a:sym typeface="+mn-ea"/>
              </a:rPr>
              <a:t>IoT-based</a:t>
            </a:r>
            <a:r>
              <a:rPr lang="en-US" spc="-5" noProof="0" dirty="0">
                <a:latin typeface="Times New Roman" panose="02020603050405020304" pitchFamily="18" charset="0"/>
                <a:ea typeface="Times New Roman" panose="02020603050405020304" pitchFamily="18" charset="0"/>
                <a:sym typeface="+mn-ea"/>
              </a:rPr>
              <a:t> </a:t>
            </a:r>
            <a:r>
              <a:rPr lang="en-US" noProof="0" dirty="0">
                <a:latin typeface="Times New Roman" panose="02020603050405020304" pitchFamily="18" charset="0"/>
                <a:ea typeface="Times New Roman" panose="02020603050405020304" pitchFamily="18" charset="0"/>
                <a:sym typeface="+mn-ea"/>
              </a:rPr>
              <a:t>irrigation</a:t>
            </a:r>
            <a:r>
              <a:rPr lang="en-US" spc="-5" noProof="0" dirty="0">
                <a:latin typeface="Times New Roman" panose="02020603050405020304" pitchFamily="18" charset="0"/>
                <a:ea typeface="Times New Roman" panose="02020603050405020304" pitchFamily="18" charset="0"/>
                <a:sym typeface="+mn-ea"/>
              </a:rPr>
              <a:t> </a:t>
            </a:r>
            <a:r>
              <a:rPr lang="en-US" noProof="0" dirty="0">
                <a:latin typeface="Times New Roman" panose="02020603050405020304" pitchFamily="18" charset="0"/>
                <a:ea typeface="Times New Roman" panose="02020603050405020304" pitchFamily="18" charset="0"/>
                <a:sym typeface="+mn-ea"/>
              </a:rPr>
              <a:t>monitoring</a:t>
            </a:r>
            <a:r>
              <a:rPr lang="en-US" spc="-5" noProof="0" dirty="0">
                <a:latin typeface="Times New Roman" panose="02020603050405020304" pitchFamily="18" charset="0"/>
                <a:ea typeface="Times New Roman" panose="02020603050405020304" pitchFamily="18" charset="0"/>
                <a:sym typeface="+mn-ea"/>
              </a:rPr>
              <a:t> </a:t>
            </a:r>
            <a:r>
              <a:rPr lang="en-US" noProof="0" dirty="0">
                <a:latin typeface="Times New Roman" panose="02020603050405020304" pitchFamily="18" charset="0"/>
                <a:ea typeface="Times New Roman" panose="02020603050405020304" pitchFamily="18" charset="0"/>
                <a:sym typeface="+mn-ea"/>
              </a:rPr>
              <a:t>and</a:t>
            </a:r>
            <a:r>
              <a:rPr lang="en-US" spc="-5" noProof="0" dirty="0">
                <a:latin typeface="Times New Roman" panose="02020603050405020304" pitchFamily="18" charset="0"/>
                <a:ea typeface="Times New Roman" panose="02020603050405020304" pitchFamily="18" charset="0"/>
                <a:sym typeface="+mn-ea"/>
              </a:rPr>
              <a:t> </a:t>
            </a:r>
            <a:r>
              <a:rPr lang="en-US" noProof="0" dirty="0">
                <a:latin typeface="Times New Roman" panose="02020603050405020304" pitchFamily="18" charset="0"/>
                <a:ea typeface="Times New Roman" panose="02020603050405020304" pitchFamily="18" charset="0"/>
                <a:sym typeface="+mn-ea"/>
              </a:rPr>
              <a:t>control system. Sensors </a:t>
            </a:r>
            <a:r>
              <a:rPr lang="en-US" b="1" noProof="0" dirty="0">
                <a:latin typeface="Times New Roman" panose="02020603050405020304" pitchFamily="18" charset="0"/>
                <a:ea typeface="Times New Roman" panose="02020603050405020304" pitchFamily="18" charset="0"/>
                <a:sym typeface="+mn-ea"/>
              </a:rPr>
              <a:t>19</a:t>
            </a:r>
            <a:r>
              <a:rPr lang="en-US" noProof="0" dirty="0">
                <a:latin typeface="Times New Roman" panose="02020603050405020304" pitchFamily="18" charset="0"/>
                <a:ea typeface="Times New Roman" panose="02020603050405020304" pitchFamily="18" charset="0"/>
                <a:sym typeface="+mn-ea"/>
              </a:rPr>
              <a:t>(17), 3643 (2019).</a:t>
            </a:r>
            <a:endParaRPr kumimoji="0" lang="en-US" kern="1200" cap="none" spc="0" normalizeH="0" baseline="0" noProof="0" dirty="0">
              <a:latin typeface="Times New Roman" panose="02020603050405020304" pitchFamily="18" charset="0"/>
              <a:ea typeface="Times New Roman" panose="02020603050405020304" pitchFamily="18" charset="0"/>
              <a:cs typeface="+mn-cs"/>
            </a:endParaRPr>
          </a:p>
          <a:p>
            <a:pPr marL="285750" marR="0" indent="-285750" algn="just" defTabSz="457200">
              <a:buClrTx/>
              <a:buSzTx/>
              <a:buFont typeface="Wingdings" panose="05000000000000000000" charset="0"/>
              <a:buChar char="Ø"/>
              <a:defRPr/>
            </a:pPr>
            <a:endParaRPr kumimoji="0" lang="en-US" kern="1200" cap="none" spc="0" normalizeH="0" baseline="0" noProof="0" dirty="0">
              <a:latin typeface="Times New Roman" panose="02020603050405020304" pitchFamily="18" charset="0"/>
              <a:ea typeface="Times New Roman" panose="02020603050405020304" pitchFamily="18" charset="0"/>
              <a:cs typeface="+mn-cs"/>
            </a:endParaRPr>
          </a:p>
          <a:p>
            <a:pPr marL="285750" marR="0" indent="-285750" algn="just" defTabSz="457200">
              <a:buClrTx/>
              <a:buSzTx/>
              <a:buFont typeface="Wingdings" panose="05000000000000000000" charset="0"/>
              <a:buChar char="Ø"/>
              <a:defRPr/>
            </a:pPr>
            <a:r>
              <a:rPr lang="en-US" noProof="0" dirty="0">
                <a:latin typeface="Times New Roman" panose="02020603050405020304" pitchFamily="18" charset="0"/>
                <a:ea typeface="Times New Roman" panose="02020603050405020304" pitchFamily="18" charset="0"/>
                <a:sym typeface="+mn-ea"/>
              </a:rPr>
              <a:t> P.</a:t>
            </a:r>
            <a:r>
              <a:rPr lang="en-US" spc="-45" noProof="0" dirty="0">
                <a:latin typeface="Times New Roman" panose="02020603050405020304" pitchFamily="18" charset="0"/>
                <a:ea typeface="Times New Roman" panose="02020603050405020304" pitchFamily="18" charset="0"/>
                <a:sym typeface="+mn-ea"/>
              </a:rPr>
              <a:t> </a:t>
            </a:r>
            <a:r>
              <a:rPr lang="en-US" noProof="0" dirty="0" err="1">
                <a:latin typeface="Times New Roman" panose="02020603050405020304" pitchFamily="18" charset="0"/>
                <a:ea typeface="Times New Roman" panose="02020603050405020304" pitchFamily="18" charset="0"/>
                <a:sym typeface="+mn-ea"/>
              </a:rPr>
              <a:t>Sarwade</a:t>
            </a:r>
            <a:r>
              <a:rPr lang="en-US" noProof="0" dirty="0">
                <a:latin typeface="Times New Roman" panose="02020603050405020304" pitchFamily="18" charset="0"/>
                <a:ea typeface="Times New Roman" panose="02020603050405020304" pitchFamily="18" charset="0"/>
                <a:sym typeface="+mn-ea"/>
              </a:rPr>
              <a:t>,</a:t>
            </a:r>
            <a:r>
              <a:rPr lang="en-US" spc="-45" noProof="0" dirty="0">
                <a:latin typeface="Times New Roman" panose="02020603050405020304" pitchFamily="18" charset="0"/>
                <a:ea typeface="Times New Roman" panose="02020603050405020304" pitchFamily="18" charset="0"/>
                <a:sym typeface="+mn-ea"/>
              </a:rPr>
              <a:t> </a:t>
            </a:r>
            <a:r>
              <a:rPr lang="en-US" noProof="0" dirty="0">
                <a:latin typeface="Times New Roman" panose="02020603050405020304" pitchFamily="18" charset="0"/>
                <a:ea typeface="Times New Roman" panose="02020603050405020304" pitchFamily="18" charset="0"/>
                <a:sym typeface="+mn-ea"/>
              </a:rPr>
              <a:t>N.</a:t>
            </a:r>
            <a:r>
              <a:rPr lang="en-US" spc="-45" noProof="0" dirty="0">
                <a:latin typeface="Times New Roman" panose="02020603050405020304" pitchFamily="18" charset="0"/>
                <a:ea typeface="Times New Roman" panose="02020603050405020304" pitchFamily="18" charset="0"/>
                <a:sym typeface="+mn-ea"/>
              </a:rPr>
              <a:t> </a:t>
            </a:r>
            <a:r>
              <a:rPr lang="en-US" noProof="0" dirty="0">
                <a:latin typeface="Times New Roman" panose="02020603050405020304" pitchFamily="18" charset="0"/>
                <a:ea typeface="Times New Roman" panose="02020603050405020304" pitchFamily="18" charset="0"/>
                <a:sym typeface="+mn-ea"/>
              </a:rPr>
              <a:t>Shinde,</a:t>
            </a:r>
            <a:r>
              <a:rPr lang="en-US" spc="-45" noProof="0" dirty="0">
                <a:latin typeface="Times New Roman" panose="02020603050405020304" pitchFamily="18" charset="0"/>
                <a:ea typeface="Times New Roman" panose="02020603050405020304" pitchFamily="18" charset="0"/>
                <a:sym typeface="+mn-ea"/>
              </a:rPr>
              <a:t> </a:t>
            </a:r>
            <a:r>
              <a:rPr lang="en-US" noProof="0" dirty="0">
                <a:latin typeface="Times New Roman" panose="02020603050405020304" pitchFamily="18" charset="0"/>
                <a:ea typeface="Times New Roman" panose="02020603050405020304" pitchFamily="18" charset="0"/>
                <a:sym typeface="+mn-ea"/>
              </a:rPr>
              <a:t>S.</a:t>
            </a:r>
            <a:r>
              <a:rPr lang="en-US" spc="-45" noProof="0" dirty="0">
                <a:latin typeface="Times New Roman" panose="02020603050405020304" pitchFamily="18" charset="0"/>
                <a:ea typeface="Times New Roman" panose="02020603050405020304" pitchFamily="18" charset="0"/>
                <a:sym typeface="+mn-ea"/>
              </a:rPr>
              <a:t> </a:t>
            </a:r>
            <a:r>
              <a:rPr lang="en-US" noProof="0" dirty="0" err="1">
                <a:latin typeface="Times New Roman" panose="02020603050405020304" pitchFamily="18" charset="0"/>
                <a:ea typeface="Times New Roman" panose="02020603050405020304" pitchFamily="18" charset="0"/>
                <a:sym typeface="+mn-ea"/>
              </a:rPr>
              <a:t>Tingre</a:t>
            </a:r>
            <a:r>
              <a:rPr lang="en-US" noProof="0" dirty="0">
                <a:latin typeface="Times New Roman" panose="02020603050405020304" pitchFamily="18" charset="0"/>
                <a:ea typeface="Times New Roman" panose="02020603050405020304" pitchFamily="18" charset="0"/>
                <a:sym typeface="+mn-ea"/>
              </a:rPr>
              <a:t>,</a:t>
            </a:r>
            <a:r>
              <a:rPr lang="en-US" spc="-45" noProof="0" dirty="0">
                <a:latin typeface="Times New Roman" panose="02020603050405020304" pitchFamily="18" charset="0"/>
                <a:ea typeface="Times New Roman" panose="02020603050405020304" pitchFamily="18" charset="0"/>
                <a:sym typeface="+mn-ea"/>
              </a:rPr>
              <a:t> </a:t>
            </a:r>
            <a:r>
              <a:rPr lang="en-US" noProof="0" dirty="0">
                <a:latin typeface="Times New Roman" panose="02020603050405020304" pitchFamily="18" charset="0"/>
                <a:ea typeface="Times New Roman" panose="02020603050405020304" pitchFamily="18" charset="0"/>
                <a:sym typeface="+mn-ea"/>
              </a:rPr>
              <a:t>FPGA</a:t>
            </a:r>
            <a:r>
              <a:rPr lang="en-US" spc="-45" noProof="0" dirty="0">
                <a:latin typeface="Times New Roman" panose="02020603050405020304" pitchFamily="18" charset="0"/>
                <a:ea typeface="Times New Roman" panose="02020603050405020304" pitchFamily="18" charset="0"/>
                <a:sym typeface="+mn-ea"/>
              </a:rPr>
              <a:t> </a:t>
            </a:r>
            <a:r>
              <a:rPr lang="en-US" noProof="0" dirty="0">
                <a:latin typeface="Times New Roman" panose="02020603050405020304" pitchFamily="18" charset="0"/>
                <a:ea typeface="Times New Roman" panose="02020603050405020304" pitchFamily="18" charset="0"/>
                <a:sym typeface="+mn-ea"/>
              </a:rPr>
              <a:t>based</a:t>
            </a:r>
            <a:r>
              <a:rPr lang="en-US" spc="-45" noProof="0" dirty="0">
                <a:latin typeface="Times New Roman" panose="02020603050405020304" pitchFamily="18" charset="0"/>
                <a:ea typeface="Times New Roman" panose="02020603050405020304" pitchFamily="18" charset="0"/>
                <a:sym typeface="+mn-ea"/>
              </a:rPr>
              <a:t> </a:t>
            </a:r>
            <a:r>
              <a:rPr lang="en-US" noProof="0" dirty="0">
                <a:latin typeface="Times New Roman" panose="02020603050405020304" pitchFamily="18" charset="0"/>
                <a:ea typeface="Times New Roman" panose="02020603050405020304" pitchFamily="18" charset="0"/>
                <a:sym typeface="+mn-ea"/>
              </a:rPr>
              <a:t>real</a:t>
            </a:r>
            <a:r>
              <a:rPr lang="en-US" spc="-45" noProof="0" dirty="0">
                <a:latin typeface="Times New Roman" panose="02020603050405020304" pitchFamily="18" charset="0"/>
                <a:ea typeface="Times New Roman" panose="02020603050405020304" pitchFamily="18" charset="0"/>
                <a:sym typeface="+mn-ea"/>
              </a:rPr>
              <a:t> </a:t>
            </a:r>
            <a:r>
              <a:rPr lang="en-US" noProof="0" dirty="0">
                <a:latin typeface="Times New Roman" panose="02020603050405020304" pitchFamily="18" charset="0"/>
                <a:ea typeface="Times New Roman" panose="02020603050405020304" pitchFamily="18" charset="0"/>
                <a:sym typeface="+mn-ea"/>
              </a:rPr>
              <a:t>time</a:t>
            </a:r>
            <a:r>
              <a:rPr lang="en-US" spc="-45" noProof="0" dirty="0">
                <a:latin typeface="Times New Roman" panose="02020603050405020304" pitchFamily="18" charset="0"/>
                <a:ea typeface="Times New Roman" panose="02020603050405020304" pitchFamily="18" charset="0"/>
                <a:sym typeface="+mn-ea"/>
              </a:rPr>
              <a:t> </a:t>
            </a:r>
            <a:r>
              <a:rPr lang="en-US" noProof="0" dirty="0">
                <a:latin typeface="Times New Roman" panose="02020603050405020304" pitchFamily="18" charset="0"/>
                <a:ea typeface="Times New Roman" panose="02020603050405020304" pitchFamily="18" charset="0"/>
                <a:sym typeface="+mn-ea"/>
              </a:rPr>
              <a:t>monitor- </a:t>
            </a:r>
            <a:r>
              <a:rPr lang="en-US" spc="-10" noProof="0" dirty="0" err="1">
                <a:latin typeface="Times New Roman" panose="02020603050405020304" pitchFamily="18" charset="0"/>
                <a:ea typeface="Times New Roman" panose="02020603050405020304" pitchFamily="18" charset="0"/>
                <a:sym typeface="+mn-ea"/>
              </a:rPr>
              <a:t>ing</a:t>
            </a:r>
            <a:r>
              <a:rPr lang="en-US" spc="-30" noProof="0" dirty="0">
                <a:latin typeface="Times New Roman" panose="02020603050405020304" pitchFamily="18" charset="0"/>
                <a:ea typeface="Times New Roman" panose="02020603050405020304" pitchFamily="18" charset="0"/>
                <a:sym typeface="+mn-ea"/>
              </a:rPr>
              <a:t> </a:t>
            </a:r>
            <a:r>
              <a:rPr lang="en-US" spc="-10" noProof="0" dirty="0">
                <a:latin typeface="Times New Roman" panose="02020603050405020304" pitchFamily="18" charset="0"/>
                <a:ea typeface="Times New Roman" panose="02020603050405020304" pitchFamily="18" charset="0"/>
                <a:sym typeface="+mn-ea"/>
              </a:rPr>
              <a:t>system</a:t>
            </a:r>
            <a:r>
              <a:rPr lang="en-US" spc="-30" noProof="0" dirty="0">
                <a:latin typeface="Times New Roman" panose="02020603050405020304" pitchFamily="18" charset="0"/>
                <a:ea typeface="Times New Roman" panose="02020603050405020304" pitchFamily="18" charset="0"/>
                <a:sym typeface="+mn-ea"/>
              </a:rPr>
              <a:t> </a:t>
            </a:r>
            <a:r>
              <a:rPr lang="en-US" spc="-10" noProof="0" dirty="0">
                <a:latin typeface="Times New Roman" panose="02020603050405020304" pitchFamily="18" charset="0"/>
                <a:ea typeface="Times New Roman" panose="02020603050405020304" pitchFamily="18" charset="0"/>
                <a:sym typeface="+mn-ea"/>
              </a:rPr>
              <a:t>for</a:t>
            </a:r>
            <a:r>
              <a:rPr lang="en-US" spc="-30" noProof="0" dirty="0">
                <a:latin typeface="Times New Roman" panose="02020603050405020304" pitchFamily="18" charset="0"/>
                <a:ea typeface="Times New Roman" panose="02020603050405020304" pitchFamily="18" charset="0"/>
                <a:sym typeface="+mn-ea"/>
              </a:rPr>
              <a:t> </a:t>
            </a:r>
            <a:r>
              <a:rPr lang="en-US" spc="-10" noProof="0" dirty="0">
                <a:latin typeface="Times New Roman" panose="02020603050405020304" pitchFamily="18" charset="0"/>
                <a:ea typeface="Times New Roman" panose="02020603050405020304" pitchFamily="18" charset="0"/>
                <a:sym typeface="+mn-ea"/>
              </a:rPr>
              <a:t>agricultural</a:t>
            </a:r>
            <a:r>
              <a:rPr lang="en-US" spc="-30" noProof="0" dirty="0">
                <a:latin typeface="Times New Roman" panose="02020603050405020304" pitchFamily="18" charset="0"/>
                <a:ea typeface="Times New Roman" panose="02020603050405020304" pitchFamily="18" charset="0"/>
                <a:sym typeface="+mn-ea"/>
              </a:rPr>
              <a:t> </a:t>
            </a:r>
            <a:r>
              <a:rPr lang="en-US" spc="-10" noProof="0" dirty="0">
                <a:latin typeface="Times New Roman" panose="02020603050405020304" pitchFamily="18" charset="0"/>
                <a:ea typeface="Times New Roman" panose="02020603050405020304" pitchFamily="18" charset="0"/>
                <a:sym typeface="+mn-ea"/>
              </a:rPr>
              <a:t>field.</a:t>
            </a:r>
            <a:r>
              <a:rPr lang="en-US" spc="-30" noProof="0" dirty="0">
                <a:latin typeface="Times New Roman" panose="02020603050405020304" pitchFamily="18" charset="0"/>
                <a:ea typeface="Times New Roman" panose="02020603050405020304" pitchFamily="18" charset="0"/>
                <a:sym typeface="+mn-ea"/>
              </a:rPr>
              <a:t> </a:t>
            </a:r>
            <a:r>
              <a:rPr lang="en-US" spc="-10" noProof="0" dirty="0">
                <a:latin typeface="Times New Roman" panose="02020603050405020304" pitchFamily="18" charset="0"/>
                <a:ea typeface="Times New Roman" panose="02020603050405020304" pitchFamily="18" charset="0"/>
                <a:sym typeface="+mn-ea"/>
              </a:rPr>
              <a:t>Int.</a:t>
            </a:r>
            <a:r>
              <a:rPr lang="en-US" spc="-30" noProof="0" dirty="0">
                <a:latin typeface="Times New Roman" panose="02020603050405020304" pitchFamily="18" charset="0"/>
                <a:ea typeface="Times New Roman" panose="02020603050405020304" pitchFamily="18" charset="0"/>
                <a:sym typeface="+mn-ea"/>
              </a:rPr>
              <a:t> </a:t>
            </a:r>
            <a:r>
              <a:rPr lang="en-US" spc="-10" noProof="0" dirty="0">
                <a:latin typeface="Times New Roman" panose="02020603050405020304" pitchFamily="18" charset="0"/>
                <a:ea typeface="Times New Roman" panose="02020603050405020304" pitchFamily="18" charset="0"/>
                <a:sym typeface="+mn-ea"/>
              </a:rPr>
              <a:t>J.</a:t>
            </a:r>
            <a:r>
              <a:rPr lang="en-US" spc="-30" noProof="0" dirty="0">
                <a:latin typeface="Times New Roman" panose="02020603050405020304" pitchFamily="18" charset="0"/>
                <a:ea typeface="Times New Roman" panose="02020603050405020304" pitchFamily="18" charset="0"/>
                <a:sym typeface="+mn-ea"/>
              </a:rPr>
              <a:t> </a:t>
            </a:r>
            <a:r>
              <a:rPr lang="en-US" spc="-10" noProof="0" dirty="0">
                <a:latin typeface="Times New Roman" panose="02020603050405020304" pitchFamily="18" charset="0"/>
                <a:ea typeface="Times New Roman" panose="02020603050405020304" pitchFamily="18" charset="0"/>
                <a:sym typeface="+mn-ea"/>
              </a:rPr>
              <a:t>Adv.</a:t>
            </a:r>
            <a:r>
              <a:rPr lang="en-US" spc="-30" noProof="0" dirty="0">
                <a:latin typeface="Times New Roman" panose="02020603050405020304" pitchFamily="18" charset="0"/>
                <a:ea typeface="Times New Roman" panose="02020603050405020304" pitchFamily="18" charset="0"/>
                <a:sym typeface="+mn-ea"/>
              </a:rPr>
              <a:t> </a:t>
            </a:r>
            <a:r>
              <a:rPr lang="en-US" spc="-10" noProof="0" dirty="0">
                <a:latin typeface="Times New Roman" panose="02020603050405020304" pitchFamily="18" charset="0"/>
                <a:ea typeface="Times New Roman" panose="02020603050405020304" pitchFamily="18" charset="0"/>
                <a:sym typeface="+mn-ea"/>
              </a:rPr>
              <a:t>Res.</a:t>
            </a:r>
            <a:r>
              <a:rPr lang="en-US" spc="-30" noProof="0" dirty="0">
                <a:latin typeface="Times New Roman" panose="02020603050405020304" pitchFamily="18" charset="0"/>
                <a:ea typeface="Times New Roman" panose="02020603050405020304" pitchFamily="18" charset="0"/>
                <a:sym typeface="+mn-ea"/>
              </a:rPr>
              <a:t> </a:t>
            </a:r>
            <a:r>
              <a:rPr lang="en-US" spc="-10" noProof="0" dirty="0" err="1">
                <a:latin typeface="Times New Roman" panose="02020603050405020304" pitchFamily="18" charset="0"/>
                <a:ea typeface="Times New Roman" panose="02020603050405020304" pitchFamily="18" charset="0"/>
                <a:sym typeface="+mn-ea"/>
              </a:rPr>
              <a:t>Innov</a:t>
            </a:r>
            <a:r>
              <a:rPr lang="en-US" spc="-30" noProof="0" dirty="0">
                <a:latin typeface="Times New Roman" panose="02020603050405020304" pitchFamily="18" charset="0"/>
                <a:ea typeface="Times New Roman" panose="02020603050405020304" pitchFamily="18" charset="0"/>
                <a:sym typeface="+mn-ea"/>
              </a:rPr>
              <a:t> </a:t>
            </a:r>
            <a:r>
              <a:rPr lang="en-US" spc="-10" noProof="0" dirty="0">
                <a:latin typeface="Times New Roman" panose="02020603050405020304" pitchFamily="18" charset="0"/>
                <a:ea typeface="Times New Roman" panose="02020603050405020304" pitchFamily="18" charset="0"/>
                <a:sym typeface="+mn-ea"/>
              </a:rPr>
              <a:t>Ideas</a:t>
            </a:r>
            <a:r>
              <a:rPr lang="en-US" spc="-30" noProof="0" dirty="0">
                <a:latin typeface="Times New Roman" panose="02020603050405020304" pitchFamily="18" charset="0"/>
                <a:ea typeface="Times New Roman" panose="02020603050405020304" pitchFamily="18" charset="0"/>
                <a:sym typeface="+mn-ea"/>
              </a:rPr>
              <a:t> </a:t>
            </a:r>
            <a:r>
              <a:rPr lang="en-US" spc="-10" noProof="0" dirty="0">
                <a:latin typeface="Times New Roman" panose="02020603050405020304" pitchFamily="18" charset="0"/>
                <a:ea typeface="Times New Roman" panose="02020603050405020304" pitchFamily="18" charset="0"/>
                <a:sym typeface="+mn-ea"/>
              </a:rPr>
              <a:t>Educ </a:t>
            </a:r>
            <a:r>
              <a:rPr lang="en-US" b="1" noProof="0" dirty="0">
                <a:latin typeface="Times New Roman" panose="02020603050405020304" pitchFamily="18" charset="0"/>
                <a:ea typeface="Times New Roman" panose="02020603050405020304" pitchFamily="18" charset="0"/>
                <a:sym typeface="+mn-ea"/>
              </a:rPr>
              <a:t>3</a:t>
            </a:r>
            <a:r>
              <a:rPr lang="en-US" noProof="0" dirty="0">
                <a:latin typeface="Times New Roman" panose="02020603050405020304" pitchFamily="18" charset="0"/>
                <a:ea typeface="Times New Roman" panose="02020603050405020304" pitchFamily="18" charset="0"/>
                <a:sym typeface="+mn-ea"/>
              </a:rPr>
              <a:t>, 2766–2774 (2017).</a:t>
            </a:r>
            <a:endParaRPr kumimoji="0" lang="en-IN" kern="1200" cap="none" spc="0" normalizeH="0" baseline="0" noProof="0" dirty="0">
              <a:latin typeface="Times New Roman" panose="02020603050405020304" pitchFamily="18" charset="0"/>
              <a:ea typeface="Times New Roman" panose="02020603050405020304" pitchFamily="18" charset="0"/>
              <a:cs typeface="+mn-cs"/>
            </a:endParaRPr>
          </a:p>
          <a:p>
            <a:pPr marL="285750" marR="0" indent="-285750" algn="just" defTabSz="457200">
              <a:buClrTx/>
              <a:buSzTx/>
              <a:buFont typeface="Wingdings" panose="05000000000000000000" charset="0"/>
              <a:buChar char="Ø"/>
              <a:defRPr/>
            </a:pPr>
            <a:endParaRPr kumimoji="0" lang="en-IN" kern="1200" cap="none" spc="0" normalizeH="0" baseline="0" noProof="0" dirty="0">
              <a:latin typeface="Times New Roman" panose="02020603050405020304" pitchFamily="18" charset="0"/>
              <a:ea typeface="Times New Roman" panose="02020603050405020304" pitchFamily="18" charset="0"/>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438400"/>
            <a:ext cx="8915400" cy="1143000"/>
          </a:xfrm>
        </p:spPr>
        <p:txBody>
          <a:bodyPr>
            <a:noAutofit/>
          </a:bodyPr>
          <a:lstStyle/>
          <a:p>
            <a:r>
              <a:rPr lang="en-IN" altLang="en-US" sz="9600" b="1" i="1" dirty="0">
                <a:effectLst>
                  <a:outerShdw blurRad="38100" dist="38100" dir="2700000" algn="tl">
                    <a:srgbClr val="000000">
                      <a:alpha val="43137"/>
                    </a:srgbClr>
                  </a:outerShdw>
                </a:effectLst>
                <a:latin typeface="Algerian" panose="04020705040A02060702" charset="0"/>
                <a:cs typeface="Algerian" panose="04020705040A02060702" charset="0"/>
              </a:rPr>
              <a:t>   </a:t>
            </a:r>
            <a:r>
              <a:rPr lang="en-US" sz="9600" b="1" i="1" dirty="0">
                <a:effectLst>
                  <a:outerShdw blurRad="38100" dist="38100" dir="2700000" algn="tl">
                    <a:srgbClr val="000000">
                      <a:alpha val="43137"/>
                    </a:srgbClr>
                  </a:outerShdw>
                </a:effectLst>
                <a:latin typeface="Algerian" panose="04020705040A02060702" charset="0"/>
                <a:cs typeface="Algerian" panose="04020705040A02060702" charset="0"/>
              </a:rPr>
              <a:t>THANK YOU    </a:t>
            </a:r>
            <a:endParaRPr lang="en-US" sz="9600" b="1" i="1" dirty="0">
              <a:effectLst>
                <a:outerShdw blurRad="38100" dist="38100" dir="2700000" algn="tl">
                  <a:srgbClr val="000000">
                    <a:alpha val="43137"/>
                  </a:srgbClr>
                </a:outerShdw>
              </a:effectLst>
              <a:latin typeface="Algerian" panose="04020705040A02060702" charset="0"/>
              <a:cs typeface="Algerian" panose="04020705040A0206070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60512" y="724734"/>
            <a:ext cx="8610600" cy="4083810"/>
          </a:xfrm>
          <a:prstGeom prst="rect">
            <a:avLst/>
          </a:prstGeom>
        </p:spPr>
        <p:txBody>
          <a:bodyPr vert="horz" wrap="square" lIns="0" tIns="140335" rIns="0" bIns="0" rtlCol="0">
            <a:spAutoFit/>
          </a:bodyPr>
          <a:lstStyle/>
          <a:p>
            <a:pPr marL="12700">
              <a:spcBef>
                <a:spcPts val="1105"/>
              </a:spcBef>
              <a:buClr>
                <a:schemeClr val="tx1"/>
              </a:buClr>
              <a:buFont typeface="Wingdings" panose="05000000000000000000" pitchFamily="2" charset="2"/>
              <a:buChar char="v"/>
            </a:pPr>
            <a:endParaRPr lang="en-US" sz="2400" spc="-5" dirty="0">
              <a:latin typeface="Times New Roman" panose="02020603050405020304" pitchFamily="18" charset="0"/>
              <a:cs typeface="Times New Roman" panose="02020603050405020304" pitchFamily="18" charset="0"/>
            </a:endParaRPr>
          </a:p>
          <a:p>
            <a:pPr marL="12700">
              <a:spcBef>
                <a:spcPts val="1105"/>
              </a:spcBef>
              <a:buClr>
                <a:schemeClr val="tx1"/>
              </a:buClr>
              <a:buFont typeface="Wingdings" panose="05000000000000000000" pitchFamily="2" charset="2"/>
              <a:buChar char="v"/>
            </a:pPr>
            <a:r>
              <a:rPr lang="en-US" sz="2400" spc="-5" dirty="0">
                <a:latin typeface="Times New Roman" panose="02020603050405020304" pitchFamily="18" charset="0"/>
                <a:cs typeface="Times New Roman" panose="02020603050405020304" pitchFamily="18" charset="0"/>
              </a:rPr>
              <a:t>Abstract</a:t>
            </a:r>
            <a:endParaRPr lang="en-US" sz="2400" spc="-5" dirty="0">
              <a:latin typeface="Times New Roman" panose="02020603050405020304" pitchFamily="18" charset="0"/>
              <a:cs typeface="Times New Roman" panose="02020603050405020304" pitchFamily="18" charset="0"/>
            </a:endParaRPr>
          </a:p>
          <a:p>
            <a:pPr marL="12700">
              <a:spcBef>
                <a:spcPts val="1105"/>
              </a:spcBef>
              <a:buClr>
                <a:schemeClr val="tx1"/>
              </a:buClr>
              <a:buFont typeface="Wingdings" panose="05000000000000000000" pitchFamily="2" charset="2"/>
              <a:buChar char="v"/>
            </a:pPr>
            <a:r>
              <a:rPr lang="en-US" sz="2400" spc="-5" dirty="0">
                <a:latin typeface="Times New Roman" panose="02020603050405020304" pitchFamily="18" charset="0"/>
                <a:cs typeface="Times New Roman" panose="02020603050405020304" pitchFamily="18" charset="0"/>
              </a:rPr>
              <a:t>Introduction</a:t>
            </a:r>
            <a:endParaRPr lang="en-US" sz="2400" spc="-5" dirty="0">
              <a:latin typeface="Times New Roman" panose="02020603050405020304" pitchFamily="18" charset="0"/>
              <a:cs typeface="Times New Roman" panose="02020603050405020304" pitchFamily="18" charset="0"/>
            </a:endParaRPr>
          </a:p>
          <a:p>
            <a:pPr marL="12700">
              <a:spcBef>
                <a:spcPts val="1105"/>
              </a:spcBef>
              <a:buClr>
                <a:schemeClr val="tx1"/>
              </a:buClr>
              <a:buFont typeface="Wingdings" panose="05000000000000000000" pitchFamily="2" charset="2"/>
              <a:buChar char="v"/>
            </a:pPr>
            <a:r>
              <a:rPr lang="en-US" sz="2400" spc="-5" dirty="0">
                <a:latin typeface="Times New Roman" panose="02020603050405020304" pitchFamily="18" charset="0"/>
                <a:cs typeface="Times New Roman" panose="02020603050405020304" pitchFamily="18" charset="0"/>
              </a:rPr>
              <a:t>Proposed Methodology</a:t>
            </a:r>
            <a:endParaRPr lang="en-US" sz="2400" spc="-5" dirty="0">
              <a:latin typeface="Times New Roman" panose="02020603050405020304" pitchFamily="18" charset="0"/>
              <a:cs typeface="Times New Roman" panose="02020603050405020304" pitchFamily="18" charset="0"/>
            </a:endParaRPr>
          </a:p>
          <a:p>
            <a:pPr marL="12700">
              <a:spcBef>
                <a:spcPts val="1105"/>
              </a:spcBef>
              <a:buClr>
                <a:schemeClr val="tx1"/>
              </a:buClr>
              <a:buFont typeface="Wingdings" panose="05000000000000000000" pitchFamily="2" charset="2"/>
              <a:buChar char="v"/>
            </a:pPr>
            <a:r>
              <a:rPr lang="en-US" sz="2400" spc="-5" dirty="0">
                <a:latin typeface="Times New Roman" panose="02020603050405020304" pitchFamily="18" charset="0"/>
                <a:cs typeface="Times New Roman" panose="02020603050405020304" pitchFamily="18" charset="0"/>
              </a:rPr>
              <a:t>Results and Discussion</a:t>
            </a:r>
            <a:endParaRPr lang="en-US" sz="2400" spc="-5" dirty="0">
              <a:latin typeface="Times New Roman" panose="02020603050405020304" pitchFamily="18" charset="0"/>
              <a:cs typeface="Times New Roman" panose="02020603050405020304" pitchFamily="18" charset="0"/>
            </a:endParaRPr>
          </a:p>
          <a:p>
            <a:pPr marL="12700">
              <a:spcBef>
                <a:spcPts val="1105"/>
              </a:spcBef>
              <a:buClr>
                <a:schemeClr val="tx1"/>
              </a:buClr>
              <a:buFont typeface="Wingdings" panose="05000000000000000000" pitchFamily="2" charset="2"/>
              <a:buChar char="v"/>
            </a:pPr>
            <a:r>
              <a:rPr lang="en-US" sz="2400" spc="-5" dirty="0">
                <a:latin typeface="Times New Roman" panose="02020603050405020304" pitchFamily="18" charset="0"/>
                <a:cs typeface="Times New Roman" panose="02020603050405020304" pitchFamily="18" charset="0"/>
              </a:rPr>
              <a:t>Advantages and Applications</a:t>
            </a:r>
            <a:endParaRPr lang="en-US" sz="2400" spc="-5" dirty="0">
              <a:latin typeface="Times New Roman" panose="02020603050405020304" pitchFamily="18" charset="0"/>
              <a:cs typeface="Times New Roman" panose="02020603050405020304" pitchFamily="18" charset="0"/>
            </a:endParaRPr>
          </a:p>
          <a:p>
            <a:pPr marL="12700">
              <a:spcBef>
                <a:spcPts val="1105"/>
              </a:spcBef>
              <a:buClr>
                <a:schemeClr val="tx1"/>
              </a:buClr>
              <a:buFont typeface="Wingdings" panose="05000000000000000000" pitchFamily="2" charset="2"/>
              <a:buChar char="v"/>
            </a:pPr>
            <a:r>
              <a:rPr lang="en-US" sz="2400" spc="-5" dirty="0">
                <a:latin typeface="Times New Roman" panose="02020603050405020304" pitchFamily="18" charset="0"/>
                <a:cs typeface="Times New Roman" panose="02020603050405020304" pitchFamily="18" charset="0"/>
              </a:rPr>
              <a:t>Conclusion </a:t>
            </a:r>
            <a:endParaRPr lang="en-US" sz="2400" spc="-5" dirty="0">
              <a:latin typeface="Times New Roman" panose="02020603050405020304" pitchFamily="18" charset="0"/>
              <a:cs typeface="Times New Roman" panose="02020603050405020304" pitchFamily="18" charset="0"/>
            </a:endParaRPr>
          </a:p>
          <a:p>
            <a:pPr marL="12700">
              <a:spcBef>
                <a:spcPts val="1105"/>
              </a:spcBef>
              <a:buClr>
                <a:schemeClr val="tx1"/>
              </a:buClr>
              <a:buFont typeface="Wingdings" panose="05000000000000000000" pitchFamily="2" charset="2"/>
              <a:buChar char="v"/>
            </a:pPr>
            <a:r>
              <a:rPr lang="en-IN" sz="2400" spc="-5" dirty="0">
                <a:latin typeface="Times New Roman" panose="02020603050405020304" pitchFamily="18" charset="0"/>
                <a:cs typeface="Times New Roman" panose="02020603050405020304" pitchFamily="18" charset="0"/>
              </a:rPr>
              <a:t>References </a:t>
            </a:r>
            <a:endParaRPr lang="en-IN" sz="2800" spc="-5" dirty="0">
              <a:latin typeface="Times New Roman" panose="02020603050405020304" pitchFamily="18" charset="0"/>
              <a:cs typeface="Times New Roman" panose="02020603050405020304" pitchFamily="18" charset="0"/>
            </a:endParaRPr>
          </a:p>
        </p:txBody>
      </p:sp>
      <p:sp>
        <p:nvSpPr>
          <p:cNvPr id="4" name="Title 3"/>
          <p:cNvSpPr>
            <a:spLocks noGrp="1"/>
          </p:cNvSpPr>
          <p:nvPr>
            <p:ph type="title"/>
          </p:nvPr>
        </p:nvSpPr>
        <p:spPr>
          <a:xfrm>
            <a:off x="381000" y="228600"/>
            <a:ext cx="8915400" cy="464096"/>
          </a:xfrm>
        </p:spPr>
        <p:txBody>
          <a:bodyPr>
            <a:normAutofit fontScale="90000"/>
          </a:bodyPr>
          <a:lstStyle/>
          <a:p>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CONTENTS</a:t>
            </a:r>
            <a:endParaRPr lang="en-US"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10" y="399415"/>
            <a:ext cx="9468485" cy="886460"/>
          </a:xfrm>
        </p:spPr>
        <p:txBody>
          <a:bodyPr>
            <a:normAutofit fontScale="90000"/>
          </a:bodyPr>
          <a:lstStyle/>
          <a:p>
            <a:r>
              <a:rPr lang="en-IN" altLang="en-US" sz="4000" b="1" spc="-5" dirty="0">
                <a:latin typeface="Times New Roman" panose="02020603050405020304" pitchFamily="18" charset="0"/>
                <a:cs typeface="Times New Roman" panose="02020603050405020304" pitchFamily="18" charset="0"/>
              </a:rPr>
              <a:t>                           </a:t>
            </a:r>
            <a:r>
              <a:rPr lang="en-US" sz="4000" b="1" spc="-5" dirty="0">
                <a:latin typeface="Times New Roman" panose="02020603050405020304" pitchFamily="18" charset="0"/>
                <a:cs typeface="Times New Roman" panose="02020603050405020304" pitchFamily="18" charset="0"/>
              </a:rPr>
              <a:t>ABSTRACT</a:t>
            </a:r>
            <a:br>
              <a:rPr lang="en-US" sz="4000" b="1" spc="-5" dirty="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08280" y="1274445"/>
            <a:ext cx="8746490" cy="5046980"/>
          </a:xfrm>
        </p:spPr>
        <p:txBody>
          <a:bodyPr>
            <a:normAutofit fontScale="80000"/>
          </a:bodyPr>
          <a:lstStyle/>
          <a:p>
            <a:pPr marL="603250" marR="0" lvl="0" indent="-285750" algn="just" defTabSz="457200" rtl="0" eaLnBrk="0" fontAlgn="base" latinLnBrk="0" hangingPunct="0">
              <a:lnSpc>
                <a:spcPct val="160000"/>
              </a:lnSpc>
              <a:spcBef>
                <a:spcPct val="0"/>
              </a:spcBef>
              <a:spcAft>
                <a:spcPct val="0"/>
              </a:spcAft>
              <a:buClrTx/>
              <a:buSzTx/>
              <a:buFont typeface="Wingdings" panose="05000000000000000000" charset="0"/>
              <a:buChar char="Ø"/>
              <a:defRPr/>
            </a:pPr>
            <a:r>
              <a:rPr lang="en-US" sz="2000" noProof="0" dirty="0">
                <a:ln>
                  <a:noFill/>
                </a:ln>
                <a:effectLst/>
                <a:uLnTx/>
                <a:uFillTx/>
                <a:latin typeface="Times New Roman" panose="02020603050405020304" pitchFamily="18" charset="0"/>
                <a:ea typeface="Times New Roman" panose="02020603050405020304" pitchFamily="18" charset="0"/>
                <a:sym typeface="+mn-ea"/>
              </a:rPr>
              <a:t>Internet of Things (IoT) technology adds new direction to the significant monitoring of soil, plants, and agriculture fields in smart agriculture. In this system, IoT- based solutions are employed to enhance the agricultural outcomes</a:t>
            </a:r>
            <a:r>
              <a:rPr lang="en-US" sz="2000" spc="-10" noProof="0" dirty="0">
                <a:ln>
                  <a:noFill/>
                </a:ln>
                <a:effectLst/>
                <a:uLnTx/>
                <a:uFillTx/>
                <a:latin typeface="Times New Roman" panose="02020603050405020304" pitchFamily="18" charset="0"/>
                <a:ea typeface="Times New Roman" panose="02020603050405020304" pitchFamily="18" charset="0"/>
                <a:sym typeface="+mn-ea"/>
              </a:rPr>
              <a:t> </a:t>
            </a:r>
            <a:r>
              <a:rPr lang="en-US" sz="2000" noProof="0" dirty="0">
                <a:ln>
                  <a:noFill/>
                </a:ln>
                <a:effectLst/>
                <a:uLnTx/>
                <a:uFillTx/>
                <a:latin typeface="Times New Roman" panose="02020603050405020304" pitchFamily="18" charset="0"/>
                <a:ea typeface="Times New Roman" panose="02020603050405020304" pitchFamily="18" charset="0"/>
                <a:sym typeface="+mn-ea"/>
              </a:rPr>
              <a:t>and</a:t>
            </a:r>
            <a:r>
              <a:rPr lang="en-US" sz="2000" spc="-10" noProof="0" dirty="0">
                <a:ln>
                  <a:noFill/>
                </a:ln>
                <a:effectLst/>
                <a:uLnTx/>
                <a:uFillTx/>
                <a:latin typeface="Times New Roman" panose="02020603050405020304" pitchFamily="18" charset="0"/>
                <a:ea typeface="Times New Roman" panose="02020603050405020304" pitchFamily="18" charset="0"/>
                <a:sym typeface="+mn-ea"/>
              </a:rPr>
              <a:t> </a:t>
            </a:r>
            <a:r>
              <a:rPr lang="en-US" sz="2000" noProof="0" dirty="0">
                <a:ln>
                  <a:noFill/>
                </a:ln>
                <a:effectLst/>
                <a:uLnTx/>
                <a:uFillTx/>
                <a:latin typeface="Times New Roman" panose="02020603050405020304" pitchFamily="18" charset="0"/>
                <a:ea typeface="Times New Roman" panose="02020603050405020304" pitchFamily="18" charset="0"/>
                <a:sym typeface="+mn-ea"/>
              </a:rPr>
              <a:t>resolve</a:t>
            </a:r>
            <a:r>
              <a:rPr lang="en-US" sz="2000" spc="-10" noProof="0" dirty="0">
                <a:ln>
                  <a:noFill/>
                </a:ln>
                <a:effectLst/>
                <a:uLnTx/>
                <a:uFillTx/>
                <a:latin typeface="Times New Roman" panose="02020603050405020304" pitchFamily="18" charset="0"/>
                <a:ea typeface="Times New Roman" panose="02020603050405020304" pitchFamily="18" charset="0"/>
                <a:sym typeface="+mn-ea"/>
              </a:rPr>
              <a:t> </a:t>
            </a:r>
            <a:r>
              <a:rPr lang="en-US" sz="2000" noProof="0" dirty="0">
                <a:ln>
                  <a:noFill/>
                </a:ln>
                <a:effectLst/>
                <a:uLnTx/>
                <a:uFillTx/>
                <a:latin typeface="Times New Roman" panose="02020603050405020304" pitchFamily="18" charset="0"/>
                <a:ea typeface="Times New Roman" panose="02020603050405020304" pitchFamily="18" charset="0"/>
                <a:sym typeface="+mn-ea"/>
              </a:rPr>
              <a:t>the</a:t>
            </a:r>
            <a:r>
              <a:rPr lang="en-US" sz="2000" spc="-10" noProof="0" dirty="0">
                <a:ln>
                  <a:noFill/>
                </a:ln>
                <a:effectLst/>
                <a:uLnTx/>
                <a:uFillTx/>
                <a:latin typeface="Times New Roman" panose="02020603050405020304" pitchFamily="18" charset="0"/>
                <a:ea typeface="Times New Roman" panose="02020603050405020304" pitchFamily="18" charset="0"/>
                <a:sym typeface="+mn-ea"/>
              </a:rPr>
              <a:t> </a:t>
            </a:r>
            <a:r>
              <a:rPr lang="en-US" sz="2000" noProof="0" dirty="0">
                <a:ln>
                  <a:noFill/>
                </a:ln>
                <a:effectLst/>
                <a:uLnTx/>
                <a:uFillTx/>
                <a:latin typeface="Times New Roman" panose="02020603050405020304" pitchFamily="18" charset="0"/>
                <a:ea typeface="Times New Roman" panose="02020603050405020304" pitchFamily="18" charset="0"/>
                <a:sym typeface="+mn-ea"/>
              </a:rPr>
              <a:t>different</a:t>
            </a:r>
            <a:r>
              <a:rPr lang="en-US" sz="2000" spc="-10" noProof="0" dirty="0">
                <a:ln>
                  <a:noFill/>
                </a:ln>
                <a:effectLst/>
                <a:uLnTx/>
                <a:uFillTx/>
                <a:latin typeface="Times New Roman" panose="02020603050405020304" pitchFamily="18" charset="0"/>
                <a:ea typeface="Times New Roman" panose="02020603050405020304" pitchFamily="18" charset="0"/>
                <a:sym typeface="+mn-ea"/>
              </a:rPr>
              <a:t> </a:t>
            </a:r>
            <a:r>
              <a:rPr lang="en-US" sz="2000" noProof="0" dirty="0">
                <a:ln>
                  <a:noFill/>
                </a:ln>
                <a:effectLst/>
                <a:uLnTx/>
                <a:uFillTx/>
                <a:latin typeface="Times New Roman" panose="02020603050405020304" pitchFamily="18" charset="0"/>
                <a:ea typeface="Times New Roman" panose="02020603050405020304" pitchFamily="18" charset="0"/>
                <a:sym typeface="+mn-ea"/>
              </a:rPr>
              <a:t>problems.</a:t>
            </a:r>
            <a:endPar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ea typeface="Times New Roman" panose="02020603050405020304" pitchFamily="18" charset="0"/>
              <a:cs typeface="+mn-cs"/>
            </a:endParaRPr>
          </a:p>
          <a:p>
            <a:pPr marL="603250" marR="0" lvl="0" indent="-285750" algn="just" defTabSz="457200" rtl="0" eaLnBrk="0" fontAlgn="base" latinLnBrk="0" hangingPunct="0">
              <a:lnSpc>
                <a:spcPct val="160000"/>
              </a:lnSpc>
              <a:spcBef>
                <a:spcPct val="0"/>
              </a:spcBef>
              <a:spcAft>
                <a:spcPct val="0"/>
              </a:spcAft>
              <a:buClrTx/>
              <a:buSzTx/>
              <a:buFont typeface="Wingdings" panose="05000000000000000000" charset="0"/>
              <a:buChar char="Ø"/>
              <a:defRPr/>
            </a:pPr>
            <a:r>
              <a:rPr lang="en-US" sz="2000" spc="-10" noProof="0" dirty="0">
                <a:ln>
                  <a:noFill/>
                </a:ln>
                <a:effectLst/>
                <a:uLnTx/>
                <a:uFillTx/>
                <a:latin typeface="Times New Roman" panose="02020603050405020304" pitchFamily="18" charset="0"/>
                <a:ea typeface="Times New Roman" panose="02020603050405020304" pitchFamily="18" charset="0"/>
                <a:sym typeface="+mn-ea"/>
              </a:rPr>
              <a:t> </a:t>
            </a:r>
            <a:r>
              <a:rPr lang="en-US" sz="2000" noProof="0" dirty="0">
                <a:ln>
                  <a:noFill/>
                </a:ln>
                <a:effectLst/>
                <a:uLnTx/>
                <a:uFillTx/>
                <a:latin typeface="Times New Roman" panose="02020603050405020304" pitchFamily="18" charset="0"/>
                <a:ea typeface="Times New Roman" panose="02020603050405020304" pitchFamily="18" charset="0"/>
                <a:sym typeface="+mn-ea"/>
              </a:rPr>
              <a:t>Here,</a:t>
            </a:r>
            <a:r>
              <a:rPr lang="en-US" sz="2000" spc="-10" noProof="0" dirty="0">
                <a:ln>
                  <a:noFill/>
                </a:ln>
                <a:effectLst/>
                <a:uLnTx/>
                <a:uFillTx/>
                <a:latin typeface="Times New Roman" panose="02020603050405020304" pitchFamily="18" charset="0"/>
                <a:ea typeface="Times New Roman" panose="02020603050405020304" pitchFamily="18" charset="0"/>
                <a:sym typeface="+mn-ea"/>
              </a:rPr>
              <a:t> </a:t>
            </a:r>
            <a:r>
              <a:rPr lang="en-US" sz="2000" noProof="0" dirty="0">
                <a:ln>
                  <a:noFill/>
                </a:ln>
                <a:effectLst/>
                <a:uLnTx/>
                <a:uFillTx/>
                <a:latin typeface="Times New Roman" panose="02020603050405020304" pitchFamily="18" charset="0"/>
                <a:ea typeface="Times New Roman" panose="02020603050405020304" pitchFamily="18" charset="0"/>
                <a:sym typeface="+mn-ea"/>
              </a:rPr>
              <a:t>an</a:t>
            </a:r>
            <a:r>
              <a:rPr lang="en-US" sz="2000" spc="-10" noProof="0" dirty="0">
                <a:ln>
                  <a:noFill/>
                </a:ln>
                <a:effectLst/>
                <a:uLnTx/>
                <a:uFillTx/>
                <a:latin typeface="Times New Roman" panose="02020603050405020304" pitchFamily="18" charset="0"/>
                <a:ea typeface="Times New Roman" panose="02020603050405020304" pitchFamily="18" charset="0"/>
                <a:sym typeface="+mn-ea"/>
              </a:rPr>
              <a:t> </a:t>
            </a:r>
            <a:r>
              <a:rPr lang="en-US" sz="2000" noProof="0" dirty="0">
                <a:ln>
                  <a:noFill/>
                </a:ln>
                <a:effectLst/>
                <a:uLnTx/>
                <a:uFillTx/>
                <a:latin typeface="Times New Roman" panose="02020603050405020304" pitchFamily="18" charset="0"/>
                <a:ea typeface="Times New Roman" panose="02020603050405020304" pitchFamily="18" charset="0"/>
                <a:sym typeface="+mn-ea"/>
              </a:rPr>
              <a:t>IoT- based device is proposed namely “</a:t>
            </a:r>
            <a:r>
              <a:rPr lang="en-US" sz="2000" noProof="0" dirty="0" err="1">
                <a:ln>
                  <a:noFill/>
                </a:ln>
                <a:effectLst/>
                <a:uLnTx/>
                <a:uFillTx/>
                <a:latin typeface="Times New Roman" panose="02020603050405020304" pitchFamily="18" charset="0"/>
                <a:ea typeface="Times New Roman" panose="02020603050405020304" pitchFamily="18" charset="0"/>
                <a:sym typeface="+mn-ea"/>
              </a:rPr>
              <a:t>SmartTech</a:t>
            </a:r>
            <a:r>
              <a:rPr lang="en-US" sz="2000" noProof="0" dirty="0">
                <a:ln>
                  <a:noFill/>
                </a:ln>
                <a:effectLst/>
                <a:uLnTx/>
                <a:uFillTx/>
                <a:latin typeface="Times New Roman" panose="02020603050405020304" pitchFamily="18" charset="0"/>
                <a:ea typeface="Times New Roman" panose="02020603050405020304" pitchFamily="18" charset="0"/>
                <a:sym typeface="+mn-ea"/>
              </a:rPr>
              <a:t>-Agri.” This device</a:t>
            </a:r>
            <a:r>
              <a:rPr lang="en-US" sz="2000" spc="-65" noProof="0" dirty="0">
                <a:ln>
                  <a:noFill/>
                </a:ln>
                <a:effectLst/>
                <a:uLnTx/>
                <a:uFillTx/>
                <a:latin typeface="Times New Roman" panose="02020603050405020304" pitchFamily="18" charset="0"/>
                <a:ea typeface="Times New Roman" panose="02020603050405020304" pitchFamily="18" charset="0"/>
                <a:sym typeface="+mn-ea"/>
              </a:rPr>
              <a:t> </a:t>
            </a:r>
            <a:r>
              <a:rPr lang="en-US" sz="2000" noProof="0" dirty="0">
                <a:ln>
                  <a:noFill/>
                </a:ln>
                <a:effectLst/>
                <a:uLnTx/>
                <a:uFillTx/>
                <a:latin typeface="Times New Roman" panose="02020603050405020304" pitchFamily="18" charset="0"/>
                <a:ea typeface="Times New Roman" panose="02020603050405020304" pitchFamily="18" charset="0"/>
                <a:sym typeface="+mn-ea"/>
              </a:rPr>
              <a:t>is</a:t>
            </a:r>
            <a:r>
              <a:rPr lang="en-US" sz="2000" spc="-60" noProof="0" dirty="0">
                <a:ln>
                  <a:noFill/>
                </a:ln>
                <a:effectLst/>
                <a:uLnTx/>
                <a:uFillTx/>
                <a:latin typeface="Times New Roman" panose="02020603050405020304" pitchFamily="18" charset="0"/>
                <a:ea typeface="Times New Roman" panose="02020603050405020304" pitchFamily="18" charset="0"/>
                <a:sym typeface="+mn-ea"/>
              </a:rPr>
              <a:t> </a:t>
            </a:r>
            <a:r>
              <a:rPr lang="en-US" sz="2000" noProof="0" dirty="0">
                <a:ln>
                  <a:noFill/>
                </a:ln>
                <a:effectLst/>
                <a:uLnTx/>
                <a:uFillTx/>
                <a:latin typeface="Times New Roman" panose="02020603050405020304" pitchFamily="18" charset="0"/>
                <a:ea typeface="Times New Roman" panose="02020603050405020304" pitchFamily="18" charset="0"/>
                <a:sym typeface="+mn-ea"/>
              </a:rPr>
              <a:t>designed</a:t>
            </a:r>
            <a:r>
              <a:rPr lang="en-US" sz="2000" spc="-65" noProof="0" dirty="0">
                <a:ln>
                  <a:noFill/>
                </a:ln>
                <a:effectLst/>
                <a:uLnTx/>
                <a:uFillTx/>
                <a:latin typeface="Times New Roman" panose="02020603050405020304" pitchFamily="18" charset="0"/>
                <a:ea typeface="Times New Roman" panose="02020603050405020304" pitchFamily="18" charset="0"/>
                <a:sym typeface="+mn-ea"/>
              </a:rPr>
              <a:t> </a:t>
            </a:r>
            <a:r>
              <a:rPr lang="en-US" sz="2000" noProof="0" dirty="0">
                <a:ln>
                  <a:noFill/>
                </a:ln>
                <a:effectLst/>
                <a:uLnTx/>
                <a:uFillTx/>
                <a:latin typeface="Times New Roman" panose="02020603050405020304" pitchFamily="18" charset="0"/>
                <a:ea typeface="Times New Roman" panose="02020603050405020304" pitchFamily="18" charset="0"/>
                <a:sym typeface="+mn-ea"/>
              </a:rPr>
              <a:t>to</a:t>
            </a:r>
            <a:r>
              <a:rPr lang="en-US" sz="2000" spc="-60" noProof="0" dirty="0">
                <a:ln>
                  <a:noFill/>
                </a:ln>
                <a:effectLst/>
                <a:uLnTx/>
                <a:uFillTx/>
                <a:latin typeface="Times New Roman" panose="02020603050405020304" pitchFamily="18" charset="0"/>
                <a:ea typeface="Times New Roman" panose="02020603050405020304" pitchFamily="18" charset="0"/>
                <a:sym typeface="+mn-ea"/>
              </a:rPr>
              <a:t> </a:t>
            </a:r>
            <a:r>
              <a:rPr lang="en-US" sz="2000" noProof="0" dirty="0">
                <a:ln>
                  <a:noFill/>
                </a:ln>
                <a:effectLst/>
                <a:uLnTx/>
                <a:uFillTx/>
                <a:latin typeface="Times New Roman" panose="02020603050405020304" pitchFamily="18" charset="0"/>
                <a:ea typeface="Times New Roman" panose="02020603050405020304" pitchFamily="18" charset="0"/>
                <a:sym typeface="+mn-ea"/>
              </a:rPr>
              <a:t>supervise</a:t>
            </a:r>
            <a:r>
              <a:rPr lang="en-US" sz="2000" spc="-65" noProof="0" dirty="0">
                <a:ln>
                  <a:noFill/>
                </a:ln>
                <a:effectLst/>
                <a:uLnTx/>
                <a:uFillTx/>
                <a:latin typeface="Times New Roman" panose="02020603050405020304" pitchFamily="18" charset="0"/>
                <a:ea typeface="Times New Roman" panose="02020603050405020304" pitchFamily="18" charset="0"/>
                <a:sym typeface="+mn-ea"/>
              </a:rPr>
              <a:t> </a:t>
            </a:r>
            <a:r>
              <a:rPr lang="en-US" sz="2000" noProof="0" dirty="0">
                <a:ln>
                  <a:noFill/>
                </a:ln>
                <a:effectLst/>
                <a:uLnTx/>
                <a:uFillTx/>
                <a:latin typeface="Times New Roman" panose="02020603050405020304" pitchFamily="18" charset="0"/>
                <a:ea typeface="Times New Roman" panose="02020603050405020304" pitchFamily="18" charset="0"/>
                <a:sym typeface="+mn-ea"/>
              </a:rPr>
              <a:t>the</a:t>
            </a:r>
            <a:r>
              <a:rPr lang="en-US" sz="2000" spc="-60" noProof="0" dirty="0">
                <a:ln>
                  <a:noFill/>
                </a:ln>
                <a:effectLst/>
                <a:uLnTx/>
                <a:uFillTx/>
                <a:latin typeface="Times New Roman" panose="02020603050405020304" pitchFamily="18" charset="0"/>
                <a:ea typeface="Times New Roman" panose="02020603050405020304" pitchFamily="18" charset="0"/>
                <a:sym typeface="+mn-ea"/>
              </a:rPr>
              <a:t> </a:t>
            </a:r>
            <a:r>
              <a:rPr lang="en-US" sz="2000" noProof="0" dirty="0">
                <a:ln>
                  <a:noFill/>
                </a:ln>
                <a:effectLst/>
                <a:uLnTx/>
                <a:uFillTx/>
                <a:latin typeface="Times New Roman" panose="02020603050405020304" pitchFamily="18" charset="0"/>
                <a:ea typeface="Times New Roman" panose="02020603050405020304" pitchFamily="18" charset="0"/>
                <a:sym typeface="+mn-ea"/>
              </a:rPr>
              <a:t>different</a:t>
            </a:r>
            <a:r>
              <a:rPr lang="en-US" sz="2000" spc="-65" noProof="0" dirty="0">
                <a:ln>
                  <a:noFill/>
                </a:ln>
                <a:effectLst/>
                <a:uLnTx/>
                <a:uFillTx/>
                <a:latin typeface="Times New Roman" panose="02020603050405020304" pitchFamily="18" charset="0"/>
                <a:ea typeface="Times New Roman" panose="02020603050405020304" pitchFamily="18" charset="0"/>
                <a:sym typeface="+mn-ea"/>
              </a:rPr>
              <a:t> </a:t>
            </a:r>
            <a:r>
              <a:rPr lang="en-US" sz="2000" noProof="0" dirty="0">
                <a:ln>
                  <a:noFill/>
                </a:ln>
                <a:effectLst/>
                <a:uLnTx/>
                <a:uFillTx/>
                <a:latin typeface="Times New Roman" panose="02020603050405020304" pitchFamily="18" charset="0"/>
                <a:ea typeface="Times New Roman" panose="02020603050405020304" pitchFamily="18" charset="0"/>
                <a:sym typeface="+mn-ea"/>
              </a:rPr>
              <a:t>parameters:</a:t>
            </a:r>
            <a:r>
              <a:rPr lang="en-US" sz="2000" spc="-60" noProof="0" dirty="0">
                <a:ln>
                  <a:noFill/>
                </a:ln>
                <a:effectLst/>
                <a:uLnTx/>
                <a:uFillTx/>
                <a:latin typeface="Times New Roman" panose="02020603050405020304" pitchFamily="18" charset="0"/>
                <a:ea typeface="Times New Roman" panose="02020603050405020304" pitchFamily="18" charset="0"/>
                <a:sym typeface="+mn-ea"/>
              </a:rPr>
              <a:t> </a:t>
            </a:r>
            <a:r>
              <a:rPr lang="en-US" sz="2000" noProof="0" dirty="0">
                <a:ln>
                  <a:noFill/>
                </a:ln>
                <a:effectLst/>
                <a:uLnTx/>
                <a:uFillTx/>
                <a:latin typeface="Times New Roman" panose="02020603050405020304" pitchFamily="18" charset="0"/>
                <a:ea typeface="Times New Roman" panose="02020603050405020304" pitchFamily="18" charset="0"/>
                <a:sym typeface="+mn-ea"/>
              </a:rPr>
              <a:t>soil </a:t>
            </a:r>
            <a:r>
              <a:rPr lang="en-US" sz="2000" spc="-10" noProof="0" dirty="0">
                <a:ln>
                  <a:noFill/>
                </a:ln>
                <a:effectLst/>
                <a:uLnTx/>
                <a:uFillTx/>
                <a:latin typeface="Times New Roman" panose="02020603050405020304" pitchFamily="18" charset="0"/>
                <a:ea typeface="Times New Roman" panose="02020603050405020304" pitchFamily="18" charset="0"/>
                <a:sym typeface="+mn-ea"/>
              </a:rPr>
              <a:t>moisture,</a:t>
            </a:r>
            <a:r>
              <a:rPr lang="en-US" sz="2000" spc="-40" noProof="0" dirty="0">
                <a:ln>
                  <a:noFill/>
                </a:ln>
                <a:effectLst/>
                <a:uLnTx/>
                <a:uFillTx/>
                <a:latin typeface="Times New Roman" panose="02020603050405020304" pitchFamily="18" charset="0"/>
                <a:ea typeface="Times New Roman" panose="02020603050405020304" pitchFamily="18" charset="0"/>
                <a:sym typeface="+mn-ea"/>
              </a:rPr>
              <a:t> </a:t>
            </a:r>
            <a:r>
              <a:rPr lang="en-US" sz="2000" spc="-10" noProof="0" dirty="0">
                <a:ln>
                  <a:noFill/>
                </a:ln>
                <a:effectLst/>
                <a:uLnTx/>
                <a:uFillTx/>
                <a:latin typeface="Times New Roman" panose="02020603050405020304" pitchFamily="18" charset="0"/>
                <a:ea typeface="Times New Roman" panose="02020603050405020304" pitchFamily="18" charset="0"/>
                <a:sym typeface="+mn-ea"/>
              </a:rPr>
              <a:t>air</a:t>
            </a:r>
            <a:r>
              <a:rPr lang="en-US" sz="2000" spc="-45" noProof="0" dirty="0">
                <a:ln>
                  <a:noFill/>
                </a:ln>
                <a:effectLst/>
                <a:uLnTx/>
                <a:uFillTx/>
                <a:latin typeface="Times New Roman" panose="02020603050405020304" pitchFamily="18" charset="0"/>
                <a:ea typeface="Times New Roman" panose="02020603050405020304" pitchFamily="18" charset="0"/>
                <a:sym typeface="+mn-ea"/>
              </a:rPr>
              <a:t> </a:t>
            </a:r>
            <a:r>
              <a:rPr lang="en-US" sz="2000" spc="-10" noProof="0" dirty="0">
                <a:ln>
                  <a:noFill/>
                </a:ln>
                <a:effectLst/>
                <a:uLnTx/>
                <a:uFillTx/>
                <a:latin typeface="Times New Roman" panose="02020603050405020304" pitchFamily="18" charset="0"/>
                <a:ea typeface="Times New Roman" panose="02020603050405020304" pitchFamily="18" charset="0"/>
                <a:sym typeface="+mn-ea"/>
              </a:rPr>
              <a:t>temperature,</a:t>
            </a:r>
            <a:r>
              <a:rPr lang="en-US" sz="2000" spc="-40" noProof="0" dirty="0">
                <a:ln>
                  <a:noFill/>
                </a:ln>
                <a:effectLst/>
                <a:uLnTx/>
                <a:uFillTx/>
                <a:latin typeface="Times New Roman" panose="02020603050405020304" pitchFamily="18" charset="0"/>
                <a:ea typeface="Times New Roman" panose="02020603050405020304" pitchFamily="18" charset="0"/>
                <a:sym typeface="+mn-ea"/>
              </a:rPr>
              <a:t> </a:t>
            </a:r>
            <a:r>
              <a:rPr lang="en-US" sz="2000" spc="-10" noProof="0" dirty="0">
                <a:ln>
                  <a:noFill/>
                </a:ln>
                <a:effectLst/>
                <a:uLnTx/>
                <a:uFillTx/>
                <a:latin typeface="Times New Roman" panose="02020603050405020304" pitchFamily="18" charset="0"/>
                <a:ea typeface="Times New Roman" panose="02020603050405020304" pitchFamily="18" charset="0"/>
                <a:sym typeface="+mn-ea"/>
              </a:rPr>
              <a:t>air</a:t>
            </a:r>
            <a:r>
              <a:rPr lang="en-US" sz="2000" spc="-45" noProof="0" dirty="0">
                <a:ln>
                  <a:noFill/>
                </a:ln>
                <a:effectLst/>
                <a:uLnTx/>
                <a:uFillTx/>
                <a:latin typeface="Times New Roman" panose="02020603050405020304" pitchFamily="18" charset="0"/>
                <a:ea typeface="Times New Roman" panose="02020603050405020304" pitchFamily="18" charset="0"/>
                <a:sym typeface="+mn-ea"/>
              </a:rPr>
              <a:t> </a:t>
            </a:r>
            <a:r>
              <a:rPr lang="en-US" sz="2000" spc="-10" noProof="0" dirty="0">
                <a:ln>
                  <a:noFill/>
                </a:ln>
                <a:effectLst/>
                <a:uLnTx/>
                <a:uFillTx/>
                <a:latin typeface="Times New Roman" panose="02020603050405020304" pitchFamily="18" charset="0"/>
                <a:ea typeface="Times New Roman" panose="02020603050405020304" pitchFamily="18" charset="0"/>
                <a:sym typeface="+mn-ea"/>
              </a:rPr>
              <a:t>humidity,</a:t>
            </a:r>
            <a:r>
              <a:rPr lang="en-US" sz="2000" spc="-40" noProof="0" dirty="0">
                <a:ln>
                  <a:noFill/>
                </a:ln>
                <a:effectLst/>
                <a:uLnTx/>
                <a:uFillTx/>
                <a:latin typeface="Times New Roman" panose="02020603050405020304" pitchFamily="18" charset="0"/>
                <a:ea typeface="Times New Roman" panose="02020603050405020304" pitchFamily="18" charset="0"/>
                <a:sym typeface="+mn-ea"/>
              </a:rPr>
              <a:t> </a:t>
            </a:r>
            <a:r>
              <a:rPr lang="en-US" sz="2000" spc="-10" noProof="0" dirty="0">
                <a:ln>
                  <a:noFill/>
                </a:ln>
                <a:effectLst/>
                <a:uLnTx/>
                <a:uFillTx/>
                <a:latin typeface="Times New Roman" panose="02020603050405020304" pitchFamily="18" charset="0"/>
                <a:ea typeface="Times New Roman" panose="02020603050405020304" pitchFamily="18" charset="0"/>
                <a:sym typeface="+mn-ea"/>
              </a:rPr>
              <a:t>smoke</a:t>
            </a:r>
            <a:r>
              <a:rPr lang="en-US" sz="2000" spc="-40" noProof="0" dirty="0">
                <a:ln>
                  <a:noFill/>
                </a:ln>
                <a:effectLst/>
                <a:uLnTx/>
                <a:uFillTx/>
                <a:latin typeface="Times New Roman" panose="02020603050405020304" pitchFamily="18" charset="0"/>
                <a:ea typeface="Times New Roman" panose="02020603050405020304" pitchFamily="18" charset="0"/>
                <a:sym typeface="+mn-ea"/>
              </a:rPr>
              <a:t> </a:t>
            </a:r>
            <a:r>
              <a:rPr lang="en-US" sz="2000" spc="-10" noProof="0" dirty="0">
                <a:ln>
                  <a:noFill/>
                </a:ln>
                <a:effectLst/>
                <a:uLnTx/>
                <a:uFillTx/>
                <a:latin typeface="Times New Roman" panose="02020603050405020304" pitchFamily="18" charset="0"/>
                <a:ea typeface="Times New Roman" panose="02020603050405020304" pitchFamily="18" charset="0"/>
                <a:sym typeface="+mn-ea"/>
              </a:rPr>
              <a:t>detection,</a:t>
            </a:r>
            <a:r>
              <a:rPr lang="en-US" sz="2000" spc="-40" noProof="0" dirty="0">
                <a:ln>
                  <a:noFill/>
                </a:ln>
                <a:effectLst/>
                <a:uLnTx/>
                <a:uFillTx/>
                <a:latin typeface="Times New Roman" panose="02020603050405020304" pitchFamily="18" charset="0"/>
                <a:ea typeface="Times New Roman" panose="02020603050405020304" pitchFamily="18" charset="0"/>
                <a:sym typeface="+mn-ea"/>
              </a:rPr>
              <a:t> </a:t>
            </a:r>
            <a:r>
              <a:rPr lang="en-US" sz="2000" spc="-10" noProof="0" dirty="0">
                <a:ln>
                  <a:noFill/>
                </a:ln>
                <a:effectLst/>
                <a:uLnTx/>
                <a:uFillTx/>
                <a:latin typeface="Times New Roman" panose="02020603050405020304" pitchFamily="18" charset="0"/>
                <a:ea typeface="Times New Roman" panose="02020603050405020304" pitchFamily="18" charset="0"/>
                <a:sym typeface="+mn-ea"/>
              </a:rPr>
              <a:t>and </a:t>
            </a:r>
            <a:r>
              <a:rPr lang="en-US" sz="2000" noProof="0" dirty="0">
                <a:ln>
                  <a:noFill/>
                </a:ln>
                <a:effectLst/>
                <a:uLnTx/>
                <a:uFillTx/>
                <a:latin typeface="Times New Roman" panose="02020603050405020304" pitchFamily="18" charset="0"/>
                <a:ea typeface="Times New Roman" panose="02020603050405020304" pitchFamily="18" charset="0"/>
                <a:sym typeface="+mn-ea"/>
              </a:rPr>
              <a:t>animal motion detection in the agricultural field. </a:t>
            </a:r>
            <a:endPar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ea typeface="Times New Roman" panose="02020603050405020304" pitchFamily="18" charset="0"/>
              <a:cs typeface="+mn-cs"/>
            </a:endParaRPr>
          </a:p>
          <a:p>
            <a:pPr marL="603250" marR="0" lvl="0" indent="-285750" algn="just" defTabSz="457200" rtl="0" eaLnBrk="0" fontAlgn="base" latinLnBrk="0" hangingPunct="0">
              <a:lnSpc>
                <a:spcPct val="160000"/>
              </a:lnSpc>
              <a:spcBef>
                <a:spcPct val="0"/>
              </a:spcBef>
              <a:spcAft>
                <a:spcPct val="0"/>
              </a:spcAft>
              <a:buClrTx/>
              <a:buSzTx/>
              <a:buFont typeface="Wingdings" panose="05000000000000000000" charset="0"/>
              <a:buChar char="Ø"/>
              <a:defRPr/>
            </a:pPr>
            <a:r>
              <a:rPr lang="en-US" sz="2000" noProof="0" dirty="0">
                <a:ln>
                  <a:noFill/>
                </a:ln>
                <a:effectLst/>
                <a:uLnTx/>
                <a:uFillTx/>
                <a:latin typeface="Times New Roman" panose="02020603050405020304" pitchFamily="18" charset="0"/>
                <a:ea typeface="Times New Roman" panose="02020603050405020304" pitchFamily="18" charset="0"/>
                <a:sym typeface="+mn-ea"/>
              </a:rPr>
              <a:t>Our pro- posed</a:t>
            </a:r>
            <a:r>
              <a:rPr lang="en-US" sz="2000" spc="-10" noProof="0" dirty="0">
                <a:ln>
                  <a:noFill/>
                </a:ln>
                <a:effectLst/>
                <a:uLnTx/>
                <a:uFillTx/>
                <a:latin typeface="Times New Roman" panose="02020603050405020304" pitchFamily="18" charset="0"/>
                <a:ea typeface="Times New Roman" panose="02020603050405020304" pitchFamily="18" charset="0"/>
                <a:sym typeface="+mn-ea"/>
              </a:rPr>
              <a:t> </a:t>
            </a:r>
            <a:r>
              <a:rPr lang="en-US" sz="2000" noProof="0" dirty="0">
                <a:ln>
                  <a:noFill/>
                </a:ln>
                <a:effectLst/>
                <a:uLnTx/>
                <a:uFillTx/>
                <a:latin typeface="Times New Roman" panose="02020603050405020304" pitchFamily="18" charset="0"/>
                <a:ea typeface="Times New Roman" panose="02020603050405020304" pitchFamily="18" charset="0"/>
                <a:sym typeface="+mn-ea"/>
              </a:rPr>
              <a:t>device</a:t>
            </a:r>
            <a:r>
              <a:rPr lang="en-US" sz="2000" spc="-10" noProof="0" dirty="0">
                <a:ln>
                  <a:noFill/>
                </a:ln>
                <a:effectLst/>
                <a:uLnTx/>
                <a:uFillTx/>
                <a:latin typeface="Times New Roman" panose="02020603050405020304" pitchFamily="18" charset="0"/>
                <a:ea typeface="Times New Roman" panose="02020603050405020304" pitchFamily="18" charset="0"/>
                <a:sym typeface="+mn-ea"/>
              </a:rPr>
              <a:t> </a:t>
            </a:r>
            <a:r>
              <a:rPr lang="en-US" sz="2000" noProof="0" dirty="0">
                <a:ln>
                  <a:noFill/>
                </a:ln>
                <a:effectLst/>
                <a:uLnTx/>
                <a:uFillTx/>
                <a:latin typeface="Times New Roman" panose="02020603050405020304" pitchFamily="18" charset="0"/>
                <a:ea typeface="Times New Roman" panose="02020603050405020304" pitchFamily="18" charset="0"/>
                <a:sym typeface="+mn-ea"/>
              </a:rPr>
              <a:t>uses</a:t>
            </a:r>
            <a:r>
              <a:rPr lang="en-US" sz="2000" spc="-10" noProof="0" dirty="0">
                <a:ln>
                  <a:noFill/>
                </a:ln>
                <a:effectLst/>
                <a:uLnTx/>
                <a:uFillTx/>
                <a:latin typeface="Times New Roman" panose="02020603050405020304" pitchFamily="18" charset="0"/>
                <a:ea typeface="Times New Roman" panose="02020603050405020304" pitchFamily="18" charset="0"/>
                <a:sym typeface="+mn-ea"/>
              </a:rPr>
              <a:t> </a:t>
            </a:r>
            <a:r>
              <a:rPr lang="en-US" sz="2000" noProof="0" dirty="0">
                <a:ln>
                  <a:noFill/>
                </a:ln>
                <a:effectLst/>
                <a:uLnTx/>
                <a:uFillTx/>
                <a:latin typeface="Times New Roman" panose="02020603050405020304" pitchFamily="18" charset="0"/>
                <a:ea typeface="Times New Roman" panose="02020603050405020304" pitchFamily="18" charset="0"/>
                <a:sym typeface="+mn-ea"/>
              </a:rPr>
              <a:t>a</a:t>
            </a:r>
            <a:r>
              <a:rPr lang="en-US" sz="2000" spc="-10" noProof="0" dirty="0">
                <a:ln>
                  <a:noFill/>
                </a:ln>
                <a:effectLst/>
                <a:uLnTx/>
                <a:uFillTx/>
                <a:latin typeface="Times New Roman" panose="02020603050405020304" pitchFamily="18" charset="0"/>
                <a:ea typeface="Times New Roman" panose="02020603050405020304" pitchFamily="18" charset="0"/>
                <a:sym typeface="+mn-ea"/>
              </a:rPr>
              <a:t> </a:t>
            </a:r>
            <a:r>
              <a:rPr lang="en-US" sz="2000" noProof="0" dirty="0">
                <a:ln>
                  <a:noFill/>
                </a:ln>
                <a:effectLst/>
                <a:uLnTx/>
                <a:uFillTx/>
                <a:latin typeface="Times New Roman" panose="02020603050405020304" pitchFamily="18" charset="0"/>
                <a:ea typeface="Times New Roman" panose="02020603050405020304" pitchFamily="18" charset="0"/>
                <a:sym typeface="+mn-ea"/>
              </a:rPr>
              <a:t>PIR</a:t>
            </a:r>
            <a:r>
              <a:rPr lang="en-US" sz="2000" spc="-10" noProof="0" dirty="0">
                <a:ln>
                  <a:noFill/>
                </a:ln>
                <a:effectLst/>
                <a:uLnTx/>
                <a:uFillTx/>
                <a:latin typeface="Times New Roman" panose="02020603050405020304" pitchFamily="18" charset="0"/>
                <a:ea typeface="Times New Roman" panose="02020603050405020304" pitchFamily="18" charset="0"/>
                <a:sym typeface="+mn-ea"/>
              </a:rPr>
              <a:t> </a:t>
            </a:r>
            <a:r>
              <a:rPr lang="en-US" sz="2000" noProof="0" dirty="0">
                <a:ln>
                  <a:noFill/>
                </a:ln>
                <a:effectLst/>
                <a:uLnTx/>
                <a:uFillTx/>
                <a:latin typeface="Times New Roman" panose="02020603050405020304" pitchFamily="18" charset="0"/>
                <a:ea typeface="Times New Roman" panose="02020603050405020304" pitchFamily="18" charset="0"/>
                <a:sym typeface="+mn-ea"/>
              </a:rPr>
              <a:t>motion</a:t>
            </a:r>
            <a:r>
              <a:rPr lang="en-US" sz="2000" spc="-10" noProof="0" dirty="0">
                <a:ln>
                  <a:noFill/>
                </a:ln>
                <a:effectLst/>
                <a:uLnTx/>
                <a:uFillTx/>
                <a:latin typeface="Times New Roman" panose="02020603050405020304" pitchFamily="18" charset="0"/>
                <a:ea typeface="Times New Roman" panose="02020603050405020304" pitchFamily="18" charset="0"/>
                <a:sym typeface="+mn-ea"/>
              </a:rPr>
              <a:t> </a:t>
            </a:r>
            <a:r>
              <a:rPr lang="en-US" sz="2000" noProof="0" dirty="0">
                <a:ln>
                  <a:noFill/>
                </a:ln>
                <a:effectLst/>
                <a:uLnTx/>
                <a:uFillTx/>
                <a:latin typeface="Times New Roman" panose="02020603050405020304" pitchFamily="18" charset="0"/>
                <a:ea typeface="Times New Roman" panose="02020603050405020304" pitchFamily="18" charset="0"/>
                <a:sym typeface="+mn-ea"/>
              </a:rPr>
              <a:t>sensor</a:t>
            </a:r>
            <a:r>
              <a:rPr lang="en-US" sz="2000" spc="-10" noProof="0" dirty="0">
                <a:ln>
                  <a:noFill/>
                </a:ln>
                <a:effectLst/>
                <a:uLnTx/>
                <a:uFillTx/>
                <a:latin typeface="Times New Roman" panose="02020603050405020304" pitchFamily="18" charset="0"/>
                <a:ea typeface="Times New Roman" panose="02020603050405020304" pitchFamily="18" charset="0"/>
                <a:sym typeface="+mn-ea"/>
              </a:rPr>
              <a:t> </a:t>
            </a:r>
            <a:r>
              <a:rPr lang="en-US" sz="2000" noProof="0" dirty="0">
                <a:ln>
                  <a:noFill/>
                </a:ln>
                <a:effectLst/>
                <a:uLnTx/>
                <a:uFillTx/>
                <a:latin typeface="Times New Roman" panose="02020603050405020304" pitchFamily="18" charset="0"/>
                <a:ea typeface="Times New Roman" panose="02020603050405020304" pitchFamily="18" charset="0"/>
                <a:sym typeface="+mn-ea"/>
              </a:rPr>
              <a:t>to</a:t>
            </a:r>
            <a:r>
              <a:rPr lang="en-US" sz="2000" spc="-10" noProof="0" dirty="0">
                <a:ln>
                  <a:noFill/>
                </a:ln>
                <a:effectLst/>
                <a:uLnTx/>
                <a:uFillTx/>
                <a:latin typeface="Times New Roman" panose="02020603050405020304" pitchFamily="18" charset="0"/>
                <a:ea typeface="Times New Roman" panose="02020603050405020304" pitchFamily="18" charset="0"/>
                <a:sym typeface="+mn-ea"/>
              </a:rPr>
              <a:t> </a:t>
            </a:r>
            <a:r>
              <a:rPr lang="en-US" sz="2000" noProof="0" dirty="0">
                <a:ln>
                  <a:noFill/>
                </a:ln>
                <a:effectLst/>
                <a:uLnTx/>
                <a:uFillTx/>
                <a:latin typeface="Times New Roman" panose="02020603050405020304" pitchFamily="18" charset="0"/>
                <a:ea typeface="Times New Roman" panose="02020603050405020304" pitchFamily="18" charset="0"/>
                <a:sym typeface="+mn-ea"/>
              </a:rPr>
              <a:t>detect</a:t>
            </a:r>
            <a:r>
              <a:rPr lang="en-US" sz="2000" spc="-10" noProof="0" dirty="0">
                <a:ln>
                  <a:noFill/>
                </a:ln>
                <a:effectLst/>
                <a:uLnTx/>
                <a:uFillTx/>
                <a:latin typeface="Times New Roman" panose="02020603050405020304" pitchFamily="18" charset="0"/>
                <a:ea typeface="Times New Roman" panose="02020603050405020304" pitchFamily="18" charset="0"/>
                <a:sym typeface="+mn-ea"/>
              </a:rPr>
              <a:t> </a:t>
            </a:r>
            <a:r>
              <a:rPr lang="en-US" sz="2000" noProof="0" dirty="0">
                <a:ln>
                  <a:noFill/>
                </a:ln>
                <a:effectLst/>
                <a:uLnTx/>
                <a:uFillTx/>
                <a:latin typeface="Times New Roman" panose="02020603050405020304" pitchFamily="18" charset="0"/>
                <a:ea typeface="Times New Roman" panose="02020603050405020304" pitchFamily="18" charset="0"/>
                <a:sym typeface="+mn-ea"/>
              </a:rPr>
              <a:t>movement of intruders, smoke sensor to detect smoke, soil moisture sensor to evaluate moisture percentage, and temperature– humidity sensor to measure environmental temperature in the agriculture field. </a:t>
            </a:r>
            <a:endPar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ea typeface="Times New Roman" panose="02020603050405020304" pitchFamily="18" charset="0"/>
              <a:cs typeface="+mn-cs"/>
            </a:endParaRPr>
          </a:p>
          <a:p>
            <a:pPr marL="603250" marR="0" lvl="0" indent="-285750" algn="just" defTabSz="457200" rtl="0" eaLnBrk="0" fontAlgn="base" latinLnBrk="0" hangingPunct="0">
              <a:lnSpc>
                <a:spcPct val="160000"/>
              </a:lnSpc>
              <a:spcBef>
                <a:spcPct val="0"/>
              </a:spcBef>
              <a:spcAft>
                <a:spcPct val="0"/>
              </a:spcAft>
              <a:buClrTx/>
              <a:buSzTx/>
              <a:buFont typeface="Wingdings" panose="05000000000000000000" charset="0"/>
              <a:buChar char="Ø"/>
              <a:defRPr/>
            </a:pPr>
            <a:r>
              <a:rPr lang="en-US" sz="2000" noProof="0" dirty="0">
                <a:ln>
                  <a:noFill/>
                </a:ln>
                <a:effectLst/>
                <a:uLnTx/>
                <a:uFillTx/>
                <a:latin typeface="Times New Roman" panose="02020603050405020304" pitchFamily="18" charset="0"/>
                <a:ea typeface="Times New Roman" panose="02020603050405020304" pitchFamily="18" charset="0"/>
                <a:sym typeface="+mn-ea"/>
              </a:rPr>
              <a:t>The proposed design consists of three main major portions: (a) an Arduino-based IoT gadget, (b) a</a:t>
            </a:r>
            <a:r>
              <a:rPr lang="en-US" sz="2000" spc="-45" noProof="0" dirty="0">
                <a:ln>
                  <a:noFill/>
                </a:ln>
                <a:effectLst/>
                <a:uLnTx/>
                <a:uFillTx/>
                <a:latin typeface="Times New Roman" panose="02020603050405020304" pitchFamily="18" charset="0"/>
                <a:ea typeface="Times New Roman" panose="02020603050405020304" pitchFamily="18" charset="0"/>
                <a:sym typeface="+mn-ea"/>
              </a:rPr>
              <a:t> </a:t>
            </a:r>
            <a:r>
              <a:rPr lang="en-US" sz="2000" noProof="0" dirty="0">
                <a:ln>
                  <a:noFill/>
                </a:ln>
                <a:effectLst/>
                <a:uLnTx/>
                <a:uFillTx/>
                <a:latin typeface="Times New Roman" panose="02020603050405020304" pitchFamily="18" charset="0"/>
                <a:ea typeface="Times New Roman" panose="02020603050405020304" pitchFamily="18" charset="0"/>
                <a:sym typeface="+mn-ea"/>
              </a:rPr>
              <a:t>Smartphone</a:t>
            </a:r>
            <a:r>
              <a:rPr lang="en-US" sz="2000" spc="-45" noProof="0" dirty="0">
                <a:ln>
                  <a:noFill/>
                </a:ln>
                <a:effectLst/>
                <a:uLnTx/>
                <a:uFillTx/>
                <a:latin typeface="Times New Roman" panose="02020603050405020304" pitchFamily="18" charset="0"/>
                <a:ea typeface="Times New Roman" panose="02020603050405020304" pitchFamily="18" charset="0"/>
                <a:sym typeface="+mn-ea"/>
              </a:rPr>
              <a:t> </a:t>
            </a:r>
            <a:r>
              <a:rPr lang="en-US" sz="2000" noProof="0" dirty="0">
                <a:ln>
                  <a:noFill/>
                </a:ln>
                <a:effectLst/>
                <a:uLnTx/>
                <a:uFillTx/>
                <a:latin typeface="Times New Roman" panose="02020603050405020304" pitchFamily="18" charset="0"/>
                <a:ea typeface="Times New Roman" panose="02020603050405020304" pitchFamily="18" charset="0"/>
                <a:sym typeface="+mn-ea"/>
              </a:rPr>
              <a:t>application,</a:t>
            </a:r>
            <a:r>
              <a:rPr lang="en-US" sz="2000" spc="-45" noProof="0" dirty="0">
                <a:ln>
                  <a:noFill/>
                </a:ln>
                <a:effectLst/>
                <a:uLnTx/>
                <a:uFillTx/>
                <a:latin typeface="Times New Roman" panose="02020603050405020304" pitchFamily="18" charset="0"/>
                <a:ea typeface="Times New Roman" panose="02020603050405020304" pitchFamily="18" charset="0"/>
                <a:sym typeface="+mn-ea"/>
              </a:rPr>
              <a:t> </a:t>
            </a:r>
            <a:r>
              <a:rPr lang="en-US" sz="2000" noProof="0" dirty="0">
                <a:ln>
                  <a:noFill/>
                </a:ln>
                <a:effectLst/>
                <a:uLnTx/>
                <a:uFillTx/>
                <a:latin typeface="Times New Roman" panose="02020603050405020304" pitchFamily="18" charset="0"/>
                <a:ea typeface="Times New Roman" panose="02020603050405020304" pitchFamily="18" charset="0"/>
                <a:sym typeface="+mn-ea"/>
              </a:rPr>
              <a:t>and</a:t>
            </a:r>
            <a:r>
              <a:rPr lang="en-US" sz="2000" spc="-45" noProof="0" dirty="0">
                <a:ln>
                  <a:noFill/>
                </a:ln>
                <a:effectLst/>
                <a:uLnTx/>
                <a:uFillTx/>
                <a:latin typeface="Times New Roman" panose="02020603050405020304" pitchFamily="18" charset="0"/>
                <a:ea typeface="Times New Roman" panose="02020603050405020304" pitchFamily="18" charset="0"/>
                <a:sym typeface="+mn-ea"/>
              </a:rPr>
              <a:t> </a:t>
            </a:r>
            <a:r>
              <a:rPr lang="en-US" sz="2000" noProof="0" dirty="0">
                <a:ln>
                  <a:noFill/>
                </a:ln>
                <a:effectLst/>
                <a:uLnTx/>
                <a:uFillTx/>
                <a:latin typeface="Times New Roman" panose="02020603050405020304" pitchFamily="18" charset="0"/>
                <a:ea typeface="Times New Roman" panose="02020603050405020304" pitchFamily="18" charset="0"/>
                <a:sym typeface="+mn-ea"/>
              </a:rPr>
              <a:t>(c)</a:t>
            </a:r>
            <a:r>
              <a:rPr lang="en-US" sz="2000" spc="-45" noProof="0" dirty="0">
                <a:ln>
                  <a:noFill/>
                </a:ln>
                <a:effectLst/>
                <a:uLnTx/>
                <a:uFillTx/>
                <a:latin typeface="Times New Roman" panose="02020603050405020304" pitchFamily="18" charset="0"/>
                <a:ea typeface="Times New Roman" panose="02020603050405020304" pitchFamily="18" charset="0"/>
                <a:sym typeface="+mn-ea"/>
              </a:rPr>
              <a:t> </a:t>
            </a:r>
            <a:r>
              <a:rPr lang="en-US" sz="2000" noProof="0" dirty="0">
                <a:ln>
                  <a:noFill/>
                </a:ln>
                <a:effectLst/>
                <a:uLnTx/>
                <a:uFillTx/>
                <a:latin typeface="Times New Roman" panose="02020603050405020304" pitchFamily="18" charset="0"/>
                <a:ea typeface="Times New Roman" panose="02020603050405020304" pitchFamily="18" charset="0"/>
                <a:sym typeface="+mn-ea"/>
              </a:rPr>
              <a:t>a</a:t>
            </a:r>
            <a:r>
              <a:rPr lang="en-US" sz="2000" spc="-45" noProof="0" dirty="0">
                <a:ln>
                  <a:noFill/>
                </a:ln>
                <a:effectLst/>
                <a:uLnTx/>
                <a:uFillTx/>
                <a:latin typeface="Times New Roman" panose="02020603050405020304" pitchFamily="18" charset="0"/>
                <a:ea typeface="Times New Roman" panose="02020603050405020304" pitchFamily="18" charset="0"/>
                <a:sym typeface="+mn-ea"/>
              </a:rPr>
              <a:t> </a:t>
            </a:r>
            <a:r>
              <a:rPr lang="en-US" sz="2000" noProof="0" dirty="0">
                <a:ln>
                  <a:noFill/>
                </a:ln>
                <a:effectLst/>
                <a:uLnTx/>
                <a:uFillTx/>
                <a:latin typeface="Times New Roman" panose="02020603050405020304" pitchFamily="18" charset="0"/>
                <a:ea typeface="Times New Roman" panose="02020603050405020304" pitchFamily="18" charset="0"/>
                <a:sym typeface="+mn-ea"/>
              </a:rPr>
              <a:t>Web</a:t>
            </a:r>
            <a:r>
              <a:rPr lang="en-US" sz="2000" spc="-45" noProof="0" dirty="0">
                <a:ln>
                  <a:noFill/>
                </a:ln>
                <a:effectLst/>
                <a:uLnTx/>
                <a:uFillTx/>
                <a:latin typeface="Times New Roman" panose="02020603050405020304" pitchFamily="18" charset="0"/>
                <a:ea typeface="Times New Roman" panose="02020603050405020304" pitchFamily="18" charset="0"/>
                <a:sym typeface="+mn-ea"/>
              </a:rPr>
              <a:t> </a:t>
            </a:r>
            <a:r>
              <a:rPr lang="en-US" sz="2000" noProof="0" dirty="0">
                <a:ln>
                  <a:noFill/>
                </a:ln>
                <a:effectLst/>
                <a:uLnTx/>
                <a:uFillTx/>
                <a:latin typeface="Times New Roman" panose="02020603050405020304" pitchFamily="18" charset="0"/>
                <a:ea typeface="Times New Roman" panose="02020603050405020304" pitchFamily="18" charset="0"/>
                <a:sym typeface="+mn-ea"/>
              </a:rPr>
              <a:t>server</a:t>
            </a:r>
            <a:r>
              <a:rPr lang="en-US" sz="2000" spc="-45" noProof="0" dirty="0">
                <a:ln>
                  <a:noFill/>
                </a:ln>
                <a:effectLst/>
                <a:uLnTx/>
                <a:uFillTx/>
                <a:latin typeface="Times New Roman" panose="02020603050405020304" pitchFamily="18" charset="0"/>
                <a:ea typeface="Times New Roman" panose="02020603050405020304" pitchFamily="18" charset="0"/>
                <a:sym typeface="+mn-ea"/>
              </a:rPr>
              <a:t> </a:t>
            </a:r>
            <a:r>
              <a:rPr lang="en-US" sz="2000" noProof="0" dirty="0">
                <a:ln>
                  <a:noFill/>
                </a:ln>
                <a:effectLst/>
                <a:uLnTx/>
                <a:uFillTx/>
                <a:latin typeface="Times New Roman" panose="02020603050405020304" pitchFamily="18" charset="0"/>
                <a:ea typeface="Times New Roman" panose="02020603050405020304" pitchFamily="18" charset="0"/>
                <a:sym typeface="+mn-ea"/>
              </a:rPr>
              <a:t>application. </a:t>
            </a:r>
            <a:endParaRPr kumimoji="0" lang="en-IN" alt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603250" marR="0" lvl="0" indent="-285750" algn="just" defTabSz="457200" rtl="0" eaLnBrk="0" fontAlgn="base" latinLnBrk="0" hangingPunct="0">
              <a:lnSpc>
                <a:spcPct val="160000"/>
              </a:lnSpc>
              <a:spcBef>
                <a:spcPct val="0"/>
              </a:spcBef>
              <a:spcAft>
                <a:spcPct val="0"/>
              </a:spcAft>
              <a:buClrTx/>
              <a:buSzTx/>
              <a:buFont typeface="Wingdings" panose="05000000000000000000" charset="0"/>
              <a:buChar char="Ø"/>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6750" y="301625"/>
            <a:ext cx="8420100" cy="1175385"/>
          </a:xfrm>
        </p:spPr>
        <p:txBody>
          <a:bodyPr>
            <a:normAutofit/>
          </a:bodyPr>
          <a:lstStyle/>
          <a:p>
            <a:r>
              <a:rPr lang="en-US" sz="4000" b="1" dirty="0">
                <a:latin typeface="Times New Roman" panose="02020603050405020304" pitchFamily="18" charset="0"/>
                <a:cs typeface="Times New Roman" panose="02020603050405020304" pitchFamily="18" charset="0"/>
              </a:rPr>
              <a:t>INTRODUCTION</a:t>
            </a:r>
            <a:endParaRPr lang="en-US" sz="40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52120" y="1677670"/>
            <a:ext cx="8839200" cy="3966210"/>
          </a:xfrm>
        </p:spPr>
        <p:txBody>
          <a:bodyPr>
            <a:noAutofit/>
          </a:bodyPr>
          <a:lstStyle/>
          <a:p>
            <a:pPr marL="285750" indent="-285750" algn="just">
              <a:buFont typeface="Wingdings" panose="05000000000000000000" charset="0"/>
              <a:buChar char="Ø"/>
            </a:pPr>
            <a:r>
              <a:rPr lang="en-US" altLang="en-US" sz="1800" dirty="0">
                <a:solidFill>
                  <a:schemeClr val="tx1"/>
                </a:solidFill>
                <a:latin typeface="Times New Roman" panose="02020603050405020304" pitchFamily="18" charset="0"/>
                <a:cs typeface="Times New Roman" panose="02020603050405020304" pitchFamily="18" charset="0"/>
                <a:sym typeface="+mn-ea"/>
              </a:rPr>
              <a:t>The project on the design and development of IoT-based smart tech-agri devices for smart agriculture crop fields aims to revolutionize traditional farming practices by harnessing the power of IoT technology.</a:t>
            </a:r>
            <a:endParaRPr lang="en-US" altLang="en-US" sz="1800" dirty="0">
              <a:solidFill>
                <a:schemeClr val="tx1"/>
              </a:solidFill>
              <a:latin typeface="Times New Roman" panose="02020603050405020304" pitchFamily="18" charset="0"/>
              <a:cs typeface="Times New Roman" panose="02020603050405020304" pitchFamily="18" charset="0"/>
              <a:sym typeface="+mn-ea"/>
            </a:endParaRPr>
          </a:p>
          <a:p>
            <a:pPr algn="just">
              <a:buFont typeface="Wingdings" panose="05000000000000000000" charset="0"/>
            </a:pPr>
            <a:r>
              <a:rPr lang="en-US" altLang="en-US" sz="1800" dirty="0">
                <a:solidFill>
                  <a:schemeClr val="tx1"/>
                </a:solidFill>
                <a:latin typeface="Times New Roman" panose="02020603050405020304" pitchFamily="18" charset="0"/>
                <a:cs typeface="Times New Roman" panose="02020603050405020304" pitchFamily="18" charset="0"/>
                <a:sym typeface="+mn-ea"/>
              </a:rPr>
              <a:t> </a:t>
            </a:r>
            <a:endParaRPr lang="en-US" altLang="en-US" sz="1800" dirty="0">
              <a:solidFill>
                <a:schemeClr val="tx1"/>
              </a:solidFill>
              <a:latin typeface="Times New Roman" panose="02020603050405020304" pitchFamily="18" charset="0"/>
              <a:cs typeface="Times New Roman" panose="02020603050405020304" pitchFamily="18" charset="0"/>
            </a:endParaRPr>
          </a:p>
          <a:p>
            <a:pPr marL="285750" lvl="0" indent="-285750" algn="just">
              <a:spcBef>
                <a:spcPct val="0"/>
              </a:spcBef>
              <a:buClrTx/>
              <a:buFont typeface="Wingdings" panose="05000000000000000000" charset="0"/>
              <a:buChar char="Ø"/>
            </a:pPr>
            <a:r>
              <a:rPr lang="en-US" altLang="en-US" sz="1800" dirty="0">
                <a:solidFill>
                  <a:schemeClr val="tx1"/>
                </a:solidFill>
                <a:latin typeface="Times New Roman" panose="02020603050405020304" pitchFamily="18" charset="0"/>
                <a:cs typeface="Times New Roman" panose="02020603050405020304" pitchFamily="18" charset="0"/>
                <a:sym typeface="+mn-ea"/>
              </a:rPr>
              <a:t>By integrating sensors, connectivity, and data analytics, these innovative devices will enable farmers to monitor and manage their crops with unprecedented precision and efficiency. </a:t>
            </a:r>
            <a:endParaRPr lang="en-US" altLang="en-US" sz="1800" dirty="0">
              <a:solidFill>
                <a:schemeClr val="tx1"/>
              </a:solidFill>
              <a:latin typeface="Times New Roman" panose="02020603050405020304" pitchFamily="18" charset="0"/>
              <a:cs typeface="Times New Roman" panose="02020603050405020304" pitchFamily="18" charset="0"/>
              <a:sym typeface="+mn-ea"/>
            </a:endParaRPr>
          </a:p>
          <a:p>
            <a:pPr lvl="0" algn="just">
              <a:spcBef>
                <a:spcPct val="0"/>
              </a:spcBef>
              <a:buClrTx/>
              <a:buFont typeface="Wingdings" panose="05000000000000000000" charset="0"/>
            </a:pPr>
            <a:endParaRPr lang="en-US" altLang="en-US" sz="1800" dirty="0">
              <a:solidFill>
                <a:schemeClr val="tx1"/>
              </a:solidFill>
              <a:latin typeface="Times New Roman" panose="02020603050405020304" pitchFamily="18" charset="0"/>
              <a:cs typeface="Times New Roman" panose="02020603050405020304" pitchFamily="18" charset="0"/>
            </a:endParaRPr>
          </a:p>
          <a:p>
            <a:pPr marL="285750" lvl="0" indent="-285750" algn="just">
              <a:spcBef>
                <a:spcPct val="0"/>
              </a:spcBef>
              <a:buClrTx/>
              <a:buFont typeface="Wingdings" panose="05000000000000000000" charset="0"/>
              <a:buChar char="Ø"/>
            </a:pPr>
            <a:r>
              <a:rPr lang="en-US" altLang="en-US" sz="1800" dirty="0">
                <a:solidFill>
                  <a:schemeClr val="tx1"/>
                </a:solidFill>
                <a:latin typeface="Times New Roman" panose="02020603050405020304" pitchFamily="18" charset="0"/>
                <a:cs typeface="Times New Roman" panose="02020603050405020304" pitchFamily="18" charset="0"/>
                <a:sym typeface="+mn-ea"/>
              </a:rPr>
              <a:t>The project seeks to address key challenges faced by modern agriculture, including resource optimization, environmental sustainability, and yield maximization, ultimately empowering farmers with actionable insights and decision support tools to enhance crop productivity and farm profitability in a rapidly evolving agricultural landscape.</a:t>
            </a:r>
            <a:br>
              <a:rPr lang="en-US" sz="1800" dirty="0"/>
            </a:b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8420100" cy="850900"/>
          </a:xfrm>
        </p:spPr>
        <p:txBody>
          <a:bodyPr>
            <a:normAutofit/>
          </a:bodyPr>
          <a:lstStyle/>
          <a:p>
            <a:r>
              <a:rPr lang="en-US" sz="4000" b="1" dirty="0">
                <a:latin typeface="Times New Roman" panose="02020603050405020304" pitchFamily="18" charset="0"/>
                <a:cs typeface="Times New Roman" panose="02020603050405020304" pitchFamily="18" charset="0"/>
              </a:rPr>
              <a:t>Proposed </a:t>
            </a:r>
            <a:r>
              <a:rPr lang="en-US" sz="4000" b="1" dirty="0" err="1">
                <a:latin typeface="Times New Roman" panose="02020603050405020304" pitchFamily="18" charset="0"/>
                <a:cs typeface="Times New Roman" panose="02020603050405020304" pitchFamily="18" charset="0"/>
              </a:rPr>
              <a:t>Methology</a:t>
            </a:r>
            <a:endParaRPr lang="en-US" sz="36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1"/>
          <a:stretch>
            <a:fillRect/>
          </a:stretch>
        </p:blipFill>
        <p:spPr>
          <a:xfrm>
            <a:off x="492125" y="1198880"/>
            <a:ext cx="8651240" cy="53911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51460" y="108585"/>
            <a:ext cx="9662160" cy="880745"/>
          </a:xfrm>
        </p:spPr>
        <p:txBody>
          <a:bodyPr/>
          <a:p>
            <a:r>
              <a:rPr lang="en-IN" altLang="en-US" sz="4000" b="1">
                <a:latin typeface="Times New Roman" panose="02020603050405020304" pitchFamily="18" charset="0"/>
                <a:cs typeface="Times New Roman" panose="02020603050405020304" pitchFamily="18" charset="0"/>
              </a:rPr>
              <a:t>                          WORKING</a:t>
            </a:r>
            <a:endParaRPr lang="en-IN" altLang="en-US" sz="40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04470" y="1439545"/>
            <a:ext cx="8421370" cy="5085080"/>
          </a:xfrm>
        </p:spPr>
        <p:txBody>
          <a:bodyPr/>
          <a:p>
            <a:pPr lvl="0" algn="just" defTabSz="457200">
              <a:lnSpc>
                <a:spcPct val="108000"/>
              </a:lnSpc>
              <a:buFont typeface="Wingdings" panose="05000000000000000000" charset="0"/>
              <a:buChar char="Ø"/>
              <a:tabLst>
                <a:tab pos="332105" algn="l"/>
              </a:tabLst>
            </a:pPr>
            <a:r>
              <a:rPr lang="en-US" altLang="en-US" sz="1800" b="1" i="1" dirty="0">
                <a:latin typeface="Times New Roman" panose="02020603050405020304" pitchFamily="18" charset="0"/>
                <a:cs typeface="Times New Roman" panose="02020603050405020304" pitchFamily="18" charset="0"/>
                <a:sym typeface="+mn-ea"/>
              </a:rPr>
              <a:t>Sensing and Data Actuating Layer :</a:t>
            </a:r>
            <a:r>
              <a:rPr lang="en-US" altLang="en-US" sz="1800" dirty="0">
                <a:latin typeface="Times New Roman" panose="02020603050405020304" pitchFamily="18" charset="0"/>
                <a:cs typeface="Times New Roman" panose="02020603050405020304" pitchFamily="18" charset="0"/>
                <a:sym typeface="+mn-ea"/>
              </a:rPr>
              <a:t>Wi-Fi technology is used by sensor nodes in the field to collect data about the field’s properties and transmit it to IoT gateway nodes. The data are then sent as packets by the gateway nodes to the distant server. </a:t>
            </a:r>
            <a:endParaRPr lang="en-US" altLang="en-US" sz="1800" dirty="0">
              <a:latin typeface="Times New Roman" panose="02020603050405020304" pitchFamily="18" charset="0"/>
              <a:cs typeface="Times New Roman" panose="02020603050405020304" pitchFamily="18" charset="0"/>
              <a:sym typeface="+mn-ea"/>
            </a:endParaRPr>
          </a:p>
          <a:p>
            <a:pPr lvl="0" algn="just" defTabSz="457200">
              <a:lnSpc>
                <a:spcPct val="108000"/>
              </a:lnSpc>
              <a:buFont typeface="Wingdings" panose="05000000000000000000" charset="0"/>
              <a:buChar char="Ø"/>
              <a:tabLst>
                <a:tab pos="332105" algn="l"/>
              </a:tabLst>
            </a:pPr>
            <a:endParaRPr lang="en-US" altLang="en-US" sz="1800" i="1" dirty="0">
              <a:latin typeface="Times New Roman" panose="02020603050405020304" pitchFamily="18" charset="0"/>
              <a:cs typeface="Times New Roman" panose="02020603050405020304" pitchFamily="18" charset="0"/>
              <a:sym typeface="+mn-ea"/>
            </a:endParaRPr>
          </a:p>
          <a:p>
            <a:pPr lvl="0" algn="just" defTabSz="457200">
              <a:lnSpc>
                <a:spcPct val="108000"/>
              </a:lnSpc>
              <a:buFont typeface="Wingdings" panose="05000000000000000000" charset="0"/>
              <a:buChar char="Ø"/>
              <a:tabLst>
                <a:tab pos="332105" algn="l"/>
              </a:tabLst>
            </a:pPr>
            <a:r>
              <a:rPr lang="en-US" altLang="en-US" sz="1800" b="1" i="1" dirty="0">
                <a:latin typeface="Times New Roman" panose="02020603050405020304" pitchFamily="18" charset="0"/>
                <a:cs typeface="Times New Roman" panose="02020603050405020304" pitchFamily="18" charset="0"/>
                <a:sym typeface="+mn-ea"/>
              </a:rPr>
              <a:t> Remote Processing Layer :</a:t>
            </a:r>
            <a:r>
              <a:rPr lang="en-US" altLang="en-US" sz="1800" dirty="0">
                <a:latin typeface="Times New Roman" panose="02020603050405020304" pitchFamily="18" charset="0"/>
                <a:cs typeface="Times New Roman" panose="02020603050405020304" pitchFamily="18" charset="0"/>
                <a:sym typeface="+mn-ea"/>
              </a:rPr>
              <a:t>It is the middle layer between the bottom layer and upper layer. Smart technology organization processes requests as well as data from the top and bottom layer. The advantage of being able to oversee field operations from a distance is made possible by the remote processing layer.</a:t>
            </a:r>
            <a:endParaRPr lang="en-US" altLang="en-US" sz="1800" dirty="0">
              <a:latin typeface="Times New Roman" panose="02020603050405020304" pitchFamily="18" charset="0"/>
              <a:cs typeface="Times New Roman" panose="02020603050405020304" pitchFamily="18" charset="0"/>
            </a:endParaRPr>
          </a:p>
          <a:p>
            <a:pPr marL="0" lvl="0" indent="0" algn="just" defTabSz="457200">
              <a:lnSpc>
                <a:spcPct val="108000"/>
              </a:lnSpc>
              <a:buNone/>
              <a:tabLst>
                <a:tab pos="332105" algn="l"/>
              </a:tabLst>
            </a:pPr>
            <a:endParaRPr lang="en-US" altLang="en-US" sz="1800" i="1" dirty="0">
              <a:latin typeface="Times New Roman" panose="02020603050405020304" pitchFamily="18" charset="0"/>
              <a:cs typeface="Times New Roman" panose="02020603050405020304" pitchFamily="18" charset="0"/>
              <a:sym typeface="+mn-ea"/>
            </a:endParaRPr>
          </a:p>
          <a:p>
            <a:pPr lvl="0" algn="just" defTabSz="457200">
              <a:lnSpc>
                <a:spcPct val="108000"/>
              </a:lnSpc>
              <a:buFont typeface="Wingdings" panose="05000000000000000000" charset="0"/>
              <a:buChar char="Ø"/>
              <a:tabLst>
                <a:tab pos="332105" algn="l"/>
              </a:tabLst>
            </a:pPr>
            <a:r>
              <a:rPr lang="en-US" altLang="en-US" sz="1800" b="1" i="1" dirty="0">
                <a:latin typeface="Times New Roman" panose="02020603050405020304" pitchFamily="18" charset="0"/>
                <a:cs typeface="Times New Roman" panose="02020603050405020304" pitchFamily="18" charset="0"/>
                <a:sym typeface="+mn-ea"/>
              </a:rPr>
              <a:t>Application Layer :</a:t>
            </a:r>
            <a:r>
              <a:rPr lang="en-US" altLang="en-US" sz="1800" dirty="0">
                <a:latin typeface="Times New Roman" panose="02020603050405020304" pitchFamily="18" charset="0"/>
                <a:cs typeface="Times New Roman" panose="02020603050405020304" pitchFamily="18" charset="0"/>
                <a:sym typeface="+mn-ea"/>
              </a:rPr>
              <a:t>The farmers may easily utilize the analytics to visualize the data that has been collected on their smart phones and personnel computers (PCs) with the aid of an internet and Wi-Fi connection. The farmers can locate a specific node’s position. Additionally, farmers can view their field data at any time via the Web server utilizing the Internet.</a:t>
            </a:r>
            <a:endParaRPr lang="en-US"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             </a:t>
            </a:r>
            <a:r>
              <a:rPr lang="en-US" b="1"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BLOCK DIAGRAM</a:t>
            </a:r>
            <a:endParaRPr lang="en-US" b="1" noProof="0" dirty="0">
              <a:ln>
                <a:noFill/>
              </a:ln>
              <a:solidFill>
                <a:schemeClr val="tx1"/>
              </a:solidFill>
              <a:effectLst/>
              <a:uLnTx/>
              <a:uFillTx/>
              <a:latin typeface="Times New Roman" panose="02020603050405020304" pitchFamily="18" charset="0"/>
              <a:cs typeface="Times New Roman" panose="02020603050405020304" pitchFamily="18" charset="0"/>
              <a:sym typeface="+mn-ea"/>
            </a:endParaRPr>
          </a:p>
        </p:txBody>
      </p:sp>
      <p:pic>
        <p:nvPicPr>
          <p:cNvPr id="4" name="Content Placeholder 3"/>
          <p:cNvPicPr>
            <a:picLocks noChangeAspect="1"/>
          </p:cNvPicPr>
          <p:nvPr>
            <p:ph idx="1"/>
          </p:nvPr>
        </p:nvPicPr>
        <p:blipFill>
          <a:blip r:embed="rId1"/>
          <a:stretch>
            <a:fillRect/>
          </a:stretch>
        </p:blipFill>
        <p:spPr>
          <a:xfrm>
            <a:off x="910590" y="1276985"/>
            <a:ext cx="7346950" cy="44538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82880" y="223520"/>
            <a:ext cx="8269605" cy="5834380"/>
          </a:xfrm>
        </p:spPr>
        <p:txBody>
          <a:bodyPr/>
          <a:p>
            <a:pPr algn="just">
              <a:buFont typeface="Wingdings" panose="05000000000000000000" charset="0"/>
              <a:buChar char="Ø"/>
            </a:pPr>
            <a:r>
              <a:rPr sz="1800" b="1" dirty="0">
                <a:latin typeface="Times New Roman" panose="02020603050405020304" pitchFamily="18" charset="0"/>
                <a:cs typeface="Times New Roman" panose="02020603050405020304" pitchFamily="18" charset="0"/>
                <a:sym typeface="+mn-ea"/>
              </a:rPr>
              <a:t>Moisture Sensor (REES52) </a:t>
            </a:r>
            <a:r>
              <a:rPr lang="en-IN" sz="1800" b="1" dirty="0">
                <a:latin typeface="Times New Roman" panose="02020603050405020304" pitchFamily="18" charset="0"/>
                <a:cs typeface="Times New Roman" panose="02020603050405020304" pitchFamily="18" charset="0"/>
                <a:sym typeface="+mn-ea"/>
              </a:rPr>
              <a:t>:</a:t>
            </a:r>
            <a:r>
              <a:rPr sz="1800" dirty="0">
                <a:latin typeface="Times New Roman" panose="02020603050405020304" pitchFamily="18" charset="0"/>
                <a:cs typeface="Times New Roman" panose="02020603050405020304" pitchFamily="18" charset="0"/>
                <a:sym typeface="+mn-ea"/>
              </a:rPr>
              <a:t>The resistance of the fork- shaped moisture sensor probe varies with soil moisture content and operates as a variable resistor (similar to a potentiometer). Soil conductivity and resistivity improve as soil moisture content increases. We can determine the soil moisture content by measuring the output voltage generated by the sensor in accordance with the resistance.</a:t>
            </a:r>
            <a:endParaRPr sz="1800" dirty="0">
              <a:latin typeface="Times New Roman" panose="02020603050405020304" pitchFamily="18" charset="0"/>
              <a:cs typeface="Times New Roman" panose="02020603050405020304" pitchFamily="18" charset="0"/>
            </a:endParaRPr>
          </a:p>
          <a:p>
            <a:pPr algn="just">
              <a:buFont typeface="Wingdings" panose="05000000000000000000" charset="0"/>
              <a:buChar char="Ø"/>
            </a:pPr>
            <a:r>
              <a:rPr sz="1800" b="1" dirty="0">
                <a:latin typeface="Times New Roman" panose="02020603050405020304" pitchFamily="18" charset="0"/>
                <a:cs typeface="Times New Roman" panose="02020603050405020304" pitchFamily="18" charset="0"/>
                <a:sym typeface="+mn-ea"/>
              </a:rPr>
              <a:t>Smoke Sensor (MQ-2) </a:t>
            </a:r>
            <a:r>
              <a:rPr lang="en-IN" sz="1800" b="1" dirty="0">
                <a:latin typeface="Times New Roman" panose="02020603050405020304" pitchFamily="18" charset="0"/>
                <a:cs typeface="Times New Roman" panose="02020603050405020304" pitchFamily="18" charset="0"/>
                <a:sym typeface="+mn-ea"/>
              </a:rPr>
              <a:t>:</a:t>
            </a:r>
            <a:r>
              <a:rPr sz="1800" dirty="0">
                <a:latin typeface="Times New Roman" panose="02020603050405020304" pitchFamily="18" charset="0"/>
                <a:cs typeface="Times New Roman" panose="02020603050405020304" pitchFamily="18" charset="0"/>
                <a:sym typeface="+mn-ea"/>
              </a:rPr>
              <a:t>The smoke sensor can be used to detect flammable gas leakage and smoke. All the measuring parameters of this sensor can be measured from the datasheet </a:t>
            </a:r>
            <a:endParaRPr sz="1800" dirty="0">
              <a:latin typeface="Times New Roman" panose="02020603050405020304" pitchFamily="18" charset="0"/>
              <a:cs typeface="Times New Roman" panose="02020603050405020304" pitchFamily="18" charset="0"/>
            </a:endParaRPr>
          </a:p>
          <a:p>
            <a:pPr algn="just">
              <a:buFont typeface="Wingdings" panose="05000000000000000000" charset="0"/>
              <a:buChar char="Ø"/>
            </a:pPr>
            <a:r>
              <a:rPr sz="1800" b="1" dirty="0">
                <a:latin typeface="Times New Roman" panose="02020603050405020304" pitchFamily="18" charset="0"/>
                <a:cs typeface="Times New Roman" panose="02020603050405020304" pitchFamily="18" charset="0"/>
                <a:sym typeface="+mn-ea"/>
              </a:rPr>
              <a:t>Temperature and Humidity Sensor (DTH11) </a:t>
            </a:r>
            <a:r>
              <a:rPr lang="en-IN" sz="1800" b="1" dirty="0">
                <a:latin typeface="Times New Roman" panose="02020603050405020304" pitchFamily="18" charset="0"/>
                <a:cs typeface="Times New Roman" panose="02020603050405020304" pitchFamily="18" charset="0"/>
                <a:sym typeface="+mn-ea"/>
              </a:rPr>
              <a:t>:</a:t>
            </a:r>
            <a:r>
              <a:rPr sz="1800" dirty="0">
                <a:latin typeface="Times New Roman" panose="02020603050405020304" pitchFamily="18" charset="0"/>
                <a:cs typeface="Times New Roman" panose="02020603050405020304" pitchFamily="18" charset="0"/>
                <a:sym typeface="+mn-ea"/>
              </a:rPr>
              <a:t>This is a low-cost digital temperature–humidity sensor which computes the temperature and humidity in soil and environment.</a:t>
            </a:r>
            <a:endParaRPr sz="1800" dirty="0">
              <a:latin typeface="Times New Roman" panose="02020603050405020304" pitchFamily="18" charset="0"/>
              <a:cs typeface="Times New Roman" panose="02020603050405020304" pitchFamily="18" charset="0"/>
            </a:endParaRPr>
          </a:p>
          <a:p>
            <a:pPr algn="just">
              <a:buFont typeface="Wingdings" panose="05000000000000000000" charset="0"/>
              <a:buChar char="Ø"/>
            </a:pPr>
            <a:r>
              <a:rPr sz="1800" b="1" dirty="0">
                <a:latin typeface="Times New Roman" panose="02020603050405020304" pitchFamily="18" charset="0"/>
                <a:cs typeface="Times New Roman" panose="02020603050405020304" pitchFamily="18" charset="0"/>
                <a:sym typeface="+mn-ea"/>
              </a:rPr>
              <a:t>Motion Sensor (PIR)</a:t>
            </a:r>
            <a:r>
              <a:rPr lang="en-IN" sz="1800" b="1" dirty="0">
                <a:latin typeface="Times New Roman" panose="02020603050405020304" pitchFamily="18" charset="0"/>
                <a:cs typeface="Times New Roman" panose="02020603050405020304" pitchFamily="18" charset="0"/>
                <a:sym typeface="+mn-ea"/>
              </a:rPr>
              <a:t>:</a:t>
            </a:r>
            <a:r>
              <a:rPr sz="1800" b="1" dirty="0">
                <a:latin typeface="Times New Roman" panose="02020603050405020304" pitchFamily="18" charset="0"/>
                <a:cs typeface="Times New Roman" panose="02020603050405020304" pitchFamily="18" charset="0"/>
                <a:sym typeface="+mn-ea"/>
              </a:rPr>
              <a:t> </a:t>
            </a:r>
            <a:r>
              <a:rPr sz="1800" dirty="0">
                <a:latin typeface="Times New Roman" panose="02020603050405020304" pitchFamily="18" charset="0"/>
                <a:cs typeface="Times New Roman" panose="02020603050405020304" pitchFamily="18" charset="0"/>
                <a:sym typeface="+mn-ea"/>
              </a:rPr>
              <a:t>The motion sensor </a:t>
            </a:r>
            <a:r>
              <a:rPr sz="1800" b="1" dirty="0">
                <a:latin typeface="Times New Roman" panose="02020603050405020304" pitchFamily="18" charset="0"/>
                <a:cs typeface="Times New Roman" panose="02020603050405020304" pitchFamily="18" charset="0"/>
                <a:sym typeface="+mn-ea"/>
              </a:rPr>
              <a:t>(</a:t>
            </a:r>
            <a:r>
              <a:rPr sz="1800" dirty="0">
                <a:latin typeface="Times New Roman" panose="02020603050405020304" pitchFamily="18" charset="0"/>
                <a:cs typeface="Times New Roman" panose="02020603050405020304" pitchFamily="18" charset="0"/>
                <a:sym typeface="+mn-ea"/>
              </a:rPr>
              <a:t>PIR) detects the movement of a human or animal within a range of around 10 m across the sensor placed in the agriculture field. This PIR sensor is capable of detecting different infrared radiation levels.</a:t>
            </a:r>
            <a:endParaRPr sz="1800" dirty="0">
              <a:latin typeface="Times New Roman" panose="02020603050405020304" pitchFamily="18" charset="0"/>
              <a:cs typeface="Times New Roman" panose="02020603050405020304" pitchFamily="18" charset="0"/>
            </a:endParaRPr>
          </a:p>
          <a:p>
            <a:pPr algn="just">
              <a:buFont typeface="Wingdings" panose="05000000000000000000" charset="0"/>
              <a:buChar char="Ø"/>
            </a:pPr>
            <a:r>
              <a:rPr sz="1800" b="1" dirty="0">
                <a:latin typeface="Times New Roman" panose="02020603050405020304" pitchFamily="18" charset="0"/>
                <a:cs typeface="Times New Roman" panose="02020603050405020304" pitchFamily="18" charset="0"/>
                <a:sym typeface="+mn-ea"/>
              </a:rPr>
              <a:t>Integrated Design of IoT Gateway </a:t>
            </a:r>
            <a:r>
              <a:rPr lang="en-IN" sz="1800" b="1" dirty="0">
                <a:latin typeface="Times New Roman" panose="02020603050405020304" pitchFamily="18" charset="0"/>
                <a:cs typeface="Times New Roman" panose="02020603050405020304" pitchFamily="18" charset="0"/>
                <a:sym typeface="+mn-ea"/>
              </a:rPr>
              <a:t>:</a:t>
            </a:r>
            <a:r>
              <a:rPr sz="1800" dirty="0">
                <a:latin typeface="Times New Roman" panose="02020603050405020304" pitchFamily="18" charset="0"/>
                <a:cs typeface="Times New Roman" panose="02020603050405020304" pitchFamily="18" charset="0"/>
                <a:sym typeface="+mn-ea"/>
              </a:rPr>
              <a:t>It serves as a communication bridge by establishing connections between the sensors and other devices like Wi-Fi, Bluetooth, etc.</a:t>
            </a:r>
            <a:endParaRPr sz="1800" dirty="0">
              <a:latin typeface="Times New Roman" panose="02020603050405020304" pitchFamily="18" charset="0"/>
              <a:cs typeface="Times New Roman" panose="02020603050405020304" pitchFamily="18" charset="0"/>
            </a:endParaRPr>
          </a:p>
          <a:p>
            <a:pPr marL="342900" indent="-342900" algn="just">
              <a:buAutoNum type="arabicPeriod"/>
            </a:pPr>
            <a:endParaRPr sz="1800" dirty="0">
              <a:latin typeface="Times New Roman" panose="02020603050405020304" pitchFamily="18" charset="0"/>
              <a:cs typeface="Times New Roman" panose="02020603050405020304" pitchFamily="18" charset="0"/>
            </a:endParaRPr>
          </a:p>
          <a:p>
            <a:pPr algn="just">
              <a:buFont typeface="Wingdings" panose="05000000000000000000" charset="0"/>
              <a:buChar char="Ø"/>
            </a:pPr>
            <a:r>
              <a:rPr sz="1800" b="1" dirty="0">
                <a:latin typeface="Times New Roman" panose="02020603050405020304" pitchFamily="18" charset="0"/>
                <a:cs typeface="Times New Roman" panose="02020603050405020304" pitchFamily="18" charset="0"/>
                <a:sym typeface="+mn-ea"/>
              </a:rPr>
              <a:t>Integrated Design of Remote Servers</a:t>
            </a:r>
            <a:r>
              <a:rPr lang="en-IN" sz="1800" b="1" dirty="0">
                <a:latin typeface="Times New Roman" panose="02020603050405020304" pitchFamily="18" charset="0"/>
                <a:cs typeface="Times New Roman" panose="02020603050405020304" pitchFamily="18" charset="0"/>
                <a:sym typeface="+mn-ea"/>
              </a:rPr>
              <a:t>:</a:t>
            </a:r>
            <a:r>
              <a:rPr sz="1800" b="1" dirty="0">
                <a:latin typeface="Times New Roman" panose="02020603050405020304" pitchFamily="18" charset="0"/>
                <a:cs typeface="Times New Roman" panose="02020603050405020304" pitchFamily="18" charset="0"/>
                <a:sym typeface="+mn-ea"/>
              </a:rPr>
              <a:t> </a:t>
            </a:r>
            <a:r>
              <a:rPr sz="1800" dirty="0">
                <a:latin typeface="Times New Roman" panose="02020603050405020304" pitchFamily="18" charset="0"/>
                <a:cs typeface="Times New Roman" panose="02020603050405020304" pitchFamily="18" charset="0"/>
                <a:sym typeface="+mn-ea"/>
              </a:rPr>
              <a:t>We have created a Web server as part of our design. The files that make up a website are kept on the Web server along with the web server software. The servers are kept in a cloud- based environment.</a:t>
            </a:r>
            <a:endParaRPr lang="en-IN" altLang="x-none" sz="1800" dirty="0">
              <a:latin typeface="Times New Roman" panose="02020603050405020304" pitchFamily="18" charset="0"/>
              <a:ea typeface="Times New Roman" panose="02020603050405020304" pitchFamily="18" charset="0"/>
            </a:endParaRPr>
          </a:p>
          <a:p>
            <a:pPr marL="342900" indent="-342900" algn="just">
              <a:buAutoNum type="arabicPeriod"/>
            </a:pPr>
            <a:endParaRPr sz="1800" dirty="0">
              <a:latin typeface="Times New Roman" panose="02020603050405020304" pitchFamily="18" charset="0"/>
              <a:cs typeface="Times New Roman" panose="02020603050405020304" pitchFamily="18" charset="0"/>
            </a:endParaRPr>
          </a:p>
          <a:p>
            <a:pPr marL="342900" indent="-342900" algn="just">
              <a:buAutoNum type="arabicPeriod"/>
            </a:pPr>
            <a:endParaRPr lang="en-US"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6530" y="457200"/>
            <a:ext cx="8929370" cy="754380"/>
          </a:xfrm>
        </p:spPr>
        <p:txBody>
          <a:bodyPr>
            <a:normAutofit/>
          </a:bodyPr>
          <a:lstStyle/>
          <a:p>
            <a:r>
              <a:rPr lang="en-US" sz="4000" b="1" dirty="0">
                <a:latin typeface="Times New Roman" panose="02020603050405020304" pitchFamily="18" charset="0"/>
                <a:cs typeface="Times New Roman" panose="02020603050405020304" pitchFamily="18" charset="0"/>
              </a:rPr>
              <a:t>RESULT</a:t>
            </a:r>
            <a:endParaRPr lang="en-US" sz="40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52120" y="1674495"/>
            <a:ext cx="8915400" cy="3649980"/>
          </a:xfrm>
        </p:spPr>
        <p:txBody>
          <a:bodyPr>
            <a:normAutofit/>
          </a:bodyPr>
          <a:lstStyle/>
          <a:p>
            <a:endParaRPr lang="en-US" sz="2000" dirty="0"/>
          </a:p>
        </p:txBody>
      </p:sp>
      <p:pic>
        <p:nvPicPr>
          <p:cNvPr id="5" name="Picture 4"/>
          <p:cNvPicPr>
            <a:picLocks noChangeAspect="1"/>
          </p:cNvPicPr>
          <p:nvPr/>
        </p:nvPicPr>
        <p:blipFill>
          <a:blip r:embed="rId1"/>
          <a:stretch>
            <a:fillRect/>
          </a:stretch>
        </p:blipFill>
        <p:spPr>
          <a:xfrm>
            <a:off x="276860" y="1576070"/>
            <a:ext cx="9226550" cy="3803650"/>
          </a:xfrm>
          <a:prstGeom prst="rect">
            <a:avLst/>
          </a:prstGeom>
        </p:spPr>
      </p:pic>
      <p:sp>
        <p:nvSpPr>
          <p:cNvPr id="6" name="Text Box 5"/>
          <p:cNvSpPr txBox="1"/>
          <p:nvPr/>
        </p:nvSpPr>
        <p:spPr>
          <a:xfrm>
            <a:off x="1047115" y="5715635"/>
            <a:ext cx="8128000" cy="400685"/>
          </a:xfrm>
          <a:prstGeom prst="rect">
            <a:avLst/>
          </a:prstGeom>
          <a:noFill/>
        </p:spPr>
        <p:txBody>
          <a:bodyPr wrap="square" rtlCol="0">
            <a:noAutofit/>
          </a:bodyPr>
          <a:p>
            <a:r>
              <a:rPr lang="en-IN" altLang="en-US"/>
              <a:t>         </a:t>
            </a:r>
            <a:r>
              <a:rPr lang="en-IN" altLang="en-US" b="1"/>
              <a:t>visualisation of sensed data display on user web application</a:t>
            </a:r>
            <a:endParaRPr lang="en-IN" altLang="en-US" b="1"/>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6575</Words>
  <Application>WPS Presentation</Application>
  <PresentationFormat>A4 Paper (210x297 mm)</PresentationFormat>
  <Paragraphs>115</Paragraphs>
  <Slides>15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Arial</vt:lpstr>
      <vt:lpstr>SimSun</vt:lpstr>
      <vt:lpstr>Wingdings</vt:lpstr>
      <vt:lpstr>Times New Roman</vt:lpstr>
      <vt:lpstr>Times New Roman</vt:lpstr>
      <vt:lpstr>Wingdings</vt:lpstr>
      <vt:lpstr>Algerian</vt:lpstr>
      <vt:lpstr>Microsoft YaHei</vt:lpstr>
      <vt:lpstr>Arial Unicode MS</vt:lpstr>
      <vt:lpstr>Calibri</vt:lpstr>
      <vt:lpstr>Blue Waves</vt:lpstr>
      <vt:lpstr>Global Academy of Technology Rajarajeshwari Nagar,Bengaluru-560098</vt:lpstr>
      <vt:lpstr> CONTENTS</vt:lpstr>
      <vt:lpstr>                           ABSTRACT </vt:lpstr>
      <vt:lpstr>INTRODUCTION</vt:lpstr>
      <vt:lpstr>Proposed Methology</vt:lpstr>
      <vt:lpstr>                          WORKING</vt:lpstr>
      <vt:lpstr>PowerPoint 演示文稿</vt:lpstr>
      <vt:lpstr>PowerPoint 演示文稿</vt:lpstr>
      <vt:lpstr>RESULT</vt:lpstr>
      <vt:lpstr>PowerPoint 演示文稿</vt:lpstr>
      <vt:lpstr>                                                  1.  ADVANTAGES</vt:lpstr>
      <vt:lpstr> APPLICATIONS</vt:lpstr>
      <vt:lpstr>                     CONCLUSION</vt:lpstr>
      <vt:lpstr>                  REFERENCES</vt:lpstr>
      <vt:lpstr>   THANK YOU    </vt:lpstr>
    </vt:vector>
  </TitlesOfParts>
  <Company>Technofly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 ON</dc:title>
  <dc:creator>Technofly Solutions</dc:creator>
  <cp:lastModifiedBy>priya</cp:lastModifiedBy>
  <cp:revision>363</cp:revision>
  <dcterms:created xsi:type="dcterms:W3CDTF">2018-03-07T11:29:00Z</dcterms:created>
  <dcterms:modified xsi:type="dcterms:W3CDTF">2024-05-13T14:26:55Z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2016-03-21T22:00:00Z</vt:filetime>
  </property>
  <property fmtid="{D5CDD505-2E9C-101B-9397-08002B2CF9AE}" pid="3" name="Creator">
    <vt:lpwstr>Microsoft® PowerPoint® 2013</vt:lpwstr>
  </property>
  <property fmtid="{D5CDD505-2E9C-101B-9397-08002B2CF9AE}" pid="4" name="LastSaved">
    <vt:filetime>2018-03-07T22:00:00Z</vt:filetime>
  </property>
  <property fmtid="{D5CDD505-2E9C-101B-9397-08002B2CF9AE}" pid="5" name="ICV">
    <vt:lpwstr>6ABD1AB46549439A8536695D3A83635E_12</vt:lpwstr>
  </property>
  <property fmtid="{D5CDD505-2E9C-101B-9397-08002B2CF9AE}" pid="6" name="KSOProductBuildVer">
    <vt:lpwstr>1033-12.2.0.16909</vt:lpwstr>
  </property>
</Properties>
</file>