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753" r:id="rId5"/>
  </p:sldMasterIdLst>
  <p:notesMasterIdLst>
    <p:notesMasterId r:id="rId24"/>
  </p:notesMasterIdLst>
  <p:handoutMasterIdLst>
    <p:handoutMasterId r:id="rId25"/>
  </p:handoutMasterIdLst>
  <p:sldIdLst>
    <p:sldId id="446" r:id="rId6"/>
    <p:sldId id="452" r:id="rId7"/>
    <p:sldId id="469" r:id="rId8"/>
    <p:sldId id="450" r:id="rId9"/>
    <p:sldId id="448" r:id="rId10"/>
    <p:sldId id="453" r:id="rId11"/>
    <p:sldId id="455" r:id="rId12"/>
    <p:sldId id="456" r:id="rId13"/>
    <p:sldId id="457" r:id="rId14"/>
    <p:sldId id="458" r:id="rId15"/>
    <p:sldId id="460" r:id="rId16"/>
    <p:sldId id="461" r:id="rId17"/>
    <p:sldId id="462" r:id="rId18"/>
    <p:sldId id="463" r:id="rId19"/>
    <p:sldId id="464" r:id="rId20"/>
    <p:sldId id="466" r:id="rId21"/>
    <p:sldId id="451" r:id="rId22"/>
    <p:sldId id="4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B9B9B9"/>
    <a:srgbClr val="D75078"/>
    <a:srgbClr val="8C5896"/>
    <a:srgbClr val="7C6560"/>
    <a:srgbClr val="29282D"/>
    <a:srgbClr val="E288B6"/>
    <a:srgbClr val="B38F6A"/>
    <a:srgbClr val="6667AB"/>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12/13/2022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79547955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60391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061166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062473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49299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06962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863910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00202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4102745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963613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338239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4624857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5FADE3-B84E-4AF7-91CC-AB47E1A4361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9681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408284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4029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439582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482018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6948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5.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51" r:id="rId3"/>
    <p:sldLayoutId id="2147483752" r:id="rId4"/>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310904-DE8F-4B8E-99C6-5AFA03672FFA}" type="datetimeFigureOut">
              <a:rPr lang="en-US" smtClean="0"/>
              <a:t>12/13/2022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48434352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375695" y="4572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2072640"/>
            <a:ext cx="9580880" cy="3813994"/>
          </a:xfrm>
        </p:spPr>
        <p:txBody>
          <a:bodyPr anchor="t" anchorCtr="0">
            <a:normAutofit/>
          </a:bodyPr>
          <a:lstStyle/>
          <a:p>
            <a:pPr algn="ctr"/>
            <a:r>
              <a:rPr lang="en-US" sz="6000" dirty="0">
                <a:highlight>
                  <a:srgbClr val="D75078"/>
                </a:highlight>
                <a:latin typeface="Arial Rounded MT Bold" panose="020F0704030504030204" pitchFamily="34" charset="0"/>
              </a:rPr>
              <a:t>Multilevel linear </a:t>
            </a:r>
            <a:br>
              <a:rPr lang="en-US" sz="6000" dirty="0">
                <a:highlight>
                  <a:srgbClr val="D75078"/>
                </a:highlight>
                <a:latin typeface="Arial Rounded MT Bold" panose="020F0704030504030204" pitchFamily="34" charset="0"/>
              </a:rPr>
            </a:br>
            <a:r>
              <a:rPr lang="en-US" sz="6000" dirty="0">
                <a:highlight>
                  <a:srgbClr val="D75078"/>
                </a:highlight>
                <a:latin typeface="Arial Rounded MT Bold" panose="020F0704030504030204" pitchFamily="34" charset="0"/>
              </a:rPr>
              <a:t>modelling</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F830-5509-F239-F483-9434EE4F7162}"/>
              </a:ext>
            </a:extLst>
          </p:cNvPr>
          <p:cNvSpPr>
            <a:spLocks noGrp="1"/>
          </p:cNvSpPr>
          <p:nvPr>
            <p:ph type="title"/>
          </p:nvPr>
        </p:nvSpPr>
        <p:spPr>
          <a:xfrm>
            <a:off x="2011681" y="624110"/>
            <a:ext cx="9492932" cy="1280890"/>
          </a:xfrm>
        </p:spPr>
        <p:txBody>
          <a:bodyPr>
            <a:normAutofit/>
          </a:bodyPr>
          <a:lstStyle/>
          <a:p>
            <a:pPr algn="ctr"/>
            <a:r>
              <a:rPr lang="en-IN" sz="4400" b="1" dirty="0">
                <a:latin typeface="Times New Roman" panose="02020603050405020304" pitchFamily="18" charset="0"/>
                <a:cs typeface="Times New Roman" panose="02020603050405020304" pitchFamily="18" charset="0"/>
              </a:rPr>
              <a:t>What are levels?</a:t>
            </a:r>
          </a:p>
        </p:txBody>
      </p:sp>
      <p:sp>
        <p:nvSpPr>
          <p:cNvPr id="3" name="Content Placeholder 2">
            <a:extLst>
              <a:ext uri="{FF2B5EF4-FFF2-40B4-BE49-F238E27FC236}">
                <a16:creationId xmlns:a16="http://schemas.microsoft.com/office/drawing/2014/main" id="{25321FE4-8752-BE0F-3899-4447FE49BBDA}"/>
              </a:ext>
            </a:extLst>
          </p:cNvPr>
          <p:cNvSpPr>
            <a:spLocks noGrp="1"/>
          </p:cNvSpPr>
          <p:nvPr>
            <p:ph idx="1"/>
          </p:nvPr>
        </p:nvSpPr>
        <p:spPr>
          <a:xfrm>
            <a:off x="2123440" y="1905000"/>
            <a:ext cx="9381172" cy="4006222"/>
          </a:xfrm>
        </p:spPr>
        <p:txBody>
          <a:bodyPr>
            <a:noAutofit/>
          </a:bodyPr>
          <a:lstStyle/>
          <a:p>
            <a:r>
              <a:rPr lang="en-US" sz="3200" dirty="0">
                <a:solidFill>
                  <a:srgbClr val="222222"/>
                </a:solidFill>
                <a:latin typeface="Times New Roman" panose="02020603050405020304" pitchFamily="18" charset="0"/>
                <a:cs typeface="Times New Roman" panose="02020603050405020304" pitchFamily="18" charset="0"/>
              </a:rPr>
              <a:t>T</a:t>
            </a:r>
            <a:r>
              <a:rPr lang="en-US" sz="3200" b="0" i="0" dirty="0">
                <a:solidFill>
                  <a:srgbClr val="222222"/>
                </a:solidFill>
                <a:effectLst/>
                <a:latin typeface="Times New Roman" panose="02020603050405020304" pitchFamily="18" charset="0"/>
                <a:cs typeface="Times New Roman" panose="02020603050405020304" pitchFamily="18" charset="0"/>
              </a:rPr>
              <a:t>he </a:t>
            </a:r>
            <a:r>
              <a:rPr lang="en-US" sz="3200" b="0" i="0" dirty="0">
                <a:solidFill>
                  <a:srgbClr val="FF0000"/>
                </a:solidFill>
                <a:effectLst/>
                <a:latin typeface="Times New Roman" panose="02020603050405020304" pitchFamily="18" charset="0"/>
                <a:cs typeface="Times New Roman" panose="02020603050405020304" pitchFamily="18" charset="0"/>
              </a:rPr>
              <a:t>variables</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0" i="0" dirty="0">
                <a:solidFill>
                  <a:srgbClr val="FF0000"/>
                </a:solidFill>
                <a:effectLst/>
                <a:latin typeface="Times New Roman" panose="02020603050405020304" pitchFamily="18" charset="0"/>
                <a:cs typeface="Times New Roman" panose="02020603050405020304" pitchFamily="18" charset="0"/>
              </a:rPr>
              <a:t>sampled</a:t>
            </a:r>
            <a:r>
              <a:rPr lang="en-US" sz="3200" b="0" i="0" dirty="0">
                <a:solidFill>
                  <a:srgbClr val="222222"/>
                </a:solidFill>
                <a:effectLst/>
                <a:latin typeface="Times New Roman" panose="02020603050405020304" pitchFamily="18" charset="0"/>
                <a:cs typeface="Times New Roman" panose="02020603050405020304" pitchFamily="18" charset="0"/>
              </a:rPr>
              <a:t> from a </a:t>
            </a:r>
            <a:r>
              <a:rPr lang="en-US" sz="3200" b="0" i="0" dirty="0">
                <a:solidFill>
                  <a:srgbClr val="FF0000"/>
                </a:solidFill>
                <a:effectLst/>
                <a:latin typeface="Times New Roman" panose="02020603050405020304" pitchFamily="18" charset="0"/>
                <a:cs typeface="Times New Roman" panose="02020603050405020304" pitchFamily="18" charset="0"/>
              </a:rPr>
              <a:t>larger population </a:t>
            </a:r>
            <a:r>
              <a:rPr lang="en-US" sz="3200" b="0" i="0" dirty="0">
                <a:solidFill>
                  <a:srgbClr val="222222"/>
                </a:solidFill>
                <a:effectLst/>
                <a:latin typeface="Times New Roman" panose="02020603050405020304" pitchFamily="18" charset="0"/>
                <a:cs typeface="Times New Roman" panose="02020603050405020304" pitchFamily="18" charset="0"/>
              </a:rPr>
              <a:t>are eligible to be levelled. </a:t>
            </a:r>
          </a:p>
          <a:p>
            <a:pPr algn="l"/>
            <a:r>
              <a:rPr lang="en-US" sz="3200" b="0" i="0" dirty="0">
                <a:solidFill>
                  <a:srgbClr val="222222"/>
                </a:solidFill>
                <a:effectLst/>
                <a:latin typeface="Times New Roman" panose="02020603050405020304" pitchFamily="18" charset="0"/>
                <a:cs typeface="Times New Roman" panose="02020603050405020304" pitchFamily="18" charset="0"/>
              </a:rPr>
              <a:t>The </a:t>
            </a:r>
            <a:r>
              <a:rPr lang="en-US" sz="3200" b="0" i="0" dirty="0">
                <a:solidFill>
                  <a:srgbClr val="FF0000"/>
                </a:solidFill>
                <a:effectLst/>
                <a:latin typeface="Times New Roman" panose="02020603050405020304" pitchFamily="18" charset="0"/>
                <a:cs typeface="Times New Roman" panose="02020603050405020304" pitchFamily="18" charset="0"/>
              </a:rPr>
              <a:t>most fundamental </a:t>
            </a:r>
            <a:r>
              <a:rPr lang="en-US" sz="3200" b="0" i="0" dirty="0">
                <a:solidFill>
                  <a:srgbClr val="222222"/>
                </a:solidFill>
                <a:effectLst/>
                <a:latin typeface="Times New Roman" panose="02020603050405020304" pitchFamily="18" charset="0"/>
                <a:cs typeface="Times New Roman" panose="02020603050405020304" pitchFamily="18" charset="0"/>
              </a:rPr>
              <a:t>observations are considered </a:t>
            </a:r>
            <a:r>
              <a:rPr lang="en-US" sz="3200" b="0" i="0" dirty="0">
                <a:solidFill>
                  <a:srgbClr val="FF0000"/>
                </a:solidFill>
                <a:effectLst/>
                <a:latin typeface="Times New Roman" panose="02020603050405020304" pitchFamily="18" charset="0"/>
                <a:cs typeface="Times New Roman" panose="02020603050405020304" pitchFamily="18" charset="0"/>
              </a:rPr>
              <a:t>level one </a:t>
            </a:r>
            <a:r>
              <a:rPr lang="en-US" sz="3200" b="0" i="0" dirty="0">
                <a:solidFill>
                  <a:srgbClr val="222222"/>
                </a:solidFill>
                <a:effectLst/>
                <a:latin typeface="Times New Roman" panose="02020603050405020304" pitchFamily="18" charset="0"/>
                <a:cs typeface="Times New Roman" panose="02020603050405020304" pitchFamily="18" charset="0"/>
              </a:rPr>
              <a:t>and </a:t>
            </a:r>
            <a:r>
              <a:rPr lang="en-US" sz="3200" b="0" i="0" dirty="0">
                <a:solidFill>
                  <a:srgbClr val="FF0000"/>
                </a:solidFill>
                <a:effectLst/>
                <a:latin typeface="Times New Roman" panose="02020603050405020304" pitchFamily="18" charset="0"/>
                <a:cs typeface="Times New Roman" panose="02020603050405020304" pitchFamily="18" charset="0"/>
              </a:rPr>
              <a:t>subsequent groups </a:t>
            </a:r>
            <a:r>
              <a:rPr lang="en-US" sz="3200" b="0" i="0" dirty="0">
                <a:solidFill>
                  <a:srgbClr val="222222"/>
                </a:solidFill>
                <a:effectLst/>
                <a:latin typeface="Times New Roman" panose="02020603050405020304" pitchFamily="18" charset="0"/>
                <a:cs typeface="Times New Roman" panose="02020603050405020304" pitchFamily="18" charset="0"/>
              </a:rPr>
              <a:t>as </a:t>
            </a:r>
            <a:r>
              <a:rPr lang="en-US" sz="3200" b="0" i="0" dirty="0">
                <a:solidFill>
                  <a:srgbClr val="FF0000"/>
                </a:solidFill>
                <a:effectLst/>
                <a:latin typeface="Times New Roman" panose="02020603050405020304" pitchFamily="18" charset="0"/>
                <a:cs typeface="Times New Roman" panose="02020603050405020304" pitchFamily="18" charset="0"/>
              </a:rPr>
              <a:t>level 2, 3 </a:t>
            </a:r>
            <a:r>
              <a:rPr lang="en-US" sz="3200" b="0" i="0" dirty="0">
                <a:solidFill>
                  <a:srgbClr val="222222"/>
                </a:solidFill>
                <a:effectLst/>
                <a:latin typeface="Times New Roman" panose="02020603050405020304" pitchFamily="18" charset="0"/>
                <a:cs typeface="Times New Roman" panose="02020603050405020304" pitchFamily="18" charset="0"/>
              </a:rPr>
              <a:t>and so on. For example,</a:t>
            </a:r>
          </a:p>
          <a:p>
            <a:pPr algn="l"/>
            <a:r>
              <a:rPr lang="en-US" sz="3200" b="0" i="0" dirty="0">
                <a:solidFill>
                  <a:srgbClr val="222222"/>
                </a:solidFill>
                <a:effectLst/>
                <a:latin typeface="Times New Roman" panose="02020603050405020304" pitchFamily="18" charset="0"/>
                <a:cs typeface="Times New Roman" panose="02020603050405020304" pitchFamily="18" charset="0"/>
              </a:rPr>
              <a:t>level 3: Areas, Districts, Provinces</a:t>
            </a:r>
          </a:p>
          <a:p>
            <a:pPr algn="l"/>
            <a:r>
              <a:rPr lang="en-US" sz="3200" b="0" i="0" dirty="0">
                <a:solidFill>
                  <a:srgbClr val="222222"/>
                </a:solidFill>
                <a:effectLst/>
                <a:latin typeface="Times New Roman" panose="02020603050405020304" pitchFamily="18" charset="0"/>
                <a:cs typeface="Times New Roman" panose="02020603050405020304" pitchFamily="18" charset="0"/>
              </a:rPr>
              <a:t>level 2: Schools, Hospitals, individuals</a:t>
            </a:r>
          </a:p>
          <a:p>
            <a:pPr algn="l"/>
            <a:r>
              <a:rPr lang="en-US" sz="3200" b="0" i="0" dirty="0">
                <a:solidFill>
                  <a:srgbClr val="222222"/>
                </a:solidFill>
                <a:effectLst/>
                <a:latin typeface="Times New Roman" panose="02020603050405020304" pitchFamily="18" charset="0"/>
                <a:cs typeface="Times New Roman" panose="02020603050405020304" pitchFamily="18" charset="0"/>
              </a:rPr>
              <a:t>level 1: Students, Faculties, measurements</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1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FB53-104E-EFF2-22BE-76E64DFB88E3}"/>
              </a:ext>
            </a:extLst>
          </p:cNvPr>
          <p:cNvSpPr>
            <a:spLocks noGrp="1"/>
          </p:cNvSpPr>
          <p:nvPr>
            <p:ph type="title"/>
          </p:nvPr>
        </p:nvSpPr>
        <p:spPr/>
        <p:txBody>
          <a:bodyPr>
            <a:noAutofit/>
          </a:bodyPr>
          <a:lstStyle/>
          <a:p>
            <a:pPr algn="ctr"/>
            <a:r>
              <a:rPr lang="en-IN" sz="4400" b="1" i="0" dirty="0">
                <a:solidFill>
                  <a:srgbClr val="FF0000"/>
                </a:solidFill>
                <a:effectLst/>
                <a:latin typeface="Times New Roman" panose="02020603050405020304" pitchFamily="18" charset="0"/>
                <a:cs typeface="Times New Roman" panose="02020603050405020304" pitchFamily="18" charset="0"/>
              </a:rPr>
              <a:t>Types of Multilevel Model</a:t>
            </a:r>
            <a:br>
              <a:rPr lang="en-IN" sz="4400" b="1" i="0" dirty="0">
                <a:solidFill>
                  <a:srgbClr val="FF0000"/>
                </a:solidFill>
                <a:effectLst/>
                <a:latin typeface="Times New Roman" panose="02020603050405020304" pitchFamily="18" charset="0"/>
                <a:cs typeface="Times New Roman" panose="02020603050405020304" pitchFamily="18" charset="0"/>
              </a:rPr>
            </a:b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3F826F-81F5-3F61-DCAD-072DD56F1BB1}"/>
              </a:ext>
            </a:extLst>
          </p:cNvPr>
          <p:cNvSpPr>
            <a:spLocks noGrp="1"/>
          </p:cNvSpPr>
          <p:nvPr>
            <p:ph idx="1"/>
          </p:nvPr>
        </p:nvSpPr>
        <p:spPr/>
        <p:txBody>
          <a:bodyPr>
            <a:normAutofit/>
          </a:bodyPr>
          <a:lstStyle/>
          <a:p>
            <a:r>
              <a:rPr lang="en-IN" sz="4000" b="0" i="0" dirty="0">
                <a:solidFill>
                  <a:srgbClr val="222222"/>
                </a:solidFill>
                <a:effectLst/>
                <a:latin typeface="Times New Roman" panose="02020603050405020304" pitchFamily="18" charset="0"/>
                <a:cs typeface="Times New Roman" panose="02020603050405020304" pitchFamily="18" charset="0"/>
              </a:rPr>
              <a:t> Random Intercept Model</a:t>
            </a:r>
          </a:p>
          <a:p>
            <a:r>
              <a:rPr lang="en-IN" sz="4000" b="0" i="0" dirty="0">
                <a:solidFill>
                  <a:srgbClr val="222222"/>
                </a:solidFill>
                <a:effectLst/>
                <a:latin typeface="Times New Roman" panose="02020603050405020304" pitchFamily="18" charset="0"/>
                <a:cs typeface="Times New Roman" panose="02020603050405020304" pitchFamily="18" charset="0"/>
              </a:rPr>
              <a:t> Random Coefficient Model</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5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3DF4-E889-196C-6358-058D75A1A586}"/>
              </a:ext>
            </a:extLst>
          </p:cNvPr>
          <p:cNvSpPr>
            <a:spLocks noGrp="1"/>
          </p:cNvSpPr>
          <p:nvPr>
            <p:ph type="title"/>
          </p:nvPr>
        </p:nvSpPr>
        <p:spPr/>
        <p:txBody>
          <a:bodyPr/>
          <a:lstStyle/>
          <a:p>
            <a:pPr algn="ctr"/>
            <a:r>
              <a:rPr lang="en-IN" sz="3600" b="1" i="0" dirty="0">
                <a:solidFill>
                  <a:srgbClr val="FF0000"/>
                </a:solidFill>
                <a:effectLst/>
                <a:latin typeface="Times New Roman" panose="02020603050405020304" pitchFamily="18" charset="0"/>
                <a:cs typeface="Times New Roman" panose="02020603050405020304" pitchFamily="18" charset="0"/>
              </a:rPr>
              <a:t>Random Intercept Model</a:t>
            </a:r>
            <a:br>
              <a:rPr lang="en-IN" sz="3600" b="1" i="0" dirty="0">
                <a:solidFill>
                  <a:srgbClr val="FF0000"/>
                </a:solidFill>
                <a:effectLst/>
                <a:latin typeface="Times New Roman" panose="02020603050405020304" pitchFamily="18" charset="0"/>
                <a:cs typeface="Times New Roman" panose="02020603050405020304" pitchFamily="18" charset="0"/>
              </a:rPr>
            </a:br>
            <a:endParaRPr lang="en-IN" b="1" dirty="0">
              <a:solidFill>
                <a:srgbClr val="FF0000"/>
              </a:solidFill>
            </a:endParaRPr>
          </a:p>
        </p:txBody>
      </p:sp>
      <p:sp>
        <p:nvSpPr>
          <p:cNvPr id="3" name="Content Placeholder 2">
            <a:extLst>
              <a:ext uri="{FF2B5EF4-FFF2-40B4-BE49-F238E27FC236}">
                <a16:creationId xmlns:a16="http://schemas.microsoft.com/office/drawing/2014/main" id="{FA6FF339-F450-825A-7CBE-F8CA18E772C4}"/>
              </a:ext>
            </a:extLst>
          </p:cNvPr>
          <p:cNvSpPr>
            <a:spLocks noGrp="1"/>
          </p:cNvSpPr>
          <p:nvPr>
            <p:ph idx="1"/>
          </p:nvPr>
        </p:nvSpPr>
        <p:spPr>
          <a:xfrm>
            <a:off x="1960880" y="1737360"/>
            <a:ext cx="9916160" cy="4173862"/>
          </a:xfrm>
        </p:spPr>
        <p:txBody>
          <a:bodyPr>
            <a:normAutofit/>
          </a:bodyPr>
          <a:lstStyle/>
          <a:p>
            <a:pPr algn="l"/>
            <a:r>
              <a:rPr lang="en-US" sz="2800" dirty="0">
                <a:solidFill>
                  <a:srgbClr val="222222"/>
                </a:solidFill>
                <a:latin typeface="Lato"/>
              </a:rPr>
              <a:t>T</a:t>
            </a:r>
            <a:r>
              <a:rPr lang="en-US" sz="2800" b="0" i="0" dirty="0">
                <a:solidFill>
                  <a:srgbClr val="222222"/>
                </a:solidFill>
                <a:effectLst/>
                <a:latin typeface="Lato"/>
              </a:rPr>
              <a:t>he intercept term is allowed to vary across the clusters. </a:t>
            </a:r>
            <a:r>
              <a:rPr lang="en-US" sz="2800" dirty="0">
                <a:solidFill>
                  <a:srgbClr val="222222"/>
                </a:solidFill>
                <a:latin typeface="Lato"/>
              </a:rPr>
              <a:t>W</a:t>
            </a:r>
            <a:r>
              <a:rPr lang="en-US" sz="2800" b="0" i="0" dirty="0">
                <a:solidFill>
                  <a:srgbClr val="222222"/>
                </a:solidFill>
                <a:effectLst/>
                <a:latin typeface="Lato"/>
              </a:rPr>
              <a:t>e will introduce a random variable for the intercept term.</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r>
              <a:rPr lang="en-US" sz="2800" b="0" i="0" dirty="0" err="1">
                <a:solidFill>
                  <a:srgbClr val="222222"/>
                </a:solidFill>
                <a:effectLst/>
                <a:latin typeface="Times New Roman" panose="02020603050405020304" pitchFamily="18" charset="0"/>
                <a:cs typeface="Times New Roman" panose="02020603050405020304" pitchFamily="18" charset="0"/>
              </a:rPr>
              <a:t>y</a:t>
            </a:r>
            <a:r>
              <a:rPr lang="en-US" sz="2800" b="0" i="0" baseline="-25000" dirty="0" err="1">
                <a:solidFill>
                  <a:srgbClr val="222222"/>
                </a:solidFill>
                <a:effectLst/>
                <a:latin typeface="Times New Roman" panose="02020603050405020304" pitchFamily="18" charset="0"/>
                <a:cs typeface="Times New Roman" panose="02020603050405020304" pitchFamily="18" charset="0"/>
              </a:rPr>
              <a:t>ij</a:t>
            </a:r>
            <a:r>
              <a:rPr lang="en-US" sz="2800" b="0" i="0" dirty="0">
                <a:solidFill>
                  <a:srgbClr val="222222"/>
                </a:solidFill>
                <a:effectLst/>
                <a:latin typeface="Times New Roman" panose="02020603050405020304" pitchFamily="18" charset="0"/>
                <a:cs typeface="Times New Roman" panose="02020603050405020304" pitchFamily="18" charset="0"/>
              </a:rPr>
              <a:t> = β</a:t>
            </a:r>
            <a:r>
              <a:rPr lang="en-US" sz="2800" b="0" i="0" baseline="-25000" dirty="0">
                <a:solidFill>
                  <a:srgbClr val="222222"/>
                </a:solidFill>
                <a:effectLst/>
                <a:latin typeface="Times New Roman" panose="02020603050405020304" pitchFamily="18" charset="0"/>
                <a:cs typeface="Times New Roman" panose="02020603050405020304" pitchFamily="18" charset="0"/>
              </a:rPr>
              <a:t>0j </a:t>
            </a:r>
            <a:r>
              <a:rPr lang="en-US" sz="2800" b="0" i="0" dirty="0">
                <a:solidFill>
                  <a:srgbClr val="222222"/>
                </a:solidFill>
                <a:effectLst/>
                <a:latin typeface="Times New Roman" panose="02020603050405020304" pitchFamily="18" charset="0"/>
                <a:cs typeface="Times New Roman" panose="02020603050405020304" pitchFamily="18" charset="0"/>
              </a:rPr>
              <a:t>+ β</a:t>
            </a:r>
            <a:r>
              <a:rPr lang="en-US" sz="2800" b="0" i="0" baseline="-25000" dirty="0">
                <a:solidFill>
                  <a:srgbClr val="222222"/>
                </a:solidFill>
                <a:effectLst/>
                <a:latin typeface="Times New Roman" panose="02020603050405020304" pitchFamily="18" charset="0"/>
                <a:cs typeface="Times New Roman" panose="02020603050405020304" pitchFamily="18" charset="0"/>
              </a:rPr>
              <a:t>1</a:t>
            </a:r>
            <a:r>
              <a:rPr lang="en-US" sz="2800" b="0" i="0" dirty="0">
                <a:solidFill>
                  <a:srgbClr val="222222"/>
                </a:solidFill>
                <a:effectLst/>
                <a:latin typeface="Times New Roman" panose="02020603050405020304" pitchFamily="18" charset="0"/>
                <a:cs typeface="Times New Roman" panose="02020603050405020304" pitchFamily="18" charset="0"/>
              </a:rPr>
              <a:t>x</a:t>
            </a:r>
            <a:r>
              <a:rPr lang="en-US" sz="2800" b="0" i="0" baseline="-25000" dirty="0">
                <a:solidFill>
                  <a:srgbClr val="222222"/>
                </a:solidFill>
                <a:effectLst/>
                <a:latin typeface="Times New Roman" panose="02020603050405020304" pitchFamily="18" charset="0"/>
                <a:cs typeface="Times New Roman" panose="02020603050405020304" pitchFamily="18" charset="0"/>
              </a:rPr>
              <a:t>ij</a:t>
            </a:r>
            <a:r>
              <a:rPr lang="en-US" sz="2800" b="0" i="0" dirty="0">
                <a:solidFill>
                  <a:srgbClr val="222222"/>
                </a:solidFill>
                <a:effectLst/>
                <a:latin typeface="Times New Roman" panose="02020603050405020304" pitchFamily="18" charset="0"/>
                <a:cs typeface="Times New Roman" panose="02020603050405020304" pitchFamily="18" charset="0"/>
              </a:rPr>
              <a:t> + </a:t>
            </a:r>
            <a:r>
              <a:rPr lang="en-US" sz="2800" b="0" i="0" dirty="0" err="1">
                <a:solidFill>
                  <a:srgbClr val="222222"/>
                </a:solidFill>
                <a:effectLst/>
                <a:latin typeface="Times New Roman" panose="02020603050405020304" pitchFamily="18" charset="0"/>
                <a:cs typeface="Times New Roman" panose="02020603050405020304" pitchFamily="18" charset="0"/>
              </a:rPr>
              <a:t>e</a:t>
            </a:r>
            <a:r>
              <a:rPr lang="en-US" sz="2800" b="0" i="0" baseline="-25000" dirty="0" err="1">
                <a:solidFill>
                  <a:srgbClr val="222222"/>
                </a:solidFill>
                <a:effectLst/>
                <a:latin typeface="Times New Roman" panose="02020603050405020304" pitchFamily="18" charset="0"/>
                <a:cs typeface="Times New Roman" panose="02020603050405020304" pitchFamily="18" charset="0"/>
              </a:rPr>
              <a:t>ij</a:t>
            </a:r>
            <a:r>
              <a:rPr lang="en-US" sz="2800" b="0" i="0" baseline="-25000" dirty="0">
                <a:solidFill>
                  <a:srgbClr val="222222"/>
                </a:solidFill>
                <a:effectLst/>
                <a:latin typeface="Times New Roman" panose="02020603050405020304" pitchFamily="18" charset="0"/>
                <a:cs typeface="Times New Roman" panose="02020603050405020304" pitchFamily="18" charset="0"/>
              </a:rPr>
              <a:t> </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r>
              <a:rPr lang="en-US" sz="2800" b="0" i="0" dirty="0">
                <a:solidFill>
                  <a:srgbClr val="222222"/>
                </a:solidFill>
                <a:effectLst/>
                <a:latin typeface="Times New Roman" panose="02020603050405020304" pitchFamily="18" charset="0"/>
                <a:cs typeface="Times New Roman" panose="02020603050405020304" pitchFamily="18" charset="0"/>
              </a:rPr>
              <a:t>where β</a:t>
            </a:r>
            <a:r>
              <a:rPr lang="en-US" sz="2800" b="0" i="0" baseline="-25000" dirty="0">
                <a:solidFill>
                  <a:srgbClr val="222222"/>
                </a:solidFill>
                <a:effectLst/>
                <a:latin typeface="Times New Roman" panose="02020603050405020304" pitchFamily="18" charset="0"/>
                <a:cs typeface="Times New Roman" panose="02020603050405020304" pitchFamily="18" charset="0"/>
              </a:rPr>
              <a:t>0j </a:t>
            </a:r>
            <a:r>
              <a:rPr lang="en-US" sz="2800" b="0" i="0" dirty="0">
                <a:solidFill>
                  <a:srgbClr val="222222"/>
                </a:solidFill>
                <a:effectLst/>
                <a:latin typeface="Times New Roman" panose="02020603050405020304" pitchFamily="18" charset="0"/>
                <a:cs typeface="Times New Roman" panose="02020603050405020304" pitchFamily="18" charset="0"/>
              </a:rPr>
              <a:t>=  β</a:t>
            </a:r>
            <a:r>
              <a:rPr lang="en-US" sz="2800" b="0" i="0" baseline="-25000" dirty="0">
                <a:solidFill>
                  <a:srgbClr val="222222"/>
                </a:solidFill>
                <a:effectLst/>
                <a:latin typeface="Times New Roman" panose="02020603050405020304" pitchFamily="18" charset="0"/>
                <a:cs typeface="Times New Roman" panose="02020603050405020304" pitchFamily="18" charset="0"/>
              </a:rPr>
              <a:t>0 </a:t>
            </a:r>
            <a:r>
              <a:rPr lang="en-US" sz="2800" b="0" i="0" dirty="0">
                <a:solidFill>
                  <a:srgbClr val="222222"/>
                </a:solidFill>
                <a:effectLst/>
                <a:latin typeface="Times New Roman" panose="02020603050405020304" pitchFamily="18" charset="0"/>
                <a:cs typeface="Times New Roman" panose="02020603050405020304" pitchFamily="18" charset="0"/>
              </a:rPr>
              <a:t>+ </a:t>
            </a:r>
            <a:r>
              <a:rPr lang="en-US" sz="2800" b="0" i="0" dirty="0" err="1">
                <a:solidFill>
                  <a:srgbClr val="222222"/>
                </a:solidFill>
                <a:effectLst/>
                <a:latin typeface="Times New Roman" panose="02020603050405020304" pitchFamily="18" charset="0"/>
                <a:cs typeface="Times New Roman" panose="02020603050405020304" pitchFamily="18" charset="0"/>
              </a:rPr>
              <a:t>u</a:t>
            </a:r>
            <a:r>
              <a:rPr lang="en-US" sz="2800" b="0" i="0" baseline="-25000" dirty="0" err="1">
                <a:solidFill>
                  <a:srgbClr val="222222"/>
                </a:solidFill>
                <a:effectLst/>
                <a:latin typeface="Times New Roman" panose="02020603050405020304" pitchFamily="18" charset="0"/>
                <a:cs typeface="Times New Roman" panose="02020603050405020304" pitchFamily="18" charset="0"/>
              </a:rPr>
              <a:t>j</a:t>
            </a:r>
            <a:r>
              <a:rPr lang="en-US" sz="2800" b="0" i="0" baseline="-25000" dirty="0">
                <a:solidFill>
                  <a:srgbClr val="222222"/>
                </a:solidFill>
                <a:effectLst/>
                <a:latin typeface="Times New Roman" panose="02020603050405020304" pitchFamily="18" charset="0"/>
                <a:cs typeface="Times New Roman" panose="02020603050405020304" pitchFamily="18" charset="0"/>
              </a:rPr>
              <a:t> </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r>
              <a:rPr lang="en-US" sz="2800" b="0" i="0" dirty="0">
                <a:solidFill>
                  <a:srgbClr val="222222"/>
                </a:solidFill>
                <a:effectLst/>
                <a:latin typeface="Times New Roman" panose="02020603050405020304" pitchFamily="18" charset="0"/>
                <a:cs typeface="Times New Roman" panose="02020603050405020304" pitchFamily="18" charset="0"/>
              </a:rPr>
              <a:t>Here, </a:t>
            </a:r>
            <a:r>
              <a:rPr lang="en-US" sz="2800" b="0" i="0" dirty="0" err="1">
                <a:solidFill>
                  <a:srgbClr val="222222"/>
                </a:solidFill>
                <a:effectLst/>
                <a:latin typeface="Times New Roman" panose="02020603050405020304" pitchFamily="18" charset="0"/>
                <a:cs typeface="Times New Roman" panose="02020603050405020304" pitchFamily="18" charset="0"/>
              </a:rPr>
              <a:t>i</a:t>
            </a:r>
            <a:r>
              <a:rPr lang="en-US" sz="2800" b="0" i="0" dirty="0">
                <a:solidFill>
                  <a:srgbClr val="222222"/>
                </a:solidFill>
                <a:effectLst/>
                <a:latin typeface="Times New Roman" panose="02020603050405020304" pitchFamily="18" charset="0"/>
                <a:cs typeface="Times New Roman" panose="02020603050405020304" pitchFamily="18" charset="0"/>
              </a:rPr>
              <a:t> = individual observations j = individual clusters</a:t>
            </a:r>
          </a:p>
          <a:p>
            <a:pPr algn="l"/>
            <a:r>
              <a:rPr lang="en-US" sz="2800" b="0" i="0" dirty="0">
                <a:solidFill>
                  <a:srgbClr val="222222"/>
                </a:solidFill>
                <a:effectLst/>
                <a:latin typeface="Times New Roman" panose="02020603050405020304" pitchFamily="18" charset="0"/>
                <a:cs typeface="Times New Roman" panose="02020603050405020304" pitchFamily="18" charset="0"/>
              </a:rPr>
              <a:t>combining both the equation,</a:t>
            </a:r>
          </a:p>
        </p:txBody>
      </p:sp>
      <p:pic>
        <p:nvPicPr>
          <p:cNvPr id="7" name="Picture 6">
            <a:extLst>
              <a:ext uri="{FF2B5EF4-FFF2-40B4-BE49-F238E27FC236}">
                <a16:creationId xmlns:a16="http://schemas.microsoft.com/office/drawing/2014/main" id="{A53509D0-8F47-5525-E00C-06F7592FFF9D}"/>
              </a:ext>
            </a:extLst>
          </p:cNvPr>
          <p:cNvPicPr>
            <a:picLocks noChangeAspect="1"/>
          </p:cNvPicPr>
          <p:nvPr/>
        </p:nvPicPr>
        <p:blipFill rotWithShape="1">
          <a:blip r:embed="rId2"/>
          <a:srcRect l="10232" r="35266"/>
          <a:stretch/>
        </p:blipFill>
        <p:spPr>
          <a:xfrm>
            <a:off x="3133224" y="5045639"/>
            <a:ext cx="5925552" cy="1978833"/>
          </a:xfrm>
          <a:prstGeom prst="rect">
            <a:avLst/>
          </a:prstGeom>
        </p:spPr>
      </p:pic>
    </p:spTree>
    <p:extLst>
      <p:ext uri="{BB962C8B-B14F-4D97-AF65-F5344CB8AC3E}">
        <p14:creationId xmlns:p14="http://schemas.microsoft.com/office/powerpoint/2010/main" val="348101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2D66-8448-96B3-D93B-097AD1D7C7BB}"/>
              </a:ext>
            </a:extLst>
          </p:cNvPr>
          <p:cNvSpPr>
            <a:spLocks noGrp="1"/>
          </p:cNvSpPr>
          <p:nvPr>
            <p:ph type="title"/>
          </p:nvPr>
        </p:nvSpPr>
        <p:spPr>
          <a:xfrm>
            <a:off x="4460240" y="1148080"/>
            <a:ext cx="7044372" cy="3982720"/>
          </a:xfrm>
        </p:spPr>
        <p:txBody>
          <a:bodyPr>
            <a:noAutofit/>
          </a:bodyPr>
          <a:lstStyle/>
          <a:p>
            <a:pPr marL="571500" indent="-571500">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In a simple regression model, we have </a:t>
            </a:r>
            <a:r>
              <a:rPr lang="en-US" b="0" i="0" dirty="0">
                <a:solidFill>
                  <a:srgbClr val="FF0000"/>
                </a:solidFill>
                <a:effectLst/>
                <a:latin typeface="Times New Roman" panose="02020603050405020304" pitchFamily="18" charset="0"/>
                <a:cs typeface="Times New Roman" panose="02020603050405020304" pitchFamily="18" charset="0"/>
              </a:rPr>
              <a:t>beta</a:t>
            </a:r>
            <a:r>
              <a:rPr lang="en-US" b="0" i="0" baseline="-25000" dirty="0">
                <a:solidFill>
                  <a:srgbClr val="FF0000"/>
                </a:solidFill>
                <a:effectLst/>
                <a:latin typeface="Times New Roman" panose="02020603050405020304" pitchFamily="18" charset="0"/>
                <a:cs typeface="Times New Roman" panose="02020603050405020304" pitchFamily="18" charset="0"/>
              </a:rPr>
              <a:t>0 </a:t>
            </a:r>
            <a:r>
              <a:rPr lang="en-US" b="0" i="0" dirty="0">
                <a:solidFill>
                  <a:srgbClr val="FF0000"/>
                </a:solidFill>
                <a:effectLst/>
                <a:latin typeface="Times New Roman" panose="02020603050405020304" pitchFamily="18" charset="0"/>
                <a:cs typeface="Times New Roman" panose="02020603050405020304" pitchFamily="18" charset="0"/>
              </a:rPr>
              <a:t> as intercept</a:t>
            </a:r>
            <a:r>
              <a:rPr lang="en-US" b="0" i="0" dirty="0">
                <a:solidFill>
                  <a:srgbClr val="222222"/>
                </a:solidFill>
                <a:effectLst/>
                <a:latin typeface="Times New Roman" panose="02020603050405020304" pitchFamily="18" charset="0"/>
                <a:cs typeface="Times New Roman" panose="02020603050405020304" pitchFamily="18" charset="0"/>
              </a:rPr>
              <a:t>. </a:t>
            </a:r>
            <a:br>
              <a:rPr lang="en-US" b="0" i="0" dirty="0">
                <a:solidFill>
                  <a:srgbClr val="222222"/>
                </a:solidFill>
                <a:effectLst/>
                <a:latin typeface="Times New Roman" panose="02020603050405020304" pitchFamily="18" charset="0"/>
                <a:cs typeface="Times New Roman" panose="02020603050405020304" pitchFamily="18" charset="0"/>
              </a:rPr>
            </a:br>
            <a:br>
              <a:rPr lang="en-US" b="0" i="0" dirty="0">
                <a:solidFill>
                  <a:srgbClr val="222222"/>
                </a:solidFill>
                <a:effectLst/>
                <a:latin typeface="Times New Roman" panose="02020603050405020304" pitchFamily="18" charset="0"/>
                <a:cs typeface="Times New Roman" panose="02020603050405020304" pitchFamily="18" charset="0"/>
              </a:rPr>
            </a:br>
            <a:r>
              <a:rPr lang="en-US" dirty="0">
                <a:solidFill>
                  <a:srgbClr val="222222"/>
                </a:solidFill>
                <a:latin typeface="Times New Roman" panose="02020603050405020304" pitchFamily="18" charset="0"/>
                <a:cs typeface="Times New Roman" panose="02020603050405020304" pitchFamily="18" charset="0"/>
              </a:rPr>
              <a:t>In</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a:solidFill>
                  <a:srgbClr val="FF0000"/>
                </a:solidFill>
                <a:effectLst/>
                <a:latin typeface="Times New Roman" panose="02020603050405020304" pitchFamily="18" charset="0"/>
                <a:cs typeface="Times New Roman" panose="02020603050405020304" pitchFamily="18" charset="0"/>
              </a:rPr>
              <a:t>random intercept model</a:t>
            </a:r>
            <a:r>
              <a:rPr lang="en-US" b="0" i="0" dirty="0">
                <a:solidFill>
                  <a:srgbClr val="222222"/>
                </a:solidFill>
                <a:effectLst/>
                <a:latin typeface="Times New Roman" panose="02020603050405020304" pitchFamily="18" charset="0"/>
                <a:cs typeface="Times New Roman" panose="02020603050405020304" pitchFamily="18" charset="0"/>
              </a:rPr>
              <a:t>, the average intercept is beta</a:t>
            </a:r>
            <a:r>
              <a:rPr lang="en-US" b="0" i="0" baseline="-25000" dirty="0">
                <a:solidFill>
                  <a:srgbClr val="222222"/>
                </a:solidFill>
                <a:effectLst/>
                <a:latin typeface="Times New Roman" panose="02020603050405020304" pitchFamily="18" charset="0"/>
                <a:cs typeface="Times New Roman" panose="02020603050405020304" pitchFamily="18" charset="0"/>
              </a:rPr>
              <a:t>0</a:t>
            </a:r>
            <a:r>
              <a:rPr lang="en-US" b="0" i="0" dirty="0">
                <a:solidFill>
                  <a:srgbClr val="222222"/>
                </a:solidFill>
                <a:effectLst/>
                <a:latin typeface="Times New Roman" panose="02020603050405020304" pitchFamily="18" charset="0"/>
                <a:cs typeface="Times New Roman" panose="02020603050405020304" pitchFamily="18" charset="0"/>
              </a:rPr>
              <a:t> while for the red group it is bata</a:t>
            </a:r>
            <a:r>
              <a:rPr lang="en-US" b="0" i="0" baseline="-25000" dirty="0">
                <a:solidFill>
                  <a:srgbClr val="222222"/>
                </a:solidFill>
                <a:effectLst/>
                <a:latin typeface="Times New Roman" panose="02020603050405020304" pitchFamily="18" charset="0"/>
                <a:cs typeface="Times New Roman" panose="02020603050405020304" pitchFamily="18" charset="0"/>
              </a:rPr>
              <a:t>0</a:t>
            </a:r>
            <a:r>
              <a:rPr lang="en-US" b="0" i="0" dirty="0">
                <a:solidFill>
                  <a:srgbClr val="222222"/>
                </a:solidFill>
                <a:effectLst/>
                <a:latin typeface="Times New Roman" panose="02020603050405020304" pitchFamily="18" charset="0"/>
                <a:cs typeface="Times New Roman" panose="02020603050405020304" pitchFamily="18" charset="0"/>
              </a:rPr>
              <a:t>+u</a:t>
            </a:r>
            <a:r>
              <a:rPr lang="en-US" b="0" i="0" baseline="-25000" dirty="0">
                <a:solidFill>
                  <a:srgbClr val="222222"/>
                </a:solidFill>
                <a:effectLst/>
                <a:latin typeface="Times New Roman" panose="02020603050405020304" pitchFamily="18" charset="0"/>
                <a:cs typeface="Times New Roman" panose="02020603050405020304" pitchFamily="18" charset="0"/>
              </a:rPr>
              <a:t>1</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u</a:t>
            </a:r>
            <a:r>
              <a:rPr lang="en-US" b="0" i="0" baseline="-25000" dirty="0" err="1">
                <a:solidFill>
                  <a:srgbClr val="222222"/>
                </a:solidFill>
                <a:effectLst/>
                <a:latin typeface="Times New Roman" panose="02020603050405020304" pitchFamily="18" charset="0"/>
                <a:cs typeface="Times New Roman" panose="02020603050405020304" pitchFamily="18" charset="0"/>
              </a:rPr>
              <a:t>j</a:t>
            </a:r>
            <a:r>
              <a:rPr lang="en-US" b="0" i="0" dirty="0">
                <a:solidFill>
                  <a:srgbClr val="222222"/>
                </a:solidFill>
                <a:effectLst/>
                <a:latin typeface="Times New Roman" panose="02020603050405020304" pitchFamily="18" charset="0"/>
                <a:cs typeface="Times New Roman" panose="02020603050405020304" pitchFamily="18" charset="0"/>
              </a:rPr>
              <a:t> is the difference between the intercept beta</a:t>
            </a:r>
            <a:r>
              <a:rPr lang="en-US" b="0" i="0" baseline="-25000" dirty="0">
                <a:solidFill>
                  <a:srgbClr val="222222"/>
                </a:solidFill>
                <a:effectLst/>
                <a:latin typeface="Times New Roman" panose="02020603050405020304" pitchFamily="18" charset="0"/>
                <a:cs typeface="Times New Roman" panose="02020603050405020304" pitchFamily="18" charset="0"/>
              </a:rPr>
              <a:t>0 </a:t>
            </a:r>
            <a:r>
              <a:rPr lang="en-US" b="0" i="0" dirty="0">
                <a:solidFill>
                  <a:srgbClr val="222222"/>
                </a:solidFill>
                <a:effectLst/>
                <a:latin typeface="Times New Roman" panose="02020603050405020304" pitchFamily="18" charset="0"/>
                <a:cs typeface="Times New Roman" panose="02020603050405020304" pitchFamily="18" charset="0"/>
              </a:rPr>
              <a:t>and individual groups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E25DB3-9F4F-9FDE-43B2-02F357202E42}"/>
              </a:ext>
            </a:extLst>
          </p:cNvPr>
          <p:cNvPicPr>
            <a:picLocks noGrp="1" noChangeAspect="1"/>
          </p:cNvPicPr>
          <p:nvPr>
            <p:ph idx="1"/>
          </p:nvPr>
        </p:nvPicPr>
        <p:blipFill>
          <a:blip r:embed="rId2"/>
          <a:stretch>
            <a:fillRect/>
          </a:stretch>
        </p:blipFill>
        <p:spPr>
          <a:xfrm>
            <a:off x="-79113" y="1666240"/>
            <a:ext cx="4608326" cy="4785360"/>
          </a:xfrm>
        </p:spPr>
      </p:pic>
    </p:spTree>
    <p:extLst>
      <p:ext uri="{BB962C8B-B14F-4D97-AF65-F5344CB8AC3E}">
        <p14:creationId xmlns:p14="http://schemas.microsoft.com/office/powerpoint/2010/main" val="34980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0CCE-51E2-2420-175F-B5924E3A2CB8}"/>
              </a:ext>
            </a:extLst>
          </p:cNvPr>
          <p:cNvSpPr>
            <a:spLocks noGrp="1"/>
          </p:cNvSpPr>
          <p:nvPr>
            <p:ph type="title"/>
          </p:nvPr>
        </p:nvSpPr>
        <p:spPr/>
        <p:txBody>
          <a:bodyPr>
            <a:noAutofit/>
          </a:bodyPr>
          <a:lstStyle/>
          <a:p>
            <a:pPr algn="ctr"/>
            <a:r>
              <a:rPr lang="en-IN" sz="4400" b="1" i="0" dirty="0">
                <a:solidFill>
                  <a:srgbClr val="FF0000"/>
                </a:solidFill>
                <a:effectLst/>
                <a:latin typeface="Times New Roman" panose="02020603050405020304" pitchFamily="18" charset="0"/>
                <a:cs typeface="Times New Roman" panose="02020603050405020304" pitchFamily="18" charset="0"/>
              </a:rPr>
              <a:t>Random Coefficient Model</a:t>
            </a:r>
            <a:br>
              <a:rPr lang="en-IN" sz="4400" b="1" i="0" dirty="0">
                <a:solidFill>
                  <a:srgbClr val="222222"/>
                </a:solidFill>
                <a:effectLst/>
                <a:latin typeface="Times New Roman" panose="02020603050405020304" pitchFamily="18" charset="0"/>
                <a:cs typeface="Times New Roman" panose="02020603050405020304" pitchFamily="18" charset="0"/>
              </a:rPr>
            </a:br>
            <a:endParaRPr lang="en-IN" sz="4400" b="1" dirty="0"/>
          </a:p>
        </p:txBody>
      </p:sp>
      <p:sp>
        <p:nvSpPr>
          <p:cNvPr id="3" name="Content Placeholder 2">
            <a:extLst>
              <a:ext uri="{FF2B5EF4-FFF2-40B4-BE49-F238E27FC236}">
                <a16:creationId xmlns:a16="http://schemas.microsoft.com/office/drawing/2014/main" id="{6BD1440C-6559-F202-FEAF-FEFBC6997A8A}"/>
              </a:ext>
            </a:extLst>
          </p:cNvPr>
          <p:cNvSpPr>
            <a:spLocks noGrp="1"/>
          </p:cNvSpPr>
          <p:nvPr>
            <p:ph idx="1"/>
          </p:nvPr>
        </p:nvSpPr>
        <p:spPr>
          <a:xfrm>
            <a:off x="2589212" y="1828800"/>
            <a:ext cx="9355740" cy="4082422"/>
          </a:xfrm>
        </p:spPr>
        <p:txBody>
          <a:bodyPr>
            <a:noAutofit/>
          </a:bodyPr>
          <a:lstStyle/>
          <a:p>
            <a:r>
              <a:rPr lang="en-US" sz="3200" dirty="0">
                <a:solidFill>
                  <a:srgbClr val="222222"/>
                </a:solidFill>
                <a:latin typeface="Times New Roman" panose="02020603050405020304" pitchFamily="18" charset="0"/>
                <a:cs typeface="Times New Roman" panose="02020603050405020304" pitchFamily="18" charset="0"/>
              </a:rPr>
              <a:t>W</a:t>
            </a:r>
            <a:r>
              <a:rPr lang="en-US" sz="3200" b="0" i="0" dirty="0">
                <a:solidFill>
                  <a:srgbClr val="222222"/>
                </a:solidFill>
                <a:effectLst/>
                <a:latin typeface="Times New Roman" panose="02020603050405020304" pitchFamily="18" charset="0"/>
                <a:cs typeface="Times New Roman" panose="02020603050405020304" pitchFamily="18" charset="0"/>
              </a:rPr>
              <a:t>e allow the slope to vary across the groups.</a:t>
            </a:r>
          </a:p>
          <a:p>
            <a:r>
              <a:rPr lang="en-US" sz="3200" b="0" i="0" dirty="0">
                <a:solidFill>
                  <a:srgbClr val="222222"/>
                </a:solidFill>
                <a:effectLst/>
                <a:latin typeface="Times New Roman" panose="02020603050405020304" pitchFamily="18" charset="0"/>
                <a:cs typeface="Times New Roman" panose="02020603050405020304" pitchFamily="18" charset="0"/>
              </a:rPr>
              <a:t>In some cases, random intercept alone may not be sufficient to explain variability across the groups.</a:t>
            </a:r>
          </a:p>
          <a:p>
            <a:r>
              <a:rPr lang="en-US" sz="3200" b="0" i="0" dirty="0">
                <a:solidFill>
                  <a:srgbClr val="222222"/>
                </a:solidFill>
                <a:effectLst/>
                <a:latin typeface="Times New Roman" panose="02020603050405020304" pitchFamily="18" charset="0"/>
                <a:cs typeface="Times New Roman" panose="02020603050405020304" pitchFamily="18" charset="0"/>
              </a:rPr>
              <a:t>So, a random slope model is needed where each group will have different slopes along with different intercepts. </a:t>
            </a:r>
          </a:p>
          <a:p>
            <a:r>
              <a:rPr lang="en-US" sz="3200" dirty="0">
                <a:solidFill>
                  <a:srgbClr val="222222"/>
                </a:solidFill>
                <a:latin typeface="Times New Roman" panose="02020603050405020304" pitchFamily="18" charset="0"/>
                <a:cs typeface="Times New Roman" panose="02020603050405020304" pitchFamily="18" charset="0"/>
              </a:rPr>
              <a:t>In some cases,</a:t>
            </a:r>
            <a:r>
              <a:rPr lang="en-US" sz="3200" b="0" i="0" dirty="0">
                <a:solidFill>
                  <a:srgbClr val="222222"/>
                </a:solidFill>
                <a:effectLst/>
                <a:latin typeface="Times New Roman" panose="02020603050405020304" pitchFamily="18" charset="0"/>
                <a:cs typeface="Times New Roman" panose="02020603050405020304" pitchFamily="18" charset="0"/>
              </a:rPr>
              <a:t> It was observed that explanatory variables might have different effects for each group.</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23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D3FE-EC34-B6E1-406C-B1CD984546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F92FE0-93C6-0B51-BDC3-B63671BCAD90}"/>
              </a:ext>
            </a:extLst>
          </p:cNvPr>
          <p:cNvSpPr>
            <a:spLocks noGrp="1"/>
          </p:cNvSpPr>
          <p:nvPr>
            <p:ph idx="1"/>
          </p:nvPr>
        </p:nvSpPr>
        <p:spPr>
          <a:xfrm>
            <a:off x="1944303" y="2133600"/>
            <a:ext cx="9560309" cy="3777622"/>
          </a:xfrm>
        </p:spPr>
        <p:txBody>
          <a:bodyPr>
            <a:noAutofit/>
          </a:bodyPr>
          <a:lstStyle/>
          <a:p>
            <a:r>
              <a:rPr lang="en-US" sz="3200" dirty="0">
                <a:solidFill>
                  <a:srgbClr val="222222"/>
                </a:solidFill>
                <a:latin typeface="Times New Roman" panose="02020603050405020304" pitchFamily="18" charset="0"/>
                <a:cs typeface="Times New Roman" panose="02020603050405020304" pitchFamily="18" charset="0"/>
              </a:rPr>
              <a:t>I</a:t>
            </a:r>
            <a:r>
              <a:rPr lang="en-US" sz="3200" b="0" i="0" dirty="0">
                <a:solidFill>
                  <a:srgbClr val="222222"/>
                </a:solidFill>
                <a:effectLst/>
                <a:latin typeface="Times New Roman" panose="02020603050405020304" pitchFamily="18" charset="0"/>
                <a:cs typeface="Times New Roman" panose="02020603050405020304" pitchFamily="18" charset="0"/>
              </a:rPr>
              <a:t>n our school example if admission cutoff is an explanatory variable for test outcome then there might be schools where student scores were highly affected by the previous admission cutoff scores, there might also be some schools, the effect might be less. </a:t>
            </a:r>
          </a:p>
          <a:p>
            <a:r>
              <a:rPr lang="en-US" sz="3200" b="0" i="0" dirty="0">
                <a:solidFill>
                  <a:srgbClr val="222222"/>
                </a:solidFill>
                <a:effectLst/>
                <a:latin typeface="Times New Roman" panose="02020603050405020304" pitchFamily="18" charset="0"/>
                <a:cs typeface="Times New Roman" panose="02020603050405020304" pitchFamily="18" charset="0"/>
              </a:rPr>
              <a:t>Here, we can not use the same slope for every group instead each group will have its slope.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05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E5BD-5EC7-0E8E-3309-F84D7E535C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3E1A83-2F81-735D-C02E-A18A25A6008C}"/>
              </a:ext>
            </a:extLst>
          </p:cNvPr>
          <p:cNvSpPr>
            <a:spLocks noGrp="1"/>
          </p:cNvSpPr>
          <p:nvPr>
            <p:ph idx="1"/>
          </p:nvPr>
        </p:nvSpPr>
        <p:spPr>
          <a:xfrm>
            <a:off x="1347537" y="1434164"/>
            <a:ext cx="10157075" cy="4477058"/>
          </a:xfrm>
        </p:spPr>
        <p:txBody>
          <a:bodyPr>
            <a:norm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The equation for a random slope/coefficient model is given as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00082B-BBBD-D7B5-ADB6-0FF5F3EF6928}"/>
              </a:ext>
            </a:extLst>
          </p:cNvPr>
          <p:cNvPicPr>
            <a:picLocks noChangeAspect="1"/>
          </p:cNvPicPr>
          <p:nvPr/>
        </p:nvPicPr>
        <p:blipFill>
          <a:blip r:embed="rId2"/>
          <a:stretch>
            <a:fillRect/>
          </a:stretch>
        </p:blipFill>
        <p:spPr>
          <a:xfrm>
            <a:off x="5457263" y="2252110"/>
            <a:ext cx="6239853" cy="4013062"/>
          </a:xfrm>
          <a:prstGeom prst="rect">
            <a:avLst/>
          </a:prstGeom>
        </p:spPr>
      </p:pic>
      <p:pic>
        <p:nvPicPr>
          <p:cNvPr id="7" name="Picture 6">
            <a:extLst>
              <a:ext uri="{FF2B5EF4-FFF2-40B4-BE49-F238E27FC236}">
                <a16:creationId xmlns:a16="http://schemas.microsoft.com/office/drawing/2014/main" id="{6ED1D5FB-6330-ACC4-E8C6-D2F783D5BB58}"/>
              </a:ext>
            </a:extLst>
          </p:cNvPr>
          <p:cNvPicPr>
            <a:picLocks noChangeAspect="1"/>
          </p:cNvPicPr>
          <p:nvPr/>
        </p:nvPicPr>
        <p:blipFill rotWithShape="1">
          <a:blip r:embed="rId3"/>
          <a:srcRect r="17421"/>
          <a:stretch/>
        </p:blipFill>
        <p:spPr>
          <a:xfrm>
            <a:off x="116335" y="2252110"/>
            <a:ext cx="4561544" cy="4477058"/>
          </a:xfrm>
          <a:prstGeom prst="rect">
            <a:avLst/>
          </a:prstGeom>
        </p:spPr>
      </p:pic>
    </p:spTree>
    <p:extLst>
      <p:ext uri="{BB962C8B-B14F-4D97-AF65-F5344CB8AC3E}">
        <p14:creationId xmlns:p14="http://schemas.microsoft.com/office/powerpoint/2010/main" val="50361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9F35-CFBD-2C0C-D728-92B4FD020442}"/>
              </a:ext>
            </a:extLst>
          </p:cNvPr>
          <p:cNvSpPr>
            <a:spLocks noGrp="1"/>
          </p:cNvSpPr>
          <p:nvPr>
            <p:ph type="title"/>
          </p:nvPr>
        </p:nvSpPr>
        <p:spPr>
          <a:xfrm>
            <a:off x="2214881" y="624110"/>
            <a:ext cx="9289732" cy="1280890"/>
          </a:xfrm>
        </p:spPr>
        <p:txBody>
          <a:bodyPr>
            <a:noAutofit/>
          </a:bodyPr>
          <a:lstStyle/>
          <a:p>
            <a:pPr algn="ctr"/>
            <a:r>
              <a:rPr lang="en-IN" sz="4400" b="1" i="0" dirty="0">
                <a:solidFill>
                  <a:srgbClr val="222222"/>
                </a:solidFill>
                <a:effectLst/>
                <a:latin typeface="Times New Roman" panose="02020603050405020304" pitchFamily="18" charset="0"/>
                <a:cs typeface="Times New Roman" panose="02020603050405020304" pitchFamily="18" charset="0"/>
              </a:rPr>
              <a:t>Advantages of Multilevel Modelling</a:t>
            </a:r>
            <a:br>
              <a:rPr lang="en-IN" sz="4400" b="1" i="0" dirty="0">
                <a:solidFill>
                  <a:srgbClr val="222222"/>
                </a:solidFill>
                <a:effectLst/>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2D38A6-6708-6E67-C68D-187A8BF1A3BA}"/>
              </a:ext>
            </a:extLst>
          </p:cNvPr>
          <p:cNvSpPr>
            <a:spLocks noGrp="1"/>
          </p:cNvSpPr>
          <p:nvPr>
            <p:ph idx="1"/>
          </p:nvPr>
        </p:nvSpPr>
        <p:spPr>
          <a:xfrm>
            <a:off x="1270000" y="1767840"/>
            <a:ext cx="10234612" cy="4143382"/>
          </a:xfrm>
        </p:spPr>
        <p:txBody>
          <a:bodyPr>
            <a:noAutofit/>
          </a:bodyPr>
          <a:lstStyle/>
          <a:p>
            <a:r>
              <a:rPr lang="en-US" sz="2800" b="1" i="0" dirty="0">
                <a:solidFill>
                  <a:srgbClr val="FF0000"/>
                </a:solidFill>
                <a:effectLst/>
                <a:latin typeface="Times New Roman" panose="02020603050405020304" pitchFamily="18" charset="0"/>
                <a:cs typeface="Times New Roman" panose="02020603050405020304" pitchFamily="18" charset="0"/>
              </a:rPr>
              <a:t>Better inferences: </a:t>
            </a:r>
            <a:r>
              <a:rPr lang="en-US" sz="2800" i="0" dirty="0">
                <a:solidFill>
                  <a:srgbClr val="222222"/>
                </a:solidFill>
                <a:effectLst/>
                <a:latin typeface="Times New Roman" panose="02020603050405020304" pitchFamily="18" charset="0"/>
                <a:cs typeface="Times New Roman" panose="02020603050405020304" pitchFamily="18" charset="0"/>
              </a:rPr>
              <a:t>It</a:t>
            </a:r>
            <a:r>
              <a:rPr lang="en-US" sz="2800" b="0" i="0" dirty="0">
                <a:solidFill>
                  <a:srgbClr val="222222"/>
                </a:solidFill>
                <a:effectLst/>
                <a:latin typeface="Times New Roman" panose="02020603050405020304" pitchFamily="18" charset="0"/>
                <a:cs typeface="Times New Roman" panose="02020603050405020304" pitchFamily="18" charset="0"/>
              </a:rPr>
              <a:t> provides better inference from grouped data. A regular regression model does not consider the grouping of data which subsequently leads to underestimation of coefficients and overstatement of coefficient significance.</a:t>
            </a:r>
          </a:p>
          <a:p>
            <a:r>
              <a:rPr lang="en-US" sz="2800" b="1" i="0" dirty="0">
                <a:solidFill>
                  <a:srgbClr val="FF0000"/>
                </a:solidFill>
                <a:effectLst/>
                <a:latin typeface="Times New Roman" panose="02020603050405020304" pitchFamily="18" charset="0"/>
                <a:cs typeface="Times New Roman" panose="02020603050405020304" pitchFamily="18" charset="0"/>
              </a:rPr>
              <a:t>Fewer parameters:</a:t>
            </a:r>
            <a:r>
              <a:rPr lang="en-US" sz="2800" b="0" i="0" dirty="0">
                <a:solidFill>
                  <a:srgbClr val="FF0000"/>
                </a:solidFill>
                <a:effectLst/>
                <a:latin typeface="Times New Roman" panose="02020603050405020304" pitchFamily="18" charset="0"/>
                <a:cs typeface="Times New Roman" panose="02020603050405020304" pitchFamily="18" charset="0"/>
              </a:rPr>
              <a:t> </a:t>
            </a:r>
            <a:r>
              <a:rPr lang="en-US" sz="2800" b="0" i="0" dirty="0">
                <a:solidFill>
                  <a:srgbClr val="222222"/>
                </a:solidFill>
                <a:effectLst/>
                <a:latin typeface="Times New Roman" panose="02020603050405020304" pitchFamily="18" charset="0"/>
                <a:cs typeface="Times New Roman" panose="02020603050405020304" pitchFamily="18" charset="0"/>
              </a:rPr>
              <a:t>With a regular regression model we need dummy variables to account for groups but with a multilevel regression we will need fewer parameters for the same</a:t>
            </a:r>
            <a:r>
              <a:rPr lang="en-US" sz="2800" dirty="0">
                <a:solidFill>
                  <a:srgbClr val="222222"/>
                </a:solidFill>
                <a:latin typeface="Times New Roman" panose="02020603050405020304" pitchFamily="18" charset="0"/>
                <a:cs typeface="Times New Roman" panose="02020603050405020304" pitchFamily="18" charset="0"/>
              </a:rPr>
              <a:t>.</a:t>
            </a:r>
          </a:p>
          <a:p>
            <a:r>
              <a:rPr lang="en-US" sz="2800" b="1" i="0" dirty="0">
                <a:solidFill>
                  <a:srgbClr val="FF0000"/>
                </a:solidFill>
                <a:effectLst/>
                <a:latin typeface="Times New Roman" panose="02020603050405020304" pitchFamily="18" charset="0"/>
                <a:cs typeface="Times New Roman" panose="02020603050405020304" pitchFamily="18" charset="0"/>
              </a:rPr>
              <a:t>Group effects:</a:t>
            </a:r>
            <a:r>
              <a:rPr lang="en-US" sz="2800" b="0" i="0" dirty="0">
                <a:solidFill>
                  <a:srgbClr val="FF0000"/>
                </a:solidFill>
                <a:effectLst/>
                <a:latin typeface="Times New Roman" panose="02020603050405020304" pitchFamily="18" charset="0"/>
                <a:cs typeface="Times New Roman" panose="02020603050405020304" pitchFamily="18" charset="0"/>
              </a:rPr>
              <a:t> </a:t>
            </a:r>
            <a:r>
              <a:rPr lang="en-US" sz="2800" b="0" i="0" dirty="0">
                <a:solidFill>
                  <a:srgbClr val="222222"/>
                </a:solidFill>
                <a:effectLst/>
                <a:latin typeface="Times New Roman" panose="02020603050405020304" pitchFamily="18" charset="0"/>
                <a:cs typeface="Times New Roman" panose="02020603050405020304" pitchFamily="18" charset="0"/>
              </a:rPr>
              <a:t>Often we are specifically interested in group effects such as the role of schools in determining test outcomes of students. This can not be attained by regular regressions so we use multilevel models.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5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462A-BC39-7F9A-D88B-223248D44A2C}"/>
              </a:ext>
            </a:extLst>
          </p:cNvPr>
          <p:cNvSpPr>
            <a:spLocks noGrp="1"/>
          </p:cNvSpPr>
          <p:nvPr>
            <p:ph type="title"/>
          </p:nvPr>
        </p:nvSpPr>
        <p:spPr/>
        <p:txBody>
          <a:bodyPr>
            <a:noAutofit/>
          </a:bodyPr>
          <a:lstStyle/>
          <a:p>
            <a:pPr algn="ctr"/>
            <a:r>
              <a:rPr lang="en-US" sz="4800" b="1" i="0" dirty="0">
                <a:solidFill>
                  <a:srgbClr val="FF0000"/>
                </a:solidFill>
                <a:effectLst/>
                <a:latin typeface="Times New Roman" panose="02020603050405020304" pitchFamily="18" charset="0"/>
                <a:cs typeface="Times New Roman" panose="02020603050405020304" pitchFamily="18" charset="0"/>
              </a:rPr>
              <a:t>End-Note</a:t>
            </a:r>
            <a:br>
              <a:rPr lang="en-US" sz="4800" b="1" i="0" dirty="0">
                <a:solidFill>
                  <a:srgbClr val="FF0000"/>
                </a:solidFill>
                <a:effectLst/>
                <a:latin typeface="Times New Roman" panose="02020603050405020304" pitchFamily="18" charset="0"/>
                <a:cs typeface="Times New Roman" panose="02020603050405020304" pitchFamily="18" charset="0"/>
              </a:rPr>
            </a:b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BF094E-1839-5515-3C65-24A646DDD567}"/>
              </a:ext>
            </a:extLst>
          </p:cNvPr>
          <p:cNvSpPr>
            <a:spLocks noGrp="1"/>
          </p:cNvSpPr>
          <p:nvPr>
            <p:ph idx="1"/>
          </p:nvPr>
        </p:nvSpPr>
        <p:spPr>
          <a:xfrm>
            <a:off x="1617044" y="2531444"/>
            <a:ext cx="10299032" cy="3379778"/>
          </a:xfrm>
        </p:spPr>
        <p:txBody>
          <a:bodyPr>
            <a:noAutofit/>
          </a:bodyPr>
          <a:lstStyle/>
          <a:p>
            <a:pPr algn="l"/>
            <a:r>
              <a:rPr lang="en-US" sz="3200" b="0" i="0" dirty="0">
                <a:solidFill>
                  <a:srgbClr val="222222"/>
                </a:solidFill>
                <a:effectLst/>
                <a:latin typeface="Times New Roman" panose="02020603050405020304" pitchFamily="18" charset="0"/>
                <a:cs typeface="Times New Roman" panose="02020603050405020304" pitchFamily="18" charset="0"/>
              </a:rPr>
              <a:t>Multilevel modelling is often used in research-related datasets where a regular regression is not sufficient at explaining variances across groups.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92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7A3C-F8A8-7F28-B3AB-5542375A117B}"/>
              </a:ext>
            </a:extLst>
          </p:cNvPr>
          <p:cNvSpPr>
            <a:spLocks noGrp="1"/>
          </p:cNvSpPr>
          <p:nvPr>
            <p:ph type="title"/>
          </p:nvPr>
        </p:nvSpPr>
        <p:spPr/>
        <p:txBody>
          <a:bodyPr>
            <a:normAutofit/>
          </a:bodyPr>
          <a:lstStyle/>
          <a:p>
            <a:pPr algn="ctr"/>
            <a:r>
              <a:rPr lang="en-IN" sz="4400" b="1" dirty="0">
                <a:solidFill>
                  <a:schemeClr val="tx2">
                    <a:lumMod val="75000"/>
                  </a:schemeClr>
                </a:solidFill>
                <a:highlight>
                  <a:srgbClr val="00FFFF"/>
                </a:highligh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4C72E50-E451-583B-0FE3-B81394DC304F}"/>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MLM-Definition</a:t>
            </a:r>
          </a:p>
          <a:p>
            <a:r>
              <a:rPr lang="en-US" sz="4000" dirty="0">
                <a:latin typeface="Times New Roman" panose="02020603050405020304" pitchFamily="18" charset="0"/>
                <a:cs typeface="Times New Roman" panose="02020603050405020304" pitchFamily="18" charset="0"/>
              </a:rPr>
              <a:t> Explaining why we go for MLM.</a:t>
            </a:r>
          </a:p>
          <a:p>
            <a:r>
              <a:rPr lang="en-US" sz="4000" dirty="0">
                <a:latin typeface="Times New Roman" panose="02020603050405020304" pitchFamily="18" charset="0"/>
                <a:cs typeface="Times New Roman" panose="02020603050405020304" pitchFamily="18" charset="0"/>
              </a:rPr>
              <a:t>What are levels in MLM?</a:t>
            </a:r>
            <a:endParaRPr lang="en-IN" sz="4000" dirty="0">
              <a:latin typeface="Times New Roman" panose="02020603050405020304" pitchFamily="18" charset="0"/>
              <a:cs typeface="Times New Roman" panose="02020603050405020304" pitchFamily="18" charset="0"/>
            </a:endParaRPr>
          </a:p>
          <a:p>
            <a:r>
              <a:rPr lang="en-IN" sz="4000" b="0" i="0" dirty="0">
                <a:solidFill>
                  <a:srgbClr val="222222"/>
                </a:solidFill>
                <a:effectLst/>
                <a:latin typeface="Lato"/>
              </a:rPr>
              <a:t>Types of Multilevel Model</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29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0217-4570-7151-32EC-25FF0F2F8E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583328-D537-E1A4-A374-2148F5CE45A3}"/>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96EFB1D6-4FC5-DF67-4527-A6D54741B042}"/>
              </a:ext>
            </a:extLst>
          </p:cNvPr>
          <p:cNvPicPr>
            <a:picLocks noChangeAspect="1"/>
          </p:cNvPicPr>
          <p:nvPr/>
        </p:nvPicPr>
        <p:blipFill>
          <a:blip r:embed="rId2"/>
          <a:stretch>
            <a:fillRect/>
          </a:stretch>
        </p:blipFill>
        <p:spPr>
          <a:xfrm>
            <a:off x="101600" y="624110"/>
            <a:ext cx="11897360" cy="6233890"/>
          </a:xfrm>
          <a:prstGeom prst="rect">
            <a:avLst/>
          </a:prstGeom>
        </p:spPr>
      </p:pic>
    </p:spTree>
    <p:extLst>
      <p:ext uri="{BB962C8B-B14F-4D97-AF65-F5344CB8AC3E}">
        <p14:creationId xmlns:p14="http://schemas.microsoft.com/office/powerpoint/2010/main" val="68546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AA82-C9EF-8BC3-1EDA-B11FCF9B0036}"/>
              </a:ext>
            </a:extLst>
          </p:cNvPr>
          <p:cNvSpPr>
            <a:spLocks noGrp="1"/>
          </p:cNvSpPr>
          <p:nvPr>
            <p:ph type="title"/>
          </p:nvPr>
        </p:nvSpPr>
        <p:spPr>
          <a:xfrm>
            <a:off x="1564641" y="624110"/>
            <a:ext cx="9939972" cy="1280890"/>
          </a:xfrm>
        </p:spPr>
        <p:txBody>
          <a:bodyPr>
            <a:normAutofit/>
          </a:bodyPr>
          <a:lstStyle/>
          <a:p>
            <a:pPr algn="ctr"/>
            <a:r>
              <a:rPr lang="en-IN" sz="4800" b="1" i="0" dirty="0">
                <a:solidFill>
                  <a:srgbClr val="002060"/>
                </a:solidFill>
                <a:effectLst/>
                <a:highlight>
                  <a:srgbClr val="B9B9B9"/>
                </a:highlight>
                <a:latin typeface="Times New Roman" panose="02020603050405020304" pitchFamily="18" charset="0"/>
                <a:cs typeface="Times New Roman" panose="02020603050405020304" pitchFamily="18" charset="0"/>
              </a:rPr>
              <a:t>Multilevel Modelling</a:t>
            </a:r>
            <a:endParaRPr lang="en-IN" sz="4800" dirty="0">
              <a:solidFill>
                <a:srgbClr val="002060"/>
              </a:solidFill>
              <a:highlight>
                <a:srgbClr val="B9B9B9"/>
              </a:highlight>
            </a:endParaRPr>
          </a:p>
        </p:txBody>
      </p:sp>
      <p:sp>
        <p:nvSpPr>
          <p:cNvPr id="3" name="Content Placeholder 2">
            <a:extLst>
              <a:ext uri="{FF2B5EF4-FFF2-40B4-BE49-F238E27FC236}">
                <a16:creationId xmlns:a16="http://schemas.microsoft.com/office/drawing/2014/main" id="{1D85F878-473E-8DC6-E6ED-6E386FF70CBE}"/>
              </a:ext>
            </a:extLst>
          </p:cNvPr>
          <p:cNvSpPr>
            <a:spLocks noGrp="1"/>
          </p:cNvSpPr>
          <p:nvPr>
            <p:ph idx="1"/>
          </p:nvPr>
        </p:nvSpPr>
        <p:spPr>
          <a:xfrm>
            <a:off x="1371600" y="2133600"/>
            <a:ext cx="10133012" cy="3777622"/>
          </a:xfrm>
        </p:spPr>
        <p:txBody>
          <a:bodyPr>
            <a:normAutofit/>
          </a:bodyPr>
          <a:lstStyle/>
          <a:p>
            <a:pPr marL="0" indent="0">
              <a:buNone/>
            </a:pPr>
            <a:r>
              <a:rPr lang="en-US" sz="4000" b="0" i="0" dirty="0">
                <a:solidFill>
                  <a:srgbClr val="222222"/>
                </a:solidFill>
                <a:effectLst/>
                <a:latin typeface="Times New Roman" panose="02020603050405020304" pitchFamily="18" charset="0"/>
                <a:cs typeface="Times New Roman" panose="02020603050405020304" pitchFamily="18" charset="0"/>
              </a:rPr>
              <a:t>               Multilevel modelling is a statistical model that is used to model the relationship between </a:t>
            </a:r>
            <a:r>
              <a:rPr lang="en-US" sz="4000" b="1" i="0" dirty="0">
                <a:solidFill>
                  <a:srgbClr val="FF0000"/>
                </a:solidFill>
                <a:effectLst/>
                <a:latin typeface="Times New Roman" panose="02020603050405020304" pitchFamily="18" charset="0"/>
                <a:cs typeface="Times New Roman" panose="02020603050405020304" pitchFamily="18" charset="0"/>
              </a:rPr>
              <a:t>dependent</a:t>
            </a:r>
            <a:r>
              <a:rPr lang="en-US" sz="4000" b="0" i="0" dirty="0">
                <a:solidFill>
                  <a:srgbClr val="222222"/>
                </a:solidFill>
                <a:effectLst/>
                <a:latin typeface="Times New Roman" panose="02020603050405020304" pitchFamily="18" charset="0"/>
                <a:cs typeface="Times New Roman" panose="02020603050405020304" pitchFamily="18" charset="0"/>
              </a:rPr>
              <a:t> data and </a:t>
            </a:r>
            <a:r>
              <a:rPr lang="en-US" sz="4000" b="1" i="0" dirty="0">
                <a:solidFill>
                  <a:srgbClr val="FF0000"/>
                </a:solidFill>
                <a:effectLst/>
                <a:latin typeface="Times New Roman" panose="02020603050405020304" pitchFamily="18" charset="0"/>
                <a:cs typeface="Times New Roman" panose="02020603050405020304" pitchFamily="18" charset="0"/>
              </a:rPr>
              <a:t>independent</a:t>
            </a:r>
            <a:r>
              <a:rPr lang="en-US" sz="4000" b="0" i="0" dirty="0">
                <a:solidFill>
                  <a:srgbClr val="222222"/>
                </a:solidFill>
                <a:effectLst/>
                <a:latin typeface="Times New Roman" panose="02020603050405020304" pitchFamily="18" charset="0"/>
                <a:cs typeface="Times New Roman" panose="02020603050405020304" pitchFamily="18" charset="0"/>
              </a:rPr>
              <a:t> data when there is a </a:t>
            </a:r>
            <a:r>
              <a:rPr lang="en-US" sz="4000" b="1" i="0" dirty="0">
                <a:solidFill>
                  <a:srgbClr val="FF0000"/>
                </a:solidFill>
                <a:effectLst/>
                <a:latin typeface="Times New Roman" panose="02020603050405020304" pitchFamily="18" charset="0"/>
                <a:cs typeface="Times New Roman" panose="02020603050405020304" pitchFamily="18" charset="0"/>
              </a:rPr>
              <a:t>correlation between observations</a:t>
            </a:r>
            <a:r>
              <a:rPr lang="en-US" sz="4000" b="0" i="0" dirty="0">
                <a:solidFill>
                  <a:srgbClr val="222222"/>
                </a:solidFill>
                <a:effectLst/>
                <a:latin typeface="Times New Roman" panose="02020603050405020304" pitchFamily="18" charset="0"/>
                <a:cs typeface="Times New Roman" panose="02020603050405020304" pitchFamily="18" charset="0"/>
              </a:rPr>
              <a:t>. </a:t>
            </a:r>
            <a:endParaRPr lang="en-IN" sz="4000" dirty="0"/>
          </a:p>
        </p:txBody>
      </p:sp>
    </p:spTree>
    <p:extLst>
      <p:ext uri="{BB962C8B-B14F-4D97-AF65-F5344CB8AC3E}">
        <p14:creationId xmlns:p14="http://schemas.microsoft.com/office/powerpoint/2010/main" val="70173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F2E4D-5A89-57FD-3595-A91C75F89FC5}"/>
              </a:ext>
            </a:extLst>
          </p:cNvPr>
          <p:cNvSpPr>
            <a:spLocks noGrp="1"/>
          </p:cNvSpPr>
          <p:nvPr>
            <p:ph idx="1"/>
          </p:nvPr>
        </p:nvSpPr>
        <p:spPr>
          <a:xfrm>
            <a:off x="1544320" y="1361440"/>
            <a:ext cx="9960292" cy="4549782"/>
          </a:xfrm>
        </p:spPr>
        <p:txBody>
          <a:bodyPr>
            <a:normAutofit/>
          </a:bodyPr>
          <a:lstStyle/>
          <a:p>
            <a:r>
              <a:rPr lang="en-US" sz="3600" b="0" i="0" dirty="0">
                <a:solidFill>
                  <a:srgbClr val="222222"/>
                </a:solidFill>
                <a:effectLst/>
                <a:latin typeface="Times New Roman" panose="02020603050405020304" pitchFamily="18" charset="0"/>
                <a:cs typeface="Times New Roman" panose="02020603050405020304" pitchFamily="18" charset="0"/>
              </a:rPr>
              <a:t>These models are also known as </a:t>
            </a:r>
            <a:r>
              <a:rPr lang="en-US" sz="3600" b="1" i="0" dirty="0">
                <a:solidFill>
                  <a:srgbClr val="FF0000"/>
                </a:solidFill>
                <a:effectLst/>
                <a:latin typeface="Times New Roman" panose="02020603050405020304" pitchFamily="18" charset="0"/>
                <a:cs typeface="Times New Roman" panose="02020603050405020304" pitchFamily="18" charset="0"/>
              </a:rPr>
              <a:t>hierarchical models, mixed effect models, nested data models or random coefficient models.</a:t>
            </a:r>
          </a:p>
          <a:p>
            <a:r>
              <a:rPr lang="en-US" sz="3600" b="0" i="0" dirty="0">
                <a:solidFill>
                  <a:srgbClr val="222222"/>
                </a:solidFill>
                <a:effectLst/>
                <a:latin typeface="Times New Roman" panose="02020603050405020304" pitchFamily="18" charset="0"/>
                <a:cs typeface="Times New Roman" panose="02020603050405020304" pitchFamily="18" charset="0"/>
              </a:rPr>
              <a:t>The individual observations are </a:t>
            </a:r>
            <a:r>
              <a:rPr lang="en-US" sz="3600" b="0" i="0" dirty="0">
                <a:solidFill>
                  <a:srgbClr val="FF0000"/>
                </a:solidFill>
                <a:effectLst/>
                <a:latin typeface="Times New Roman" panose="02020603050405020304" pitchFamily="18" charset="0"/>
                <a:cs typeface="Times New Roman" panose="02020603050405020304" pitchFamily="18" charset="0"/>
              </a:rPr>
              <a:t>nested </a:t>
            </a:r>
            <a:r>
              <a:rPr lang="en-US" sz="3600" b="0" i="0" dirty="0">
                <a:solidFill>
                  <a:srgbClr val="222222"/>
                </a:solidFill>
                <a:effectLst/>
                <a:latin typeface="Times New Roman" panose="02020603050405020304" pitchFamily="18" charset="0"/>
                <a:cs typeface="Times New Roman" panose="02020603050405020304" pitchFamily="18" charset="0"/>
              </a:rPr>
              <a:t>inside different </a:t>
            </a:r>
            <a:r>
              <a:rPr lang="en-US" sz="3600" b="0" i="0" dirty="0">
                <a:solidFill>
                  <a:srgbClr val="FF0000"/>
                </a:solidFill>
                <a:effectLst/>
                <a:latin typeface="Times New Roman" panose="02020603050405020304" pitchFamily="18" charset="0"/>
                <a:cs typeface="Times New Roman" panose="02020603050405020304" pitchFamily="18" charset="0"/>
              </a:rPr>
              <a:t>groups</a:t>
            </a:r>
            <a:r>
              <a:rPr lang="en-US" sz="3600" b="0" i="0" dirty="0">
                <a:solidFill>
                  <a:srgbClr val="222222"/>
                </a:solidFill>
                <a:effectLst/>
                <a:latin typeface="Times New Roman" panose="02020603050405020304" pitchFamily="18" charset="0"/>
                <a:cs typeface="Times New Roman" panose="02020603050405020304" pitchFamily="18" charset="0"/>
              </a:rPr>
              <a:t>. The </a:t>
            </a:r>
            <a:r>
              <a:rPr lang="en-US" sz="3600" b="0" i="0" dirty="0">
                <a:solidFill>
                  <a:srgbClr val="FF0000"/>
                </a:solidFill>
                <a:effectLst/>
                <a:latin typeface="Times New Roman" panose="02020603050405020304" pitchFamily="18" charset="0"/>
                <a:cs typeface="Times New Roman" panose="02020603050405020304" pitchFamily="18" charset="0"/>
              </a:rPr>
              <a:t>observations</a:t>
            </a:r>
            <a:r>
              <a:rPr lang="en-US" sz="3600" b="0" i="0" dirty="0">
                <a:solidFill>
                  <a:srgbClr val="222222"/>
                </a:solidFill>
                <a:effectLst/>
                <a:latin typeface="Times New Roman" panose="02020603050405020304" pitchFamily="18" charset="0"/>
                <a:cs typeface="Times New Roman" panose="02020603050405020304" pitchFamily="18" charset="0"/>
              </a:rPr>
              <a:t> within each group are </a:t>
            </a:r>
            <a:r>
              <a:rPr lang="en-US" sz="3600" b="0" i="0" dirty="0">
                <a:solidFill>
                  <a:srgbClr val="FF0000"/>
                </a:solidFill>
                <a:effectLst/>
                <a:latin typeface="Times New Roman" panose="02020603050405020304" pitchFamily="18" charset="0"/>
                <a:cs typeface="Times New Roman" panose="02020603050405020304" pitchFamily="18" charset="0"/>
              </a:rPr>
              <a:t>correlated</a:t>
            </a:r>
            <a:r>
              <a:rPr lang="en-US" sz="3600" b="0" i="0" dirty="0">
                <a:solidFill>
                  <a:srgbClr val="222222"/>
                </a:solidFill>
                <a:effectLst/>
                <a:latin typeface="Times New Roman" panose="02020603050405020304" pitchFamily="18" charset="0"/>
                <a:cs typeface="Times New Roman" panose="02020603050405020304" pitchFamily="18" charset="0"/>
              </a:rPr>
              <a:t>.</a:t>
            </a:r>
            <a:endParaRPr lang="en-IN" sz="3600" dirty="0"/>
          </a:p>
        </p:txBody>
      </p:sp>
    </p:spTree>
    <p:extLst>
      <p:ext uri="{BB962C8B-B14F-4D97-AF65-F5344CB8AC3E}">
        <p14:creationId xmlns:p14="http://schemas.microsoft.com/office/powerpoint/2010/main" val="160861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F186-D0B5-9C3D-0135-A2B96A31BC55}"/>
              </a:ext>
            </a:extLst>
          </p:cNvPr>
          <p:cNvSpPr>
            <a:spLocks noGrp="1"/>
          </p:cNvSpPr>
          <p:nvPr>
            <p:ph type="title"/>
          </p:nvPr>
        </p:nvSpPr>
        <p:spPr>
          <a:xfrm>
            <a:off x="1666241" y="624110"/>
            <a:ext cx="9838372" cy="1280890"/>
          </a:xfrm>
        </p:spPr>
        <p:txBody>
          <a:bodyPr>
            <a:normAutofit fontScale="90000"/>
          </a:bodyPr>
          <a:lstStyle/>
          <a:p>
            <a:r>
              <a:rPr lang="en-US" b="0" i="0" dirty="0">
                <a:solidFill>
                  <a:srgbClr val="222222"/>
                </a:solidFill>
                <a:effectLst/>
                <a:latin typeface="Lato"/>
              </a:rPr>
              <a:t>Here, the schools are clusters and test scores of students are observations nested within schools.</a:t>
            </a:r>
            <a:endParaRPr lang="en-IN" dirty="0"/>
          </a:p>
        </p:txBody>
      </p:sp>
      <p:pic>
        <p:nvPicPr>
          <p:cNvPr id="5" name="Content Placeholder 4">
            <a:extLst>
              <a:ext uri="{FF2B5EF4-FFF2-40B4-BE49-F238E27FC236}">
                <a16:creationId xmlns:a16="http://schemas.microsoft.com/office/drawing/2014/main" id="{4B28F767-ADD9-E07B-5FDD-4AA0A9291695}"/>
              </a:ext>
            </a:extLst>
          </p:cNvPr>
          <p:cNvPicPr>
            <a:picLocks noGrp="1" noChangeAspect="1"/>
          </p:cNvPicPr>
          <p:nvPr>
            <p:ph idx="1"/>
          </p:nvPr>
        </p:nvPicPr>
        <p:blipFill>
          <a:blip r:embed="rId2"/>
          <a:stretch>
            <a:fillRect/>
          </a:stretch>
        </p:blipFill>
        <p:spPr>
          <a:xfrm>
            <a:off x="101600" y="1905000"/>
            <a:ext cx="11897360" cy="4953000"/>
          </a:xfrm>
        </p:spPr>
      </p:pic>
    </p:spTree>
    <p:extLst>
      <p:ext uri="{BB962C8B-B14F-4D97-AF65-F5344CB8AC3E}">
        <p14:creationId xmlns:p14="http://schemas.microsoft.com/office/powerpoint/2010/main" val="130589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87EB1-FD35-D4E7-7E76-10D113AEC78E}"/>
              </a:ext>
            </a:extLst>
          </p:cNvPr>
          <p:cNvSpPr>
            <a:spLocks noGrp="1"/>
          </p:cNvSpPr>
          <p:nvPr>
            <p:ph idx="1"/>
          </p:nvPr>
        </p:nvSpPr>
        <p:spPr>
          <a:xfrm>
            <a:off x="1544320" y="1412240"/>
            <a:ext cx="10220960" cy="4498982"/>
          </a:xfrm>
        </p:spPr>
        <p:txBody>
          <a:bodyPr>
            <a:noAutofit/>
          </a:bodyPr>
          <a:lstStyle/>
          <a:p>
            <a:r>
              <a:rPr lang="en-US" sz="3200" b="0" i="0" dirty="0">
                <a:solidFill>
                  <a:srgbClr val="222222"/>
                </a:solidFill>
                <a:effectLst/>
                <a:latin typeface="Times New Roman" panose="02020603050405020304" pitchFamily="18" charset="0"/>
                <a:cs typeface="Times New Roman" panose="02020603050405020304" pitchFamily="18" charset="0"/>
              </a:rPr>
              <a:t>When </a:t>
            </a:r>
            <a:r>
              <a:rPr lang="en-US" sz="3200" b="1" i="0" dirty="0">
                <a:solidFill>
                  <a:srgbClr val="FF0000"/>
                </a:solidFill>
                <a:effectLst/>
                <a:latin typeface="Times New Roman" panose="02020603050405020304" pitchFamily="18" charset="0"/>
                <a:cs typeface="Times New Roman" panose="02020603050405020304" pitchFamily="18" charset="0"/>
              </a:rPr>
              <a:t>individual data </a:t>
            </a:r>
            <a:r>
              <a:rPr lang="en-US" sz="3200" b="0" i="0" dirty="0">
                <a:solidFill>
                  <a:srgbClr val="222222"/>
                </a:solidFill>
                <a:effectLst/>
                <a:latin typeface="Times New Roman" panose="02020603050405020304" pitchFamily="18" charset="0"/>
                <a:cs typeface="Times New Roman" panose="02020603050405020304" pitchFamily="18" charset="0"/>
              </a:rPr>
              <a:t>is collected from a </a:t>
            </a:r>
            <a:r>
              <a:rPr lang="en-US" sz="3200" b="1" i="0" dirty="0">
                <a:solidFill>
                  <a:srgbClr val="FF0000"/>
                </a:solidFill>
                <a:effectLst/>
                <a:latin typeface="Times New Roman" panose="02020603050405020304" pitchFamily="18" charset="0"/>
                <a:cs typeface="Times New Roman" panose="02020603050405020304" pitchFamily="18" charset="0"/>
              </a:rPr>
              <a:t>random sample of clusters</a:t>
            </a:r>
            <a:r>
              <a:rPr lang="en-US" sz="3200" b="0" i="0" dirty="0">
                <a:solidFill>
                  <a:srgbClr val="222222"/>
                </a:solidFill>
                <a:effectLst/>
                <a:latin typeface="Times New Roman" panose="02020603050405020304" pitchFamily="18" charset="0"/>
                <a:cs typeface="Times New Roman" panose="02020603050405020304" pitchFamily="18" charset="0"/>
              </a:rPr>
              <a:t> (schools, areas, hospitals) at one point in time then </a:t>
            </a:r>
            <a:r>
              <a:rPr lang="en-US" sz="3200" b="1" i="0" dirty="0">
                <a:solidFill>
                  <a:srgbClr val="FF0000"/>
                </a:solidFill>
                <a:effectLst/>
                <a:latin typeface="Times New Roman" panose="02020603050405020304" pitchFamily="18" charset="0"/>
                <a:cs typeface="Times New Roman" panose="02020603050405020304" pitchFamily="18" charset="0"/>
              </a:rPr>
              <a:t>observations</a:t>
            </a:r>
            <a:r>
              <a:rPr lang="en-US" sz="3200" b="0" i="0" dirty="0">
                <a:solidFill>
                  <a:srgbClr val="222222"/>
                </a:solidFill>
                <a:effectLst/>
                <a:latin typeface="Times New Roman" panose="02020603050405020304" pitchFamily="18" charset="0"/>
                <a:cs typeface="Times New Roman" panose="02020603050405020304" pitchFamily="18" charset="0"/>
              </a:rPr>
              <a:t> within these clusters are </a:t>
            </a:r>
            <a:r>
              <a:rPr lang="en-US" sz="3200" b="1" i="0" dirty="0">
                <a:solidFill>
                  <a:srgbClr val="FF0000"/>
                </a:solidFill>
                <a:effectLst/>
                <a:latin typeface="Times New Roman" panose="02020603050405020304" pitchFamily="18" charset="0"/>
                <a:cs typeface="Times New Roman" panose="02020603050405020304" pitchFamily="18" charset="0"/>
              </a:rPr>
              <a:t>more likely to be similar</a:t>
            </a:r>
            <a:r>
              <a:rPr lang="en-US" sz="3200" b="0" i="0" dirty="0">
                <a:solidFill>
                  <a:srgbClr val="222222"/>
                </a:solidFill>
                <a:effectLst/>
                <a:latin typeface="Times New Roman" panose="02020603050405020304" pitchFamily="18" charset="0"/>
                <a:cs typeface="Times New Roman" panose="02020603050405020304" pitchFamily="18" charset="0"/>
              </a:rPr>
              <a:t>. </a:t>
            </a:r>
          </a:p>
          <a:p>
            <a:r>
              <a:rPr lang="en-US" sz="3200" b="0" i="0" dirty="0">
                <a:solidFill>
                  <a:srgbClr val="222222"/>
                </a:solidFill>
                <a:effectLst/>
                <a:latin typeface="Times New Roman" panose="02020603050405020304" pitchFamily="18" charset="0"/>
                <a:cs typeface="Times New Roman" panose="02020603050405020304" pitchFamily="18" charset="0"/>
              </a:rPr>
              <a:t>For </a:t>
            </a:r>
            <a:r>
              <a:rPr lang="en-US" sz="3200" b="0" i="0" dirty="0">
                <a:solidFill>
                  <a:srgbClr val="FF0000"/>
                </a:solidFill>
                <a:effectLst/>
                <a:latin typeface="Times New Roman" panose="02020603050405020304" pitchFamily="18" charset="0"/>
                <a:cs typeface="Times New Roman" panose="02020603050405020304" pitchFamily="18" charset="0"/>
              </a:rPr>
              <a:t>example</a:t>
            </a:r>
            <a:r>
              <a:rPr lang="en-US" sz="3200" b="0" i="0" dirty="0">
                <a:solidFill>
                  <a:srgbClr val="222222"/>
                </a:solidFill>
                <a:effectLst/>
                <a:latin typeface="Times New Roman" panose="02020603050405020304" pitchFamily="18" charset="0"/>
                <a:cs typeface="Times New Roman" panose="02020603050405020304" pitchFamily="18" charset="0"/>
              </a:rPr>
              <a:t>, students from different schools might perform differently in a common test while the performances of students from the same school might have some similarities. </a:t>
            </a:r>
          </a:p>
        </p:txBody>
      </p:sp>
    </p:spTree>
    <p:extLst>
      <p:ext uri="{BB962C8B-B14F-4D97-AF65-F5344CB8AC3E}">
        <p14:creationId xmlns:p14="http://schemas.microsoft.com/office/powerpoint/2010/main" val="6544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29C78-D91D-ACDD-152B-1D5160E5E62C}"/>
              </a:ext>
            </a:extLst>
          </p:cNvPr>
          <p:cNvSpPr>
            <a:spLocks noGrp="1"/>
          </p:cNvSpPr>
          <p:nvPr>
            <p:ph idx="1"/>
          </p:nvPr>
        </p:nvSpPr>
        <p:spPr>
          <a:xfrm>
            <a:off x="1808480" y="1905000"/>
            <a:ext cx="9696132" cy="4006222"/>
          </a:xfrm>
        </p:spPr>
        <p:txBody>
          <a:bodyPr>
            <a:noAutofit/>
          </a:bodyPr>
          <a:lstStyle/>
          <a:p>
            <a:r>
              <a:rPr lang="en-US" sz="3200" b="0" i="0" dirty="0">
                <a:solidFill>
                  <a:srgbClr val="222222"/>
                </a:solidFill>
                <a:effectLst/>
                <a:latin typeface="Times New Roman" panose="02020603050405020304" pitchFamily="18" charset="0"/>
                <a:cs typeface="Times New Roman" panose="02020603050405020304" pitchFamily="18" charset="0"/>
              </a:rPr>
              <a:t>With a </a:t>
            </a:r>
            <a:r>
              <a:rPr lang="en-US" sz="3200" b="1" i="0" dirty="0">
                <a:solidFill>
                  <a:srgbClr val="FF0000"/>
                </a:solidFill>
                <a:effectLst/>
                <a:latin typeface="Times New Roman" panose="02020603050405020304" pitchFamily="18" charset="0"/>
                <a:cs typeface="Times New Roman" panose="02020603050405020304" pitchFamily="18" charset="0"/>
              </a:rPr>
              <a:t>simple regression model</a:t>
            </a:r>
            <a:r>
              <a:rPr lang="en-US" sz="3200" b="0" i="0" dirty="0">
                <a:solidFill>
                  <a:srgbClr val="222222"/>
                </a:solidFill>
                <a:effectLst/>
                <a:latin typeface="Times New Roman" panose="02020603050405020304" pitchFamily="18" charset="0"/>
                <a:cs typeface="Times New Roman" panose="02020603050405020304" pitchFamily="18" charset="0"/>
              </a:rPr>
              <a:t>, there is </a:t>
            </a:r>
            <a:r>
              <a:rPr lang="en-US" sz="3200" b="1" i="0" dirty="0">
                <a:solidFill>
                  <a:srgbClr val="FF0000"/>
                </a:solidFill>
                <a:effectLst/>
                <a:latin typeface="Times New Roman" panose="02020603050405020304" pitchFamily="18" charset="0"/>
                <a:cs typeface="Times New Roman" panose="02020603050405020304" pitchFamily="18" charset="0"/>
              </a:rPr>
              <a:t>no way </a:t>
            </a:r>
            <a:r>
              <a:rPr lang="en-US" sz="3200" b="0" i="0" dirty="0">
                <a:solidFill>
                  <a:srgbClr val="222222"/>
                </a:solidFill>
                <a:effectLst/>
                <a:latin typeface="Times New Roman" panose="02020603050405020304" pitchFamily="18" charset="0"/>
                <a:cs typeface="Times New Roman" panose="02020603050405020304" pitchFamily="18" charset="0"/>
              </a:rPr>
              <a:t>we </a:t>
            </a:r>
            <a:r>
              <a:rPr lang="en-US" sz="3200" b="1" i="0" dirty="0">
                <a:solidFill>
                  <a:srgbClr val="FF0000"/>
                </a:solidFill>
                <a:effectLst/>
                <a:latin typeface="Times New Roman" panose="02020603050405020304" pitchFamily="18" charset="0"/>
                <a:cs typeface="Times New Roman" panose="02020603050405020304" pitchFamily="18" charset="0"/>
              </a:rPr>
              <a:t>can estimate how much variation </a:t>
            </a:r>
            <a:r>
              <a:rPr lang="en-US" sz="3200" b="0" i="0" dirty="0">
                <a:solidFill>
                  <a:srgbClr val="222222"/>
                </a:solidFill>
                <a:effectLst/>
                <a:latin typeface="Times New Roman" panose="02020603050405020304" pitchFamily="18" charset="0"/>
                <a:cs typeface="Times New Roman" panose="02020603050405020304" pitchFamily="18" charset="0"/>
              </a:rPr>
              <a:t>is caused at the students level and how much at the school level.</a:t>
            </a:r>
          </a:p>
          <a:p>
            <a:r>
              <a:rPr lang="en-US" sz="3200" b="0" i="0" dirty="0">
                <a:solidFill>
                  <a:srgbClr val="222222"/>
                </a:solidFill>
                <a:effectLst/>
                <a:latin typeface="Lato"/>
              </a:rPr>
              <a:t>Some schools might have better study environments than some others or the faculties of one school are better than others.</a:t>
            </a:r>
            <a:endParaRPr lang="en-IN" sz="3200" dirty="0">
              <a:latin typeface="Times New Roman" panose="02020603050405020304" pitchFamily="18" charset="0"/>
              <a:cs typeface="Times New Roman" panose="02020603050405020304" pitchFamily="18" charset="0"/>
            </a:endParaRPr>
          </a:p>
          <a:p>
            <a:endParaRPr lang="en-US" sz="3200" b="0" i="0" dirty="0">
              <a:solidFill>
                <a:srgbClr val="222222"/>
              </a:solidFill>
              <a:effectLst/>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215269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E5774-0559-C4DB-BDFB-3A3C53156634}"/>
              </a:ext>
            </a:extLst>
          </p:cNvPr>
          <p:cNvSpPr>
            <a:spLocks noGrp="1"/>
          </p:cNvSpPr>
          <p:nvPr>
            <p:ph idx="1"/>
          </p:nvPr>
        </p:nvSpPr>
        <p:spPr>
          <a:xfrm>
            <a:off x="1767840" y="1584960"/>
            <a:ext cx="9736772" cy="4326262"/>
          </a:xfrm>
        </p:spPr>
        <p:txBody>
          <a:bodyPr>
            <a:noAutofit/>
          </a:bodyPr>
          <a:lstStyle/>
          <a:p>
            <a:r>
              <a:rPr lang="en-US" sz="3200" b="1" i="0" dirty="0">
                <a:solidFill>
                  <a:srgbClr val="FF0000"/>
                </a:solidFill>
                <a:effectLst/>
                <a:latin typeface="Times New Roman" panose="02020603050405020304" pitchFamily="18" charset="0"/>
                <a:cs typeface="Times New Roman" panose="02020603050405020304" pitchFamily="18" charset="0"/>
              </a:rPr>
              <a:t>Introducing </a:t>
            </a:r>
            <a:r>
              <a:rPr lang="en-US" sz="3200" b="1" i="0" u="sng" dirty="0">
                <a:solidFill>
                  <a:srgbClr val="FF0000"/>
                </a:solidFill>
                <a:effectLst/>
                <a:latin typeface="Times New Roman" panose="02020603050405020304" pitchFamily="18" charset="0"/>
                <a:cs typeface="Times New Roman" panose="02020603050405020304" pitchFamily="18" charset="0"/>
              </a:rPr>
              <a:t>random variables for intercepts or coefficients</a:t>
            </a:r>
            <a:r>
              <a:rPr lang="en-US" sz="3200" b="1" i="0" dirty="0">
                <a:solidFill>
                  <a:srgbClr val="FF0000"/>
                </a:solidFill>
                <a:effectLst/>
                <a:latin typeface="Times New Roman" panose="02020603050405020304" pitchFamily="18" charset="0"/>
                <a:cs typeface="Times New Roman" panose="02020603050405020304" pitchFamily="18" charset="0"/>
              </a:rPr>
              <a:t> then </a:t>
            </a:r>
            <a:r>
              <a:rPr lang="en-US" sz="3200" b="1" i="0" u="sng" dirty="0">
                <a:solidFill>
                  <a:srgbClr val="FF0000"/>
                </a:solidFill>
                <a:effectLst/>
                <a:latin typeface="Times New Roman" panose="02020603050405020304" pitchFamily="18" charset="0"/>
                <a:cs typeface="Times New Roman" panose="02020603050405020304" pitchFamily="18" charset="0"/>
              </a:rPr>
              <a:t>estimating their variance </a:t>
            </a:r>
            <a:r>
              <a:rPr lang="en-US" sz="3200" i="0" dirty="0">
                <a:solidFill>
                  <a:schemeClr val="tx1"/>
                </a:solidFill>
                <a:effectLst/>
                <a:latin typeface="Times New Roman" panose="02020603050405020304" pitchFamily="18" charset="0"/>
                <a:cs typeface="Times New Roman" panose="02020603050405020304" pitchFamily="18" charset="0"/>
              </a:rPr>
              <a:t>will fetch us a better idea regarding group effects, there comes multilevel modelling.</a:t>
            </a:r>
          </a:p>
          <a:p>
            <a:r>
              <a:rPr lang="en-US" sz="3200" b="0" i="0" dirty="0">
                <a:solidFill>
                  <a:srgbClr val="222222"/>
                </a:solidFill>
                <a:effectLst/>
                <a:latin typeface="Lato"/>
              </a:rPr>
              <a:t>We can use multilevel models to model the relationship between the person and their height.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42868"/>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{13DC86F8-369A-45DF-BEF0-4434AD67F28D}tf78479028_win32</Template>
  <TotalTime>366</TotalTime>
  <Words>721</Words>
  <Application>Microsoft Office PowerPoint</Application>
  <PresentationFormat>Widescreen</PresentationFormat>
  <Paragraphs>48</Paragraphs>
  <Slides>18</Slides>
  <Notes>1</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18</vt:i4>
      </vt:variant>
    </vt:vector>
  </HeadingPairs>
  <TitlesOfParts>
    <vt:vector size="33" baseType="lpstr">
      <vt:lpstr>Arial</vt:lpstr>
      <vt:lpstr>Arial Rounded MT Bold</vt:lpstr>
      <vt:lpstr>Calibri</vt:lpstr>
      <vt:lpstr>Century Gothic</vt:lpstr>
      <vt:lpstr>Lato</vt:lpstr>
      <vt:lpstr>Segoe UI</vt:lpstr>
      <vt:lpstr>Segoe UI Light</vt:lpstr>
      <vt:lpstr>Times New Roman</vt:lpstr>
      <vt:lpstr>Wingdings</vt:lpstr>
      <vt:lpstr>Wingdings 3</vt:lpstr>
      <vt:lpstr>Balancing Act</vt:lpstr>
      <vt:lpstr>Wellspring</vt:lpstr>
      <vt:lpstr>Star of the show</vt:lpstr>
      <vt:lpstr>Amusements</vt:lpstr>
      <vt:lpstr>Wisp</vt:lpstr>
      <vt:lpstr>Multilevel linear  modelling</vt:lpstr>
      <vt:lpstr>AGENDA</vt:lpstr>
      <vt:lpstr>PowerPoint Presentation</vt:lpstr>
      <vt:lpstr>Multilevel Modelling</vt:lpstr>
      <vt:lpstr>PowerPoint Presentation</vt:lpstr>
      <vt:lpstr>Here, the schools are clusters and test scores of students are observations nested within schools.</vt:lpstr>
      <vt:lpstr>PowerPoint Presentation</vt:lpstr>
      <vt:lpstr>PowerPoint Presentation</vt:lpstr>
      <vt:lpstr>PowerPoint Presentation</vt:lpstr>
      <vt:lpstr>What are levels?</vt:lpstr>
      <vt:lpstr>Types of Multilevel Model </vt:lpstr>
      <vt:lpstr>Random Intercept Model </vt:lpstr>
      <vt:lpstr>In a simple regression model, we have beta0  as intercept.   In random intercept model, the average intercept is beta0 while for the red group it is bata0+u1. uj is the difference between the intercept beta0 and individual groups</vt:lpstr>
      <vt:lpstr>Random Coefficient Model </vt:lpstr>
      <vt:lpstr>PowerPoint Presentation</vt:lpstr>
      <vt:lpstr>PowerPoint Presentation</vt:lpstr>
      <vt:lpstr>Advantages of Multilevel Modelling </vt:lpstr>
      <vt:lpstr>End-Note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Multilevel linear  modelling</dc:title>
  <dc:creator>Ashok Kumar</dc:creator>
  <cp:lastModifiedBy>Ashok Kumar</cp:lastModifiedBy>
  <cp:revision>14</cp:revision>
  <dcterms:created xsi:type="dcterms:W3CDTF">2022-12-12T05:02:21Z</dcterms:created>
  <dcterms:modified xsi:type="dcterms:W3CDTF">2022-12-13T05:21:35Z</dcterms:modified>
</cp:coreProperties>
</file>