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90" r:id="rId3"/>
    <p:sldId id="454" r:id="rId4"/>
    <p:sldId id="464" r:id="rId5"/>
    <p:sldId id="560" r:id="rId6"/>
    <p:sldId id="465" r:id="rId7"/>
    <p:sldId id="466" r:id="rId8"/>
    <p:sldId id="491" r:id="rId9"/>
    <p:sldId id="467" r:id="rId10"/>
    <p:sldId id="468" r:id="rId11"/>
    <p:sldId id="469" r:id="rId12"/>
    <p:sldId id="559" r:id="rId13"/>
    <p:sldId id="470" r:id="rId14"/>
    <p:sldId id="471" r:id="rId15"/>
    <p:sldId id="473" r:id="rId16"/>
    <p:sldId id="474" r:id="rId17"/>
    <p:sldId id="513" r:id="rId18"/>
    <p:sldId id="475" r:id="rId19"/>
    <p:sldId id="476" r:id="rId20"/>
    <p:sldId id="519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501" r:id="rId29"/>
    <p:sldId id="510" r:id="rId30"/>
    <p:sldId id="477" r:id="rId31"/>
    <p:sldId id="478" r:id="rId32"/>
    <p:sldId id="511" r:id="rId33"/>
    <p:sldId id="5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7CC9-685D-8D9B-334F-0E9BF61B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6EC-3B73-A911-13BA-122E6383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F70F-4B4B-CD6E-355A-78E6420E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EEA7-231A-0AD3-986D-91A53C3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8456-D7A4-4B4D-623E-6C1E9B52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7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A54F-B653-7A21-83B8-0E654215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4620-7614-0CEA-751E-4B1F2B47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7EF9-2A19-4F09-45BB-341AF720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191D-0059-3F32-A22C-39F4319F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E12B-4399-D38C-112D-D420411C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8646-B9E4-1F4F-9BE5-B23D87AC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3FFEB-F5EC-1099-7949-BF2ABC91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3013-42C4-0CA7-303C-F8FF4C03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B5A5-AF3B-6084-3AFF-A08FBA84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31E9-1337-141B-970F-B7818397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6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BFBA-595C-66C8-E8CB-682921C0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B367-484B-5BC4-B070-B346392A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D0CA-81FA-666C-0A36-4DF05E25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93F7-F648-B344-F768-9910C8F5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97B4-24DE-C607-16C3-9B74D832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5D9-C19F-9896-1080-469D2B9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E706-3646-A9AC-6687-9D334279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6FD3-B478-A0BA-F948-DC84967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7932-32CF-110F-BAC6-EF506195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CB1B-E35D-9264-7DCB-DF03D7AB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D183-6CE4-B7E1-FF46-ACFAAAFF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8A35-4619-A25C-BDF7-17681F437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737F-51DD-EBBC-0BDB-311C97F2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D68CB-E2F0-AC52-19B7-68454AE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25A6-4DFE-C720-3A68-1806A60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5C2D-A1D2-4E6F-D1E7-7269481E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1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699B-C2EB-C586-8543-7325A31F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CB4A-1B81-1795-9E55-F601FFE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1D82-150C-18F0-8162-814FE412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F5C6D-E84B-A6A1-6476-79DF275D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8B1C-9B4A-AC71-44E1-E69AF6A3D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147CC-5506-93A7-D8B7-A6A56066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DF136-DC00-F8E0-9C47-3435A91B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EAE47-127D-7EA4-9891-E956739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B40A-8693-D0C6-C00A-58F0E66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E9AD4-A8E7-6E2A-DFC8-A97726D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CC654-F67C-8B17-FE3A-9B434D3A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ECC8D-0608-1A3B-63CB-9E87E978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86B6-4622-ECC9-0B59-CE4B4AE3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9EB3A-5D52-23D2-D053-8D818A2B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77BC-2CDD-0B50-B2A2-2DE7E298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3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A1C3-032A-D629-542D-AF8B6898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6659-304A-2EDC-8829-DA03C716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9DD6-560B-3B8C-7281-D4B59268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223F-A5CF-FD38-37E6-0637B39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E2A5-AED1-BD68-0804-9B1018BB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5953-3E74-F6BD-61CE-CE89C99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5F24-5F50-6891-122C-079DD09F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964A1-7E79-0974-DC64-A5F75E289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3E535-DA19-A043-7679-7E5EA755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1D45-E89F-953D-A052-A324153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1E12E-6C0C-13D1-0109-D075BFC9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61ED0-5141-C1BD-0164-C66FA839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18456-6DC2-4954-12A0-0A7666C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CD0E-AF26-98A4-75A8-EFF7D611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BC0B-09E7-A633-9D55-04DBB7A4B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C40D-F6A1-452A-91B1-A99F122C661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F51E-62EA-EE8F-F815-245CB6050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F354-AF48-19BA-3DC0-8B1FF1D18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B37-F7A5-4A3D-B4FF-D685F68F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5AC5-8A67-4C2D-A3E0-E740BEF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616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Decision Tree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152212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A9BF7DFA-D9C7-4648-82C1-8F9285B6B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823" y="-14111"/>
            <a:ext cx="3131172" cy="2438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5872D2-7D3B-43AF-932B-EB93C4B010E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133600" y="816484"/>
            <a:ext cx="1016000" cy="672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4EEB01-571F-45FB-A78C-1D3DA5175105}"/>
              </a:ext>
            </a:extLst>
          </p:cNvPr>
          <p:cNvSpPr/>
          <p:nvPr/>
        </p:nvSpPr>
        <p:spPr>
          <a:xfrm>
            <a:off x="3149600" y="1250349"/>
            <a:ext cx="2946400" cy="4764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entropy</a:t>
            </a:r>
            <a:endParaRPr lang="en-IN" sz="24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FCEA30-4B7B-409D-9317-B5C6F84BDBDD}"/>
              </a:ext>
            </a:extLst>
          </p:cNvPr>
          <p:cNvGraphicFramePr>
            <a:graphicFrameLocks noGrp="1"/>
          </p:cNvGraphicFramePr>
          <p:nvPr/>
        </p:nvGraphicFramePr>
        <p:xfrm>
          <a:off x="1728165" y="2607843"/>
          <a:ext cx="8128000" cy="988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7168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5049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87279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8555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6497607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888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068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A5DAA8-E7F7-40BB-8762-E0B937C9F7CA}"/>
                  </a:ext>
                </a:extLst>
              </p:cNvPr>
              <p:cNvSpPr/>
              <p:nvPr/>
            </p:nvSpPr>
            <p:spPr>
              <a:xfrm>
                <a:off x="3933373" y="4291614"/>
                <a:ext cx="3306097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Pilog</m:t>
                          </m:r>
                          <m:r>
                            <a:rPr lang="en-IN" sz="240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IN" sz="2400" baseline="-250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A5DAA8-E7F7-40BB-8762-E0B937C9F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73" y="4291614"/>
                <a:ext cx="3306097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9823ABE-4CF5-45F0-AA1F-976828D569F2}"/>
              </a:ext>
            </a:extLst>
          </p:cNvPr>
          <p:cNvSpPr/>
          <p:nvPr/>
        </p:nvSpPr>
        <p:spPr>
          <a:xfrm>
            <a:off x="2613539" y="52107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Where, S - current state</a:t>
            </a:r>
          </a:p>
          <a:p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             P</a:t>
            </a:r>
            <a:r>
              <a:rPr lang="en-IN" sz="2400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i </a:t>
            </a: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- probability of an event I of state S</a:t>
            </a:r>
            <a:endParaRPr lang="en-IN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A684D8-16AC-430D-A708-6525F427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797" y="105284"/>
            <a:ext cx="2214407" cy="7112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31845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88B55-405B-4377-8DDC-15D62D11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1" y="20636"/>
            <a:ext cx="4561604" cy="7112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Information gain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C7A682-0AC7-4E91-9AA4-A6E070E99EF8}"/>
              </a:ext>
            </a:extLst>
          </p:cNvPr>
          <p:cNvSpPr/>
          <p:nvPr/>
        </p:nvSpPr>
        <p:spPr>
          <a:xfrm>
            <a:off x="406400" y="1397000"/>
            <a:ext cx="2438400" cy="2235200"/>
          </a:xfrm>
          <a:prstGeom prst="ellipse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 +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+ +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+ +  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6014-DAAF-4CEC-9475-C85F671FBC66}"/>
              </a:ext>
            </a:extLst>
          </p:cNvPr>
          <p:cNvSpPr/>
          <p:nvPr/>
        </p:nvSpPr>
        <p:spPr>
          <a:xfrm>
            <a:off x="3657600" y="1397000"/>
            <a:ext cx="2438400" cy="2235200"/>
          </a:xfrm>
          <a:prstGeom prst="ellipse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 -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+ -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+ - 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9D185-4953-45A8-AE8D-BE3E6AB3E137}"/>
              </a:ext>
            </a:extLst>
          </p:cNvPr>
          <p:cNvSpPr/>
          <p:nvPr/>
        </p:nvSpPr>
        <p:spPr>
          <a:xfrm>
            <a:off x="6908800" y="1397000"/>
            <a:ext cx="2438400" cy="2235200"/>
          </a:xfrm>
          <a:prstGeom prst="ellipse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 - *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* - *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+ - 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A8F58-E323-451F-8A46-FC2ED5FAB26D}"/>
              </a:ext>
            </a:extLst>
          </p:cNvPr>
          <p:cNvSpPr txBox="1"/>
          <p:nvPr/>
        </p:nvSpPr>
        <p:spPr>
          <a:xfrm>
            <a:off x="508000" y="3733801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Pure		  Impure		       Highly impure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2AE4F-1F5B-45CA-8BA8-402EF2E0E3C0}"/>
              </a:ext>
            </a:extLst>
          </p:cNvPr>
          <p:cNvCxnSpPr>
            <a:endCxn id="8" idx="7"/>
          </p:cNvCxnSpPr>
          <p:nvPr/>
        </p:nvCxnSpPr>
        <p:spPr>
          <a:xfrm flipH="1">
            <a:off x="8990104" y="1498601"/>
            <a:ext cx="865096" cy="225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B4C5C1-F220-4F4D-B778-10A2CF77E001}"/>
              </a:ext>
            </a:extLst>
          </p:cNvPr>
          <p:cNvSpPr txBox="1"/>
          <p:nvPr/>
        </p:nvSpPr>
        <p:spPr>
          <a:xfrm>
            <a:off x="9956800" y="1092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High IG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CA40D-0004-47A6-BF7B-B7B5CDED986D}"/>
              </a:ext>
            </a:extLst>
          </p:cNvPr>
          <p:cNvSpPr/>
          <p:nvPr/>
        </p:nvSpPr>
        <p:spPr>
          <a:xfrm>
            <a:off x="1669144" y="4989461"/>
            <a:ext cx="269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gain =</a:t>
            </a:r>
            <a:endParaRPr lang="en-IN" sz="26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18B9C6-6CFE-41B9-9F01-FC207552FD88}"/>
              </a:ext>
            </a:extLst>
          </p:cNvPr>
          <p:cNvSpPr/>
          <p:nvPr/>
        </p:nvSpPr>
        <p:spPr>
          <a:xfrm>
            <a:off x="4368801" y="4968558"/>
            <a:ext cx="259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Entropy(before) </a:t>
            </a:r>
            <a:r>
              <a:rPr lang="en-IN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en-IN" sz="26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40854F-7765-4342-8BEE-351CB109600A}"/>
                  </a:ext>
                </a:extLst>
              </p:cNvPr>
              <p:cNvSpPr/>
              <p:nvPr/>
            </p:nvSpPr>
            <p:spPr>
              <a:xfrm>
                <a:off x="6705600" y="4586608"/>
                <a:ext cx="3287310" cy="11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𝑬𝒏𝒕𝒓𝒐𝒑𝒚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𝒂𝒇𝒕𝒆𝒓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667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40854F-7765-4342-8BEE-351CB1096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86608"/>
                <a:ext cx="3287310" cy="1192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3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88B55-405B-4377-8DDC-15D62D11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1" y="20636"/>
            <a:ext cx="4561604" cy="7112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Gini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A8F58-E323-451F-8A46-FC2ED5FAB26D}"/>
              </a:ext>
            </a:extLst>
          </p:cNvPr>
          <p:cNvSpPr txBox="1"/>
          <p:nvPr/>
        </p:nvSpPr>
        <p:spPr>
          <a:xfrm>
            <a:off x="1669143" y="2288638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/>
              <a:t>It is opposite to information gain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400" dirty="0"/>
              <a:t>This measures the purity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8878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007546-F663-4349-96B7-14B26E05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1" y="20636"/>
            <a:ext cx="4561604" cy="7112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Gini 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2B38C-AD9F-41E7-8711-95EEA492127A}"/>
              </a:ext>
            </a:extLst>
          </p:cNvPr>
          <p:cNvSpPr/>
          <p:nvPr/>
        </p:nvSpPr>
        <p:spPr>
          <a:xfrm>
            <a:off x="2879034" y="706436"/>
            <a:ext cx="1331197" cy="1231107"/>
          </a:xfrm>
          <a:prstGeom prst="rect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0A51D6-2AA1-4A61-BCF0-CC5CAF83DD19}"/>
              </a:ext>
            </a:extLst>
          </p:cNvPr>
          <p:cNvSpPr/>
          <p:nvPr/>
        </p:nvSpPr>
        <p:spPr>
          <a:xfrm>
            <a:off x="7191835" y="706436"/>
            <a:ext cx="1331197" cy="1231107"/>
          </a:xfrm>
          <a:prstGeom prst="rect">
            <a:avLst/>
          </a:prstGeom>
          <a:solidFill>
            <a:schemeClr val="bg1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0C5C-48C9-4E35-8D5E-52E59A8441F8}"/>
              </a:ext>
            </a:extLst>
          </p:cNvPr>
          <p:cNvSpPr/>
          <p:nvPr/>
        </p:nvSpPr>
        <p:spPr>
          <a:xfrm>
            <a:off x="3138232" y="893817"/>
            <a:ext cx="406400" cy="406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53A6C2-663E-41FE-B5C7-BDC16103E7E6}"/>
              </a:ext>
            </a:extLst>
          </p:cNvPr>
          <p:cNvSpPr/>
          <p:nvPr/>
        </p:nvSpPr>
        <p:spPr>
          <a:xfrm>
            <a:off x="3691835" y="1401817"/>
            <a:ext cx="406400" cy="406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7CF76-CF94-4D02-A112-6173FB21D191}"/>
              </a:ext>
            </a:extLst>
          </p:cNvPr>
          <p:cNvSpPr/>
          <p:nvPr/>
        </p:nvSpPr>
        <p:spPr>
          <a:xfrm>
            <a:off x="7654233" y="872568"/>
            <a:ext cx="406400" cy="406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FA895-DDE6-490C-8935-E900470D72E3}"/>
              </a:ext>
            </a:extLst>
          </p:cNvPr>
          <p:cNvSpPr/>
          <p:nvPr/>
        </p:nvSpPr>
        <p:spPr>
          <a:xfrm>
            <a:off x="8015032" y="1466940"/>
            <a:ext cx="406400" cy="406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4E042E-AF61-418E-847F-C4B8A59A2D29}"/>
              </a:ext>
            </a:extLst>
          </p:cNvPr>
          <p:cNvSpPr/>
          <p:nvPr/>
        </p:nvSpPr>
        <p:spPr>
          <a:xfrm>
            <a:off x="7282067" y="1445100"/>
            <a:ext cx="406400" cy="406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FE278-D876-47FE-97F8-930E38780703}"/>
              </a:ext>
            </a:extLst>
          </p:cNvPr>
          <p:cNvSpPr txBox="1"/>
          <p:nvPr/>
        </p:nvSpPr>
        <p:spPr>
          <a:xfrm>
            <a:off x="7191835" y="2202038"/>
            <a:ext cx="264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P(blue) = 2/3</a:t>
            </a:r>
          </a:p>
          <a:p>
            <a:r>
              <a:rPr lang="en-IN" sz="2400" dirty="0"/>
              <a:t>P(Red) = 1/3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5BC0F-F51C-454C-B454-29ECE3DDE01C}"/>
              </a:ext>
            </a:extLst>
          </p:cNvPr>
          <p:cNvSpPr txBox="1"/>
          <p:nvPr/>
        </p:nvSpPr>
        <p:spPr>
          <a:xfrm>
            <a:off x="2336800" y="2158154"/>
            <a:ext cx="264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P(blue) = 1</a:t>
            </a:r>
          </a:p>
          <a:p>
            <a:r>
              <a:rPr lang="en-IN" sz="2400" dirty="0"/>
              <a:t>P(Red)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A4464-65FC-4085-A631-BC3AE0402B6A}"/>
              </a:ext>
            </a:extLst>
          </p:cNvPr>
          <p:cNvSpPr txBox="1"/>
          <p:nvPr/>
        </p:nvSpPr>
        <p:spPr>
          <a:xfrm>
            <a:off x="1868717" y="3198295"/>
            <a:ext cx="38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Gini index = (1)</a:t>
            </a:r>
            <a:r>
              <a:rPr lang="en-IN" sz="2400" baseline="30000" dirty="0"/>
              <a:t>2</a:t>
            </a:r>
            <a:r>
              <a:rPr lang="en-IN" sz="2400" dirty="0"/>
              <a:t> + (0)</a:t>
            </a:r>
            <a:r>
              <a:rPr lang="en-IN" sz="2400" baseline="30000" dirty="0"/>
              <a:t>2</a:t>
            </a:r>
            <a:r>
              <a:rPr lang="en-IN" sz="2400" dirty="0"/>
              <a:t> 	 = 1 or  100% pure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C36BE-9BE6-4205-A83E-A7A684F3CFC4}"/>
              </a:ext>
            </a:extLst>
          </p:cNvPr>
          <p:cNvSpPr txBox="1"/>
          <p:nvPr/>
        </p:nvSpPr>
        <p:spPr>
          <a:xfrm>
            <a:off x="6429835" y="3198294"/>
            <a:ext cx="416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Gini index = (1/3)</a:t>
            </a:r>
            <a:r>
              <a:rPr lang="en-IN" sz="2400" baseline="30000" dirty="0"/>
              <a:t>2</a:t>
            </a:r>
            <a:r>
              <a:rPr lang="en-IN" sz="2400" dirty="0"/>
              <a:t> + (2/3)</a:t>
            </a:r>
            <a:r>
              <a:rPr lang="en-IN" sz="2400" baseline="30000" dirty="0"/>
              <a:t>2</a:t>
            </a:r>
            <a:r>
              <a:rPr lang="en-IN" sz="2400" dirty="0"/>
              <a:t> 		= 0.55 or 55% pure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E87578-3424-45EA-B124-C5CA41A5A72C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1286631" y="1321990"/>
            <a:ext cx="1592403" cy="169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E00986-6416-466B-8159-8BD3FF038702}"/>
              </a:ext>
            </a:extLst>
          </p:cNvPr>
          <p:cNvSpPr txBox="1"/>
          <p:nvPr/>
        </p:nvSpPr>
        <p:spPr>
          <a:xfrm>
            <a:off x="211790" y="1075769"/>
            <a:ext cx="1074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Highly Pure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FC1A33-BDCF-417F-9BD8-9DE20729930E}"/>
                  </a:ext>
                </a:extLst>
              </p:cNvPr>
              <p:cNvSpPr/>
              <p:nvPr/>
            </p:nvSpPr>
            <p:spPr>
              <a:xfrm>
                <a:off x="3811036" y="5751707"/>
                <a:ext cx="5237597" cy="66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3733" b="1" dirty="0"/>
                  <a:t>Gini = 1 –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3733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𝑷𝒊</m:t>
                        </m:r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3733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endParaRPr lang="en-IN" sz="3733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FC1A33-BDCF-417F-9BD8-9DE207299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36" y="5751707"/>
                <a:ext cx="5237597" cy="666786"/>
              </a:xfrm>
              <a:prstGeom prst="rect">
                <a:avLst/>
              </a:prstGeom>
              <a:blipFill>
                <a:blip r:embed="rId2"/>
                <a:stretch>
                  <a:fillRect l="-3725" t="-15596" b="-36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EF02B59-EE69-4208-BBFE-A45F930E0A7B}"/>
              </a:ext>
            </a:extLst>
          </p:cNvPr>
          <p:cNvSpPr/>
          <p:nvPr/>
        </p:nvSpPr>
        <p:spPr>
          <a:xfrm>
            <a:off x="3341433" y="4938898"/>
            <a:ext cx="5586964" cy="461665"/>
          </a:xfrm>
          <a:prstGeom prst="rect">
            <a:avLst/>
          </a:prstGeom>
          <a:ln>
            <a:solidFill>
              <a:srgbClr val="990099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CART ( Classification and Regression trees)</a:t>
            </a:r>
          </a:p>
        </p:txBody>
      </p:sp>
    </p:spTree>
    <p:extLst>
      <p:ext uri="{BB962C8B-B14F-4D97-AF65-F5344CB8AC3E}">
        <p14:creationId xmlns:p14="http://schemas.microsoft.com/office/powerpoint/2010/main" val="15594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/>
      <p:bldP spid="26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9655-EEEE-4028-9B01-4D98194E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0"/>
            <a:ext cx="10058400" cy="15240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chi-square automatic interaction detector</a:t>
            </a:r>
            <a:b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</a:br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(CHAID)</a:t>
            </a:r>
          </a:p>
        </p:txBody>
      </p:sp>
    </p:spTree>
    <p:extLst>
      <p:ext uri="{BB962C8B-B14F-4D97-AF65-F5344CB8AC3E}">
        <p14:creationId xmlns:p14="http://schemas.microsoft.com/office/powerpoint/2010/main" val="247840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40D7-934B-493E-AE9D-2DB766EC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421" y="1251643"/>
            <a:ext cx="4673600" cy="1625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Chi-square test for significance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Chi-square test for association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ABB1D-4856-43C3-8335-CFED16DCB525}"/>
              </a:ext>
            </a:extLst>
          </p:cNvPr>
          <p:cNvSpPr/>
          <p:nvPr/>
        </p:nvSpPr>
        <p:spPr>
          <a:xfrm>
            <a:off x="4446600" y="297543"/>
            <a:ext cx="262764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chi-square</a:t>
            </a:r>
            <a:endParaRPr lang="en-IN" sz="37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5B10B5-1C57-45CA-AA19-6B517DD2FB83}"/>
                  </a:ext>
                </a:extLst>
              </p:cNvPr>
              <p:cNvSpPr/>
              <p:nvPr/>
            </p:nvSpPr>
            <p:spPr>
              <a:xfrm>
                <a:off x="4064001" y="3151858"/>
                <a:ext cx="2864887" cy="1287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5B10B5-1C57-45CA-AA19-6B517DD2F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1" y="3151858"/>
                <a:ext cx="2864887" cy="1287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39A1C3-F343-4DC5-BFDF-C7D0DC60AB0E}"/>
                  </a:ext>
                </a:extLst>
              </p:cNvPr>
              <p:cNvSpPr/>
              <p:nvPr/>
            </p:nvSpPr>
            <p:spPr>
              <a:xfrm>
                <a:off x="2743200" y="4654172"/>
                <a:ext cx="6096000" cy="15424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067"/>
                  </a:spcAft>
                </a:pPr>
                <a:r>
                  <a:rPr lang="en-I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chis square obtained</a:t>
                </a:r>
              </a:p>
              <a:p>
                <a:pPr>
                  <a:lnSpc>
                    <a:spcPct val="107000"/>
                  </a:lnSpc>
                  <a:spcAft>
                    <a:spcPts val="1067"/>
                  </a:spcAft>
                </a:pPr>
                <a:r>
                  <a:rPr lang="en-I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O – observed score </a:t>
                </a:r>
              </a:p>
              <a:p>
                <a:pPr>
                  <a:lnSpc>
                    <a:spcPct val="107000"/>
                  </a:lnSpc>
                  <a:spcAft>
                    <a:spcPts val="1067"/>
                  </a:spcAft>
                </a:pPr>
                <a:r>
                  <a:rPr lang="en-I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E – expected score.</a:t>
                </a:r>
                <a:endParaRPr lang="en-IN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39A1C3-F343-4DC5-BFDF-C7D0DC60A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54172"/>
                <a:ext cx="6096000" cy="1542474"/>
              </a:xfrm>
              <a:prstGeom prst="rect">
                <a:avLst/>
              </a:prstGeom>
              <a:blipFill>
                <a:blip r:embed="rId3"/>
                <a:stretch>
                  <a:fillRect l="-1500" t="-2756" b="-74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8E77C0-0263-4BC9-BF58-6452988E569C}"/>
              </a:ext>
            </a:extLst>
          </p:cNvPr>
          <p:cNvSpPr/>
          <p:nvPr/>
        </p:nvSpPr>
        <p:spPr>
          <a:xfrm>
            <a:off x="5204517" y="177800"/>
            <a:ext cx="1720343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CHAID</a:t>
            </a:r>
            <a:endParaRPr lang="en-IN" sz="37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0B6D0-A655-4C07-BCE1-7333196CD722}"/>
              </a:ext>
            </a:extLst>
          </p:cNvPr>
          <p:cNvSpPr/>
          <p:nvPr/>
        </p:nvSpPr>
        <p:spPr>
          <a:xfrm>
            <a:off x="5588000" y="18034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7AB188-E97A-48D6-BB95-7E632F13EC9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5232400" y="2311400"/>
            <a:ext cx="965200" cy="6604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7543E-83CD-4363-968D-431138A6D64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197600" y="2311400"/>
            <a:ext cx="2160813" cy="7964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0BBF31-A16E-4266-8C1C-DBE16711BAD3}"/>
              </a:ext>
            </a:extLst>
          </p:cNvPr>
          <p:cNvSpPr/>
          <p:nvPr/>
        </p:nvSpPr>
        <p:spPr>
          <a:xfrm>
            <a:off x="7748813" y="3107872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B2E78-D426-4E1F-81AE-0675F19EB7F5}"/>
              </a:ext>
            </a:extLst>
          </p:cNvPr>
          <p:cNvSpPr/>
          <p:nvPr/>
        </p:nvSpPr>
        <p:spPr>
          <a:xfrm>
            <a:off x="4622800" y="29718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63E96-FDE2-4194-83A6-AA1276B7C201}"/>
              </a:ext>
            </a:extLst>
          </p:cNvPr>
          <p:cNvSpPr/>
          <p:nvPr/>
        </p:nvSpPr>
        <p:spPr>
          <a:xfrm>
            <a:off x="4064000" y="39370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1FD4BD-6647-48F4-AB85-EB3CCABB7E5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4673600" y="3479800"/>
            <a:ext cx="55880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841AF1F-8930-4E16-B9C1-30A9F1BA94F9}"/>
              </a:ext>
            </a:extLst>
          </p:cNvPr>
          <p:cNvSpPr/>
          <p:nvPr/>
        </p:nvSpPr>
        <p:spPr>
          <a:xfrm>
            <a:off x="5435600" y="3937001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D5C24-6C7D-4E9D-95B3-FE14920F6D33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5232400" y="3479801"/>
            <a:ext cx="812800" cy="45720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5E2F289-12F2-4123-A6DF-362E6A4EBE8B}"/>
              </a:ext>
            </a:extLst>
          </p:cNvPr>
          <p:cNvSpPr/>
          <p:nvPr/>
        </p:nvSpPr>
        <p:spPr>
          <a:xfrm>
            <a:off x="7057575" y="4274939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C1C90-4B26-45FA-BB3B-EC1D7AC5B27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7667175" y="3615872"/>
            <a:ext cx="691239" cy="65906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FB8DF22-D675-4822-82F7-7E1AA81D6B49}"/>
              </a:ext>
            </a:extLst>
          </p:cNvPr>
          <p:cNvSpPr/>
          <p:nvPr/>
        </p:nvSpPr>
        <p:spPr>
          <a:xfrm>
            <a:off x="8534400" y="4300567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6DA544-1DEC-493F-A284-7FEDA8B44F6B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8358413" y="3615873"/>
            <a:ext cx="785587" cy="6846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D140A7-9BFC-47DB-B016-8798C075C8DA}"/>
              </a:ext>
            </a:extLst>
          </p:cNvPr>
          <p:cNvSpPr/>
          <p:nvPr/>
        </p:nvSpPr>
        <p:spPr>
          <a:xfrm>
            <a:off x="4394200" y="5274129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3763B4-F30C-4133-837A-11DA4E03C755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 flipH="1">
            <a:off x="5003800" y="4445001"/>
            <a:ext cx="1041400" cy="82912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CD3CA77-27F6-4886-BDC8-D954DB9996F8}"/>
              </a:ext>
            </a:extLst>
          </p:cNvPr>
          <p:cNvSpPr/>
          <p:nvPr/>
        </p:nvSpPr>
        <p:spPr>
          <a:xfrm>
            <a:off x="5994400" y="5297715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26455-E4E0-43A1-90F0-68EC7ACA4B40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>
            <a:off x="6045200" y="4445002"/>
            <a:ext cx="558800" cy="85271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73D9C2-40A7-4F20-B72F-26413BF017FE}"/>
              </a:ext>
            </a:extLst>
          </p:cNvPr>
          <p:cNvCxnSpPr>
            <a:cxnSpLocks/>
          </p:cNvCxnSpPr>
          <p:nvPr/>
        </p:nvCxnSpPr>
        <p:spPr>
          <a:xfrm>
            <a:off x="3352800" y="1905001"/>
            <a:ext cx="0" cy="3369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D8B50B-402A-4484-8049-94A70BA991C8}"/>
              </a:ext>
            </a:extLst>
          </p:cNvPr>
          <p:cNvSpPr txBox="1"/>
          <p:nvPr/>
        </p:nvSpPr>
        <p:spPr>
          <a:xfrm>
            <a:off x="754743" y="3038389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Chi-square significance score reduces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D61D3F-B741-4A49-997D-4ECBE24586D2}"/>
              </a:ext>
            </a:extLst>
          </p:cNvPr>
          <p:cNvCxnSpPr>
            <a:cxnSpLocks/>
          </p:cNvCxnSpPr>
          <p:nvPr/>
        </p:nvCxnSpPr>
        <p:spPr>
          <a:xfrm flipH="1">
            <a:off x="8970632" y="3367924"/>
            <a:ext cx="683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7C0A7D-1663-4E75-9E37-C9901BADE119}"/>
              </a:ext>
            </a:extLst>
          </p:cNvPr>
          <p:cNvSpPr txBox="1"/>
          <p:nvPr/>
        </p:nvSpPr>
        <p:spPr>
          <a:xfrm>
            <a:off x="9655627" y="310787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Parent node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5205A-22BA-420E-82C7-0F18864D58EE}"/>
              </a:ext>
            </a:extLst>
          </p:cNvPr>
          <p:cNvCxnSpPr>
            <a:cxnSpLocks/>
          </p:cNvCxnSpPr>
          <p:nvPr/>
        </p:nvCxnSpPr>
        <p:spPr>
          <a:xfrm flipH="1">
            <a:off x="9779805" y="4550548"/>
            <a:ext cx="683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86BA24-0051-4616-91EC-F05F6B1574D7}"/>
              </a:ext>
            </a:extLst>
          </p:cNvPr>
          <p:cNvSpPr txBox="1"/>
          <p:nvPr/>
        </p:nvSpPr>
        <p:spPr>
          <a:xfrm>
            <a:off x="10464800" y="4290497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Child node</a:t>
            </a:r>
          </a:p>
        </p:txBody>
      </p:sp>
    </p:spTree>
    <p:extLst>
      <p:ext uri="{BB962C8B-B14F-4D97-AF65-F5344CB8AC3E}">
        <p14:creationId xmlns:p14="http://schemas.microsoft.com/office/powerpoint/2010/main" val="2167788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5" grpId="0"/>
      <p:bldP spid="26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6E185-B272-436A-B9CB-FF54445D4940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81002"/>
          <a:ext cx="6096000" cy="599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686978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0771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664892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8733438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Gender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 Cricket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442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6.7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63697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5.5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779035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5.6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10997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4.5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688853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4.4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94400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5.2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4742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4.3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2564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5.3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73932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4.6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4125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4.5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1198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4.7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61201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4.8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7937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16271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6.3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33384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6.1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0450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5.8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3544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5.7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89831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5.6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1170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59891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5.7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97904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5.5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28754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5.8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93255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6.2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5362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5.7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43288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5.6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15994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5.4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59006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Class9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5.5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93660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6.4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70293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5.8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65586"/>
                  </a:ext>
                </a:extLst>
              </a:tr>
              <a:tr h="1881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Male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Class10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5.6</a:t>
                      </a:r>
                      <a:endParaRPr lang="en-IN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  <a:endParaRPr lang="en-IN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899" marR="4899" marT="48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2517FD-34C1-4F13-B6FE-FCC5786459D9}"/>
              </a:ext>
            </a:extLst>
          </p:cNvPr>
          <p:cNvSpPr/>
          <p:nvPr/>
        </p:nvSpPr>
        <p:spPr>
          <a:xfrm>
            <a:off x="4572000" y="76200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Students(30)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Play cricket(15)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E26AB-496B-405A-9C4F-971EBE0CBAFD}"/>
              </a:ext>
            </a:extLst>
          </p:cNvPr>
          <p:cNvCxnSpPr>
            <a:cxnSpLocks/>
          </p:cNvCxnSpPr>
          <p:nvPr/>
        </p:nvCxnSpPr>
        <p:spPr>
          <a:xfrm flipH="1">
            <a:off x="5929013" y="765628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3B1803-FA5A-45CE-83DB-97FED1CF68B9}"/>
              </a:ext>
            </a:extLst>
          </p:cNvPr>
          <p:cNvCxnSpPr>
            <a:cxnSpLocks/>
          </p:cNvCxnSpPr>
          <p:nvPr/>
        </p:nvCxnSpPr>
        <p:spPr>
          <a:xfrm>
            <a:off x="2015573" y="970744"/>
            <a:ext cx="3877228" cy="575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B88F5-6E06-42BA-98C4-847B29FE5569}"/>
              </a:ext>
            </a:extLst>
          </p:cNvPr>
          <p:cNvCxnSpPr>
            <a:cxnSpLocks/>
          </p:cNvCxnSpPr>
          <p:nvPr/>
        </p:nvCxnSpPr>
        <p:spPr>
          <a:xfrm>
            <a:off x="5892800" y="980673"/>
            <a:ext cx="4267200" cy="272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08AE5-E683-4066-9408-F5021D24A381}"/>
              </a:ext>
            </a:extLst>
          </p:cNvPr>
          <p:cNvCxnSpPr>
            <a:cxnSpLocks/>
          </p:cNvCxnSpPr>
          <p:nvPr/>
        </p:nvCxnSpPr>
        <p:spPr>
          <a:xfrm>
            <a:off x="2015572" y="970745"/>
            <a:ext cx="0" cy="50028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ADB3A1-9793-4D96-B459-2C7D452D9ECC}"/>
              </a:ext>
            </a:extLst>
          </p:cNvPr>
          <p:cNvCxnSpPr>
            <a:cxnSpLocks/>
          </p:cNvCxnSpPr>
          <p:nvPr/>
        </p:nvCxnSpPr>
        <p:spPr>
          <a:xfrm>
            <a:off x="10160000" y="1003478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28F9F7-08A3-4291-8A67-17403B1595F9}"/>
              </a:ext>
            </a:extLst>
          </p:cNvPr>
          <p:cNvCxnSpPr>
            <a:cxnSpLocks/>
          </p:cNvCxnSpPr>
          <p:nvPr/>
        </p:nvCxnSpPr>
        <p:spPr>
          <a:xfrm>
            <a:off x="5929012" y="976500"/>
            <a:ext cx="1845" cy="500328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64D3CA7-C33E-4C65-874E-0CD7DF2DA756}"/>
              </a:ext>
            </a:extLst>
          </p:cNvPr>
          <p:cNvSpPr/>
          <p:nvPr/>
        </p:nvSpPr>
        <p:spPr>
          <a:xfrm>
            <a:off x="508000" y="1476828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Split on Gender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05C2FD-25AB-45C7-89FD-DA20320AAB47}"/>
              </a:ext>
            </a:extLst>
          </p:cNvPr>
          <p:cNvSpPr/>
          <p:nvPr/>
        </p:nvSpPr>
        <p:spPr>
          <a:xfrm>
            <a:off x="4608212" y="1476828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Split on Class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2CA1F0-67DF-4A6B-AEB3-19179D4D2D59}"/>
              </a:ext>
            </a:extLst>
          </p:cNvPr>
          <p:cNvSpPr/>
          <p:nvPr/>
        </p:nvSpPr>
        <p:spPr>
          <a:xfrm>
            <a:off x="9042400" y="1476828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Split on Height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0D9690-BE25-4EBE-AA49-D879396D3EC3}"/>
              </a:ext>
            </a:extLst>
          </p:cNvPr>
          <p:cNvCxnSpPr>
            <a:cxnSpLocks/>
          </p:cNvCxnSpPr>
          <p:nvPr/>
        </p:nvCxnSpPr>
        <p:spPr>
          <a:xfrm flipH="1">
            <a:off x="6030613" y="2197956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BC8D64-A1FA-4417-80A2-3094CFBB42DA}"/>
              </a:ext>
            </a:extLst>
          </p:cNvPr>
          <p:cNvCxnSpPr>
            <a:cxnSpLocks/>
          </p:cNvCxnSpPr>
          <p:nvPr/>
        </p:nvCxnSpPr>
        <p:spPr>
          <a:xfrm>
            <a:off x="5102637" y="2400890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DEDB24-6CB2-4256-85AB-A00EE07A569E}"/>
              </a:ext>
            </a:extLst>
          </p:cNvPr>
          <p:cNvCxnSpPr>
            <a:cxnSpLocks/>
          </p:cNvCxnSpPr>
          <p:nvPr/>
        </p:nvCxnSpPr>
        <p:spPr>
          <a:xfrm>
            <a:off x="5994400" y="2413001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C7F1E6-4167-49BD-8B2B-63F0FE4CDB45}"/>
              </a:ext>
            </a:extLst>
          </p:cNvPr>
          <p:cNvCxnSpPr>
            <a:cxnSpLocks/>
          </p:cNvCxnSpPr>
          <p:nvPr/>
        </p:nvCxnSpPr>
        <p:spPr>
          <a:xfrm>
            <a:off x="5104712" y="240089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9AA426-F54A-42B1-9689-002C91B082E7}"/>
              </a:ext>
            </a:extLst>
          </p:cNvPr>
          <p:cNvCxnSpPr>
            <a:cxnSpLocks/>
          </p:cNvCxnSpPr>
          <p:nvPr/>
        </p:nvCxnSpPr>
        <p:spPr>
          <a:xfrm>
            <a:off x="6838008" y="2400889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4B14DF-09F4-4CA2-B112-16C4EF99C5E6}"/>
              </a:ext>
            </a:extLst>
          </p:cNvPr>
          <p:cNvCxnSpPr>
            <a:cxnSpLocks/>
          </p:cNvCxnSpPr>
          <p:nvPr/>
        </p:nvCxnSpPr>
        <p:spPr>
          <a:xfrm flipH="1">
            <a:off x="2051785" y="2173918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812D9C-8069-4676-A3ED-09A024F42B12}"/>
              </a:ext>
            </a:extLst>
          </p:cNvPr>
          <p:cNvCxnSpPr>
            <a:cxnSpLocks/>
          </p:cNvCxnSpPr>
          <p:nvPr/>
        </p:nvCxnSpPr>
        <p:spPr>
          <a:xfrm>
            <a:off x="1123809" y="2376851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0DBC1F-7F67-459A-BB26-EC56DEEC0F3C}"/>
              </a:ext>
            </a:extLst>
          </p:cNvPr>
          <p:cNvCxnSpPr>
            <a:cxnSpLocks/>
          </p:cNvCxnSpPr>
          <p:nvPr/>
        </p:nvCxnSpPr>
        <p:spPr>
          <a:xfrm>
            <a:off x="2015572" y="2388963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1214C3-4415-4D58-AD54-315C04FD477E}"/>
              </a:ext>
            </a:extLst>
          </p:cNvPr>
          <p:cNvCxnSpPr>
            <a:cxnSpLocks/>
          </p:cNvCxnSpPr>
          <p:nvPr/>
        </p:nvCxnSpPr>
        <p:spPr>
          <a:xfrm>
            <a:off x="1125884" y="2376852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EEC7B0-4231-4870-9FC8-9DE9BA4698C5}"/>
              </a:ext>
            </a:extLst>
          </p:cNvPr>
          <p:cNvCxnSpPr>
            <a:cxnSpLocks/>
          </p:cNvCxnSpPr>
          <p:nvPr/>
        </p:nvCxnSpPr>
        <p:spPr>
          <a:xfrm>
            <a:off x="2859180" y="237685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DD41197-1949-45A2-B274-022CFC84EA7F}"/>
              </a:ext>
            </a:extLst>
          </p:cNvPr>
          <p:cNvCxnSpPr>
            <a:cxnSpLocks/>
          </p:cNvCxnSpPr>
          <p:nvPr/>
        </p:nvCxnSpPr>
        <p:spPr>
          <a:xfrm flipH="1">
            <a:off x="10239906" y="2173916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CEF883D-6AF1-4528-95D0-A171D1FB5BCD}"/>
              </a:ext>
            </a:extLst>
          </p:cNvPr>
          <p:cNvCxnSpPr>
            <a:cxnSpLocks/>
          </p:cNvCxnSpPr>
          <p:nvPr/>
        </p:nvCxnSpPr>
        <p:spPr>
          <a:xfrm>
            <a:off x="9311931" y="2376850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F17485-623F-473A-8FE3-73FC1AA26743}"/>
              </a:ext>
            </a:extLst>
          </p:cNvPr>
          <p:cNvCxnSpPr>
            <a:cxnSpLocks/>
          </p:cNvCxnSpPr>
          <p:nvPr/>
        </p:nvCxnSpPr>
        <p:spPr>
          <a:xfrm>
            <a:off x="10203694" y="2388961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92ACD8-D474-4DEA-9B30-E81D327DCC4B}"/>
              </a:ext>
            </a:extLst>
          </p:cNvPr>
          <p:cNvCxnSpPr>
            <a:cxnSpLocks/>
          </p:cNvCxnSpPr>
          <p:nvPr/>
        </p:nvCxnSpPr>
        <p:spPr>
          <a:xfrm>
            <a:off x="9314005" y="237685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19AC78-A32B-4769-AA84-926D34C71F26}"/>
              </a:ext>
            </a:extLst>
          </p:cNvPr>
          <p:cNvCxnSpPr>
            <a:cxnSpLocks/>
          </p:cNvCxnSpPr>
          <p:nvPr/>
        </p:nvCxnSpPr>
        <p:spPr>
          <a:xfrm>
            <a:off x="11047301" y="2376849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CA3D98-4522-4215-A761-C393965FE081}"/>
              </a:ext>
            </a:extLst>
          </p:cNvPr>
          <p:cNvSpPr/>
          <p:nvPr/>
        </p:nvSpPr>
        <p:spPr>
          <a:xfrm>
            <a:off x="607192" y="2883602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Female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C460F89-9329-4CD0-9A7F-EABDD6BADD4B}"/>
              </a:ext>
            </a:extLst>
          </p:cNvPr>
          <p:cNvSpPr/>
          <p:nvPr/>
        </p:nvSpPr>
        <p:spPr>
          <a:xfrm>
            <a:off x="2332784" y="2888537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9F2BCB8-051B-429C-BE7E-504DA650B7F2}"/>
              </a:ext>
            </a:extLst>
          </p:cNvPr>
          <p:cNvSpPr/>
          <p:nvPr/>
        </p:nvSpPr>
        <p:spPr>
          <a:xfrm>
            <a:off x="4675672" y="2890779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642D2A-0AC3-4D31-A4A5-6084AC18B9AB}"/>
              </a:ext>
            </a:extLst>
          </p:cNvPr>
          <p:cNvSpPr/>
          <p:nvPr/>
        </p:nvSpPr>
        <p:spPr>
          <a:xfrm>
            <a:off x="6401264" y="2895714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C07889-0477-467A-A796-ECBFCB6B6B41}"/>
              </a:ext>
            </a:extLst>
          </p:cNvPr>
          <p:cNvSpPr/>
          <p:nvPr/>
        </p:nvSpPr>
        <p:spPr>
          <a:xfrm>
            <a:off x="8744152" y="2897957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&lt;5.5 ft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BEB5D0-B45E-4C4D-A6C4-4B18D798C95F}"/>
              </a:ext>
            </a:extLst>
          </p:cNvPr>
          <p:cNvSpPr/>
          <p:nvPr/>
        </p:nvSpPr>
        <p:spPr>
          <a:xfrm>
            <a:off x="10469744" y="2902891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&gt;=5.5ft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F50C025-AC6F-4958-BB96-2C109AB6F5D1}"/>
              </a:ext>
            </a:extLst>
          </p:cNvPr>
          <p:cNvCxnSpPr>
            <a:cxnSpLocks/>
          </p:cNvCxnSpPr>
          <p:nvPr/>
        </p:nvCxnSpPr>
        <p:spPr>
          <a:xfrm flipH="1">
            <a:off x="2942216" y="3415530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A9F07E5-8D11-4835-BE05-8C6EF943FA90}"/>
              </a:ext>
            </a:extLst>
          </p:cNvPr>
          <p:cNvCxnSpPr>
            <a:cxnSpLocks/>
          </p:cNvCxnSpPr>
          <p:nvPr/>
        </p:nvCxnSpPr>
        <p:spPr>
          <a:xfrm>
            <a:off x="2363648" y="3633147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C12944-75A2-46F8-A5DC-F37A53B30426}"/>
              </a:ext>
            </a:extLst>
          </p:cNvPr>
          <p:cNvCxnSpPr>
            <a:cxnSpLocks/>
          </p:cNvCxnSpPr>
          <p:nvPr/>
        </p:nvCxnSpPr>
        <p:spPr>
          <a:xfrm flipV="1">
            <a:off x="2906003" y="3630576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5D29D5-8CE0-4068-AFD3-FC579DA75148}"/>
              </a:ext>
            </a:extLst>
          </p:cNvPr>
          <p:cNvCxnSpPr>
            <a:cxnSpLocks/>
          </p:cNvCxnSpPr>
          <p:nvPr/>
        </p:nvCxnSpPr>
        <p:spPr>
          <a:xfrm>
            <a:off x="2363647" y="365173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A2E57F-0D68-4084-A61A-6026255DBBC4}"/>
              </a:ext>
            </a:extLst>
          </p:cNvPr>
          <p:cNvCxnSpPr>
            <a:cxnSpLocks/>
          </p:cNvCxnSpPr>
          <p:nvPr/>
        </p:nvCxnSpPr>
        <p:spPr>
          <a:xfrm>
            <a:off x="3432047" y="3630576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1EF00E-FE23-4F94-97F0-4D0E033133AB}"/>
              </a:ext>
            </a:extLst>
          </p:cNvPr>
          <p:cNvCxnSpPr>
            <a:cxnSpLocks/>
          </p:cNvCxnSpPr>
          <p:nvPr/>
        </p:nvCxnSpPr>
        <p:spPr>
          <a:xfrm flipH="1">
            <a:off x="5175492" y="3446098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4B47DF-38C8-4CFF-8B61-A09405E2221B}"/>
              </a:ext>
            </a:extLst>
          </p:cNvPr>
          <p:cNvCxnSpPr>
            <a:cxnSpLocks/>
          </p:cNvCxnSpPr>
          <p:nvPr/>
        </p:nvCxnSpPr>
        <p:spPr>
          <a:xfrm>
            <a:off x="4596924" y="3663715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C6EEA98-5927-4DE7-A3CA-CB6D1DB3D910}"/>
              </a:ext>
            </a:extLst>
          </p:cNvPr>
          <p:cNvCxnSpPr>
            <a:cxnSpLocks/>
          </p:cNvCxnSpPr>
          <p:nvPr/>
        </p:nvCxnSpPr>
        <p:spPr>
          <a:xfrm flipV="1">
            <a:off x="5139279" y="3661144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5FB098B-1892-41AE-B747-8787EE078B72}"/>
              </a:ext>
            </a:extLst>
          </p:cNvPr>
          <p:cNvCxnSpPr>
            <a:cxnSpLocks/>
          </p:cNvCxnSpPr>
          <p:nvPr/>
        </p:nvCxnSpPr>
        <p:spPr>
          <a:xfrm>
            <a:off x="4596923" y="3682298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7DF579C-B0F6-40B9-B989-A9141BB0BD3B}"/>
              </a:ext>
            </a:extLst>
          </p:cNvPr>
          <p:cNvCxnSpPr>
            <a:cxnSpLocks/>
          </p:cNvCxnSpPr>
          <p:nvPr/>
        </p:nvCxnSpPr>
        <p:spPr>
          <a:xfrm>
            <a:off x="5665323" y="3661144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C0A5457-E542-4591-992A-243FA4759074}"/>
              </a:ext>
            </a:extLst>
          </p:cNvPr>
          <p:cNvCxnSpPr>
            <a:cxnSpLocks/>
          </p:cNvCxnSpPr>
          <p:nvPr/>
        </p:nvCxnSpPr>
        <p:spPr>
          <a:xfrm flipH="1">
            <a:off x="6897701" y="3467252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92F3306-E55C-466C-9C6B-00C253BA2A44}"/>
              </a:ext>
            </a:extLst>
          </p:cNvPr>
          <p:cNvCxnSpPr>
            <a:cxnSpLocks/>
          </p:cNvCxnSpPr>
          <p:nvPr/>
        </p:nvCxnSpPr>
        <p:spPr>
          <a:xfrm>
            <a:off x="6319133" y="3684869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352B948-69D4-4C3D-A08C-9391A7AE1870}"/>
              </a:ext>
            </a:extLst>
          </p:cNvPr>
          <p:cNvCxnSpPr>
            <a:cxnSpLocks/>
          </p:cNvCxnSpPr>
          <p:nvPr/>
        </p:nvCxnSpPr>
        <p:spPr>
          <a:xfrm flipV="1">
            <a:off x="6861488" y="3682298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9EAE23-0771-4A46-9018-FAE0269D8FEF}"/>
              </a:ext>
            </a:extLst>
          </p:cNvPr>
          <p:cNvCxnSpPr>
            <a:cxnSpLocks/>
          </p:cNvCxnSpPr>
          <p:nvPr/>
        </p:nvCxnSpPr>
        <p:spPr>
          <a:xfrm>
            <a:off x="6319132" y="3703453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0323F4-33AB-473B-8271-6F8B45E1F53C}"/>
              </a:ext>
            </a:extLst>
          </p:cNvPr>
          <p:cNvCxnSpPr>
            <a:cxnSpLocks/>
          </p:cNvCxnSpPr>
          <p:nvPr/>
        </p:nvCxnSpPr>
        <p:spPr>
          <a:xfrm>
            <a:off x="7387532" y="3682298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FD1B5AD-B8AD-4367-8EA2-8D26A59D748A}"/>
              </a:ext>
            </a:extLst>
          </p:cNvPr>
          <p:cNvCxnSpPr>
            <a:cxnSpLocks/>
          </p:cNvCxnSpPr>
          <p:nvPr/>
        </p:nvCxnSpPr>
        <p:spPr>
          <a:xfrm flipH="1">
            <a:off x="9314729" y="3467252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E67B0C-C4B6-430F-B466-2A4FD0550869}"/>
              </a:ext>
            </a:extLst>
          </p:cNvPr>
          <p:cNvCxnSpPr>
            <a:cxnSpLocks/>
          </p:cNvCxnSpPr>
          <p:nvPr/>
        </p:nvCxnSpPr>
        <p:spPr>
          <a:xfrm>
            <a:off x="8736161" y="3684869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B4158E-9EC1-4E99-B445-0BF5CEFE18A4}"/>
              </a:ext>
            </a:extLst>
          </p:cNvPr>
          <p:cNvCxnSpPr>
            <a:cxnSpLocks/>
          </p:cNvCxnSpPr>
          <p:nvPr/>
        </p:nvCxnSpPr>
        <p:spPr>
          <a:xfrm flipV="1">
            <a:off x="9278516" y="3682298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88F92A4-7803-4CA6-996E-FB27BA81D8F2}"/>
              </a:ext>
            </a:extLst>
          </p:cNvPr>
          <p:cNvCxnSpPr>
            <a:cxnSpLocks/>
          </p:cNvCxnSpPr>
          <p:nvPr/>
        </p:nvCxnSpPr>
        <p:spPr>
          <a:xfrm>
            <a:off x="8736160" y="3703453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AE56AD-A167-4D3D-B4CA-A959BC3C5C28}"/>
              </a:ext>
            </a:extLst>
          </p:cNvPr>
          <p:cNvCxnSpPr>
            <a:cxnSpLocks/>
          </p:cNvCxnSpPr>
          <p:nvPr/>
        </p:nvCxnSpPr>
        <p:spPr>
          <a:xfrm>
            <a:off x="9804560" y="3682298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073F083-2A0D-4B68-8BB4-7399655E2A53}"/>
              </a:ext>
            </a:extLst>
          </p:cNvPr>
          <p:cNvCxnSpPr>
            <a:cxnSpLocks/>
          </p:cNvCxnSpPr>
          <p:nvPr/>
        </p:nvCxnSpPr>
        <p:spPr>
          <a:xfrm flipH="1">
            <a:off x="11022118" y="3444239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91113C-2DBB-4775-A02F-2555B4E157CA}"/>
              </a:ext>
            </a:extLst>
          </p:cNvPr>
          <p:cNvCxnSpPr>
            <a:cxnSpLocks/>
          </p:cNvCxnSpPr>
          <p:nvPr/>
        </p:nvCxnSpPr>
        <p:spPr>
          <a:xfrm>
            <a:off x="10443550" y="3661856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096B8FD-DFAB-4967-9A63-200DFD239007}"/>
              </a:ext>
            </a:extLst>
          </p:cNvPr>
          <p:cNvCxnSpPr>
            <a:cxnSpLocks/>
          </p:cNvCxnSpPr>
          <p:nvPr/>
        </p:nvCxnSpPr>
        <p:spPr>
          <a:xfrm flipV="1">
            <a:off x="10985906" y="3659285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36D0A5-44ED-44BD-895C-50E408C111EA}"/>
              </a:ext>
            </a:extLst>
          </p:cNvPr>
          <p:cNvCxnSpPr>
            <a:cxnSpLocks/>
          </p:cNvCxnSpPr>
          <p:nvPr/>
        </p:nvCxnSpPr>
        <p:spPr>
          <a:xfrm>
            <a:off x="10443549" y="368044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EBA585C-13E1-4795-9E4E-5F68BC96A1B5}"/>
              </a:ext>
            </a:extLst>
          </p:cNvPr>
          <p:cNvCxnSpPr>
            <a:cxnSpLocks/>
          </p:cNvCxnSpPr>
          <p:nvPr/>
        </p:nvCxnSpPr>
        <p:spPr>
          <a:xfrm>
            <a:off x="11511949" y="3659285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61DE87-E1C9-427A-A700-E73A8FD3134F}"/>
              </a:ext>
            </a:extLst>
          </p:cNvPr>
          <p:cNvCxnSpPr>
            <a:cxnSpLocks/>
          </p:cNvCxnSpPr>
          <p:nvPr/>
        </p:nvCxnSpPr>
        <p:spPr>
          <a:xfrm flipH="1">
            <a:off x="1096338" y="3436684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A34E35B-2685-4013-B352-283E6C890DD3}"/>
              </a:ext>
            </a:extLst>
          </p:cNvPr>
          <p:cNvCxnSpPr>
            <a:cxnSpLocks/>
          </p:cNvCxnSpPr>
          <p:nvPr/>
        </p:nvCxnSpPr>
        <p:spPr>
          <a:xfrm>
            <a:off x="517770" y="3654301"/>
            <a:ext cx="692913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74C82A0-95D7-4BB3-932E-F8A08CDF5EA6}"/>
              </a:ext>
            </a:extLst>
          </p:cNvPr>
          <p:cNvCxnSpPr>
            <a:cxnSpLocks/>
          </p:cNvCxnSpPr>
          <p:nvPr/>
        </p:nvCxnSpPr>
        <p:spPr>
          <a:xfrm flipV="1">
            <a:off x="1060126" y="3651730"/>
            <a:ext cx="544709" cy="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015E85-BA5B-4687-865B-A662DC93F4AA}"/>
              </a:ext>
            </a:extLst>
          </p:cNvPr>
          <p:cNvCxnSpPr>
            <a:cxnSpLocks/>
          </p:cNvCxnSpPr>
          <p:nvPr/>
        </p:nvCxnSpPr>
        <p:spPr>
          <a:xfrm>
            <a:off x="524860" y="3635126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84D8E1-EAB9-47AE-8A0C-8AD43ED9A644}"/>
              </a:ext>
            </a:extLst>
          </p:cNvPr>
          <p:cNvCxnSpPr>
            <a:cxnSpLocks/>
          </p:cNvCxnSpPr>
          <p:nvPr/>
        </p:nvCxnSpPr>
        <p:spPr>
          <a:xfrm>
            <a:off x="1586169" y="365173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156FAAB-5C67-4CCE-A625-3C3ECA915F2E}"/>
              </a:ext>
            </a:extLst>
          </p:cNvPr>
          <p:cNvSpPr/>
          <p:nvPr/>
        </p:nvSpPr>
        <p:spPr>
          <a:xfrm>
            <a:off x="59390" y="4135600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739A41-F70B-4A3F-A59A-49761C8984E1}"/>
              </a:ext>
            </a:extLst>
          </p:cNvPr>
          <p:cNvSpPr/>
          <p:nvPr/>
        </p:nvSpPr>
        <p:spPr>
          <a:xfrm>
            <a:off x="1251867" y="4143856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9F1B2D-F126-4B26-AD68-65574EC39B1D}"/>
              </a:ext>
            </a:extLst>
          </p:cNvPr>
          <p:cNvSpPr/>
          <p:nvPr/>
        </p:nvSpPr>
        <p:spPr>
          <a:xfrm>
            <a:off x="2071475" y="4148093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(20)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B46DE0-5DA1-49AC-8F26-932ABF9548CB}"/>
              </a:ext>
            </a:extLst>
          </p:cNvPr>
          <p:cNvSpPr/>
          <p:nvPr/>
        </p:nvSpPr>
        <p:spPr>
          <a:xfrm>
            <a:off x="3146128" y="4155756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(13)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F19AA8-C5FB-4BF3-A562-568BB089FBD2}"/>
              </a:ext>
            </a:extLst>
          </p:cNvPr>
          <p:cNvSpPr/>
          <p:nvPr/>
        </p:nvSpPr>
        <p:spPr>
          <a:xfrm>
            <a:off x="4083561" y="4160587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(14)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860551F-2394-4685-9E2E-07E1403CB67F}"/>
              </a:ext>
            </a:extLst>
          </p:cNvPr>
          <p:cNvSpPr/>
          <p:nvPr/>
        </p:nvSpPr>
        <p:spPr>
          <a:xfrm>
            <a:off x="5276037" y="4168843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F1083A-CE4F-4160-B563-AADE02EE89E3}"/>
              </a:ext>
            </a:extLst>
          </p:cNvPr>
          <p:cNvSpPr/>
          <p:nvPr/>
        </p:nvSpPr>
        <p:spPr>
          <a:xfrm>
            <a:off x="6095646" y="4173080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(16)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F5227A-2F14-4418-9A0C-21CB41522C2A}"/>
              </a:ext>
            </a:extLst>
          </p:cNvPr>
          <p:cNvSpPr/>
          <p:nvPr/>
        </p:nvSpPr>
        <p:spPr>
          <a:xfrm>
            <a:off x="7288123" y="4181336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4B64564-7514-4224-AC99-BBEB54409A9A}"/>
              </a:ext>
            </a:extLst>
          </p:cNvPr>
          <p:cNvSpPr/>
          <p:nvPr/>
        </p:nvSpPr>
        <p:spPr>
          <a:xfrm>
            <a:off x="8107731" y="4185573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(12)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2B6437-4D0C-409F-A42D-6D77BC7D4B11}"/>
              </a:ext>
            </a:extLst>
          </p:cNvPr>
          <p:cNvSpPr/>
          <p:nvPr/>
        </p:nvSpPr>
        <p:spPr>
          <a:xfrm>
            <a:off x="9300208" y="4193829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3C7975B-23CC-4851-9C5C-49651FEE0FBC}"/>
              </a:ext>
            </a:extLst>
          </p:cNvPr>
          <p:cNvSpPr/>
          <p:nvPr/>
        </p:nvSpPr>
        <p:spPr>
          <a:xfrm>
            <a:off x="10119817" y="4198067"/>
            <a:ext cx="974975" cy="37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Students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(18)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F97589-1FF4-43CB-B3EE-B6D1E548C77B}"/>
              </a:ext>
            </a:extLst>
          </p:cNvPr>
          <p:cNvSpPr/>
          <p:nvPr/>
        </p:nvSpPr>
        <p:spPr>
          <a:xfrm>
            <a:off x="11264743" y="4140200"/>
            <a:ext cx="714672" cy="379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970202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25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9977E4-E0D4-4B35-942D-ED4CA09DAE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1379200" cy="2355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375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Gender Split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chi-square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24027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5571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ying, kite&#10;&#10;Description automatically generated">
            <a:extLst>
              <a:ext uri="{FF2B5EF4-FFF2-40B4-BE49-F238E27FC236}">
                <a16:creationId xmlns:a16="http://schemas.microsoft.com/office/drawing/2014/main" id="{38A26F97-253A-4A56-A3C3-F8139006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4394200" cy="4394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628574-9A6E-4F5E-AF23-CC165EA1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0" y="353220"/>
            <a:ext cx="5892800" cy="817561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What is a decision tree?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53F415-5539-48C1-B06B-3CA06974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1" y="2108200"/>
            <a:ext cx="4651023" cy="2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 flowchart/graph that resembles a tree and uses the method of branching or partitioning the data set by selecting the most significant variable recursively.</a:t>
            </a:r>
          </a:p>
        </p:txBody>
      </p:sp>
    </p:spTree>
    <p:extLst>
      <p:ext uri="{BB962C8B-B14F-4D97-AF65-F5344CB8AC3E}">
        <p14:creationId xmlns:p14="http://schemas.microsoft.com/office/powerpoint/2010/main" val="67401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9977E4-E0D4-4B35-942D-ED4CA09DAED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1379200" cy="2355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375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chi-square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24027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64739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37B4FC-6818-4C63-A71E-B2A579A77B9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85"/>
          <a:ext cx="11379200" cy="2422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375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71163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Expected not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3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2402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F4DB0-2988-4663-9C69-39469D46FED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chi-square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DC6388-A4E5-4A32-A276-4AACB6FA605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Node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Total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Expected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45B5F9-E0C1-4266-A02C-5AC755FAF75A}"/>
              </a:ext>
            </a:extLst>
          </p:cNvPr>
          <p:cNvGraphicFramePr>
            <a:graphicFrameLocks noGrp="1"/>
          </p:cNvGraphicFramePr>
          <p:nvPr/>
        </p:nvGraphicFramePr>
        <p:xfrm>
          <a:off x="10885" y="1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Node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6E2DC6-090E-4F6E-9D42-8653F7446E2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Node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Variance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2-5= -3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13-10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801CEB-C6CA-4866-895C-A71FA7D46A27}"/>
              </a:ext>
            </a:extLst>
          </p:cNvPr>
          <p:cNvGraphicFramePr>
            <a:graphicFrameLocks noGrp="1"/>
          </p:cNvGraphicFramePr>
          <p:nvPr/>
        </p:nvGraphicFramePr>
        <p:xfrm>
          <a:off x="-10885" y="1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Node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Total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variance not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2-5= -3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5-2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13-10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10-13 = 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15C61F-78A5-43B8-BB11-0A24964D7EE1}"/>
              </a:ext>
            </a:extLst>
          </p:cNvPr>
          <p:cNvGraphicFramePr>
            <a:graphicFrameLocks noGrp="1"/>
          </p:cNvGraphicFramePr>
          <p:nvPr/>
        </p:nvGraphicFramePr>
        <p:xfrm>
          <a:off x="0" y="10886"/>
          <a:ext cx="11379200" cy="234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30118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Node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Total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Expected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Variance play cricket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2-5=-3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5-2 = 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301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13-10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10-13 = 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19595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3CEC9D-B266-4D06-8A9B-3F0488DBF723}"/>
              </a:ext>
            </a:extLst>
          </p:cNvPr>
          <p:cNvGraphicFramePr>
            <a:graphicFrameLocks noGrp="1"/>
          </p:cNvGraphicFramePr>
          <p:nvPr/>
        </p:nvGraphicFramePr>
        <p:xfrm>
          <a:off x="0" y="-25400"/>
          <a:ext cx="11379200" cy="238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15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765605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048773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671215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394871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667551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373895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059263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29654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296543"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chi-square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6163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2965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2-5=-3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5-2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2965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13-10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10-13 = 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83577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300" u="none" strike="noStrike" dirty="0">
                          <a:effectLst/>
                        </a:rPr>
                        <a:t>Total Chi -Square = 1.8+0.9+1.8+0.9 = 5.4</a:t>
                      </a: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F0381-3F78-4462-B996-AF426CE468E3}"/>
              </a:ext>
            </a:extLst>
          </p:cNvPr>
          <p:cNvGraphicFramePr>
            <a:graphicFrameLocks noGrp="1"/>
          </p:cNvGraphicFramePr>
          <p:nvPr/>
        </p:nvGraphicFramePr>
        <p:xfrm>
          <a:off x="0" y="10885"/>
          <a:ext cx="12192000" cy="231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848">
                  <a:extLst>
                    <a:ext uri="{9D8B030D-6E8A-4147-A177-3AD203B41FA5}">
                      <a16:colId xmlns:a16="http://schemas.microsoft.com/office/drawing/2014/main" val="990859539"/>
                    </a:ext>
                  </a:extLst>
                </a:gridCol>
                <a:gridCol w="831611">
                  <a:extLst>
                    <a:ext uri="{9D8B030D-6E8A-4147-A177-3AD203B41FA5}">
                      <a16:colId xmlns:a16="http://schemas.microsoft.com/office/drawing/2014/main" val="479475017"/>
                    </a:ext>
                  </a:extLst>
                </a:gridCol>
                <a:gridCol w="1139191">
                  <a:extLst>
                    <a:ext uri="{9D8B030D-6E8A-4147-A177-3AD203B41FA5}">
                      <a16:colId xmlns:a16="http://schemas.microsoft.com/office/drawing/2014/main" val="3978675994"/>
                    </a:ext>
                  </a:extLst>
                </a:gridCol>
                <a:gridCol w="729083">
                  <a:extLst>
                    <a:ext uri="{9D8B030D-6E8A-4147-A177-3AD203B41FA5}">
                      <a16:colId xmlns:a16="http://schemas.microsoft.com/office/drawing/2014/main" val="2355919282"/>
                    </a:ext>
                  </a:extLst>
                </a:gridCol>
                <a:gridCol w="1515127">
                  <a:extLst>
                    <a:ext uri="{9D8B030D-6E8A-4147-A177-3AD203B41FA5}">
                      <a16:colId xmlns:a16="http://schemas.microsoft.com/office/drawing/2014/main" val="1874447404"/>
                    </a:ext>
                  </a:extLst>
                </a:gridCol>
                <a:gridCol w="1811315">
                  <a:extLst>
                    <a:ext uri="{9D8B030D-6E8A-4147-A177-3AD203B41FA5}">
                      <a16:colId xmlns:a16="http://schemas.microsoft.com/office/drawing/2014/main" val="877936077"/>
                    </a:ext>
                  </a:extLst>
                </a:gridCol>
                <a:gridCol w="1492343">
                  <a:extLst>
                    <a:ext uri="{9D8B030D-6E8A-4147-A177-3AD203B41FA5}">
                      <a16:colId xmlns:a16="http://schemas.microsoft.com/office/drawing/2014/main" val="2500978676"/>
                    </a:ext>
                  </a:extLst>
                </a:gridCol>
                <a:gridCol w="1765748">
                  <a:extLst>
                    <a:ext uri="{9D8B030D-6E8A-4147-A177-3AD203B41FA5}">
                      <a16:colId xmlns:a16="http://schemas.microsoft.com/office/drawing/2014/main" val="891494774"/>
                    </a:ext>
                  </a:extLst>
                </a:gridCol>
                <a:gridCol w="1150584">
                  <a:extLst>
                    <a:ext uri="{9D8B030D-6E8A-4147-A177-3AD203B41FA5}">
                      <a16:colId xmlns:a16="http://schemas.microsoft.com/office/drawing/2014/main" val="375458080"/>
                    </a:ext>
                  </a:extLst>
                </a:gridCol>
                <a:gridCol w="1196152">
                  <a:extLst>
                    <a:ext uri="{9D8B030D-6E8A-4147-A177-3AD203B41FA5}">
                      <a16:colId xmlns:a16="http://schemas.microsoft.com/office/drawing/2014/main" val="2226732625"/>
                    </a:ext>
                  </a:extLst>
                </a:gridCol>
              </a:tblGrid>
              <a:tr h="291971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Gender Split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5743"/>
                  </a:ext>
                </a:extLst>
              </a:tr>
              <a:tr h="291971">
                <a:tc gridSpan="8"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44754"/>
                  </a:ext>
                </a:extLst>
              </a:tr>
              <a:tr h="5745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16748"/>
                  </a:ext>
                </a:extLst>
              </a:tr>
              <a:tr h="291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Female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2-5=-3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5-2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)/5 = 1.8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51389"/>
                  </a:ext>
                </a:extLst>
              </a:tr>
              <a:tr h="291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Male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13-10 = 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10-13 = -3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((3)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((-3)</a:t>
                      </a:r>
                      <a:r>
                        <a:rPr lang="en-IN" sz="1300" u="none" strike="noStrike" baseline="30000" dirty="0">
                          <a:effectLst/>
                        </a:rPr>
                        <a:t>2</a:t>
                      </a:r>
                      <a:r>
                        <a:rPr lang="en-IN" sz="1300" u="none" strike="noStrike" dirty="0">
                          <a:effectLst/>
                        </a:rPr>
                        <a:t>)/10 = 0.9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09246"/>
                  </a:ext>
                </a:extLst>
              </a:tr>
              <a:tr h="574579">
                <a:tc gridSpan="8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300" u="none" strike="noStrike" dirty="0">
                          <a:effectLst/>
                        </a:rPr>
                        <a:t>Total Chi -Square = 1.8+0.9+1.8+0.9 = 5.4</a:t>
                      </a: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08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7B35-B326-40B9-B657-B6F245730E7F}"/>
              </a:ext>
            </a:extLst>
          </p:cNvPr>
          <p:cNvGraphicFramePr>
            <a:graphicFrameLocks noGrp="1"/>
          </p:cNvGraphicFramePr>
          <p:nvPr/>
        </p:nvGraphicFramePr>
        <p:xfrm>
          <a:off x="18145" y="2335184"/>
          <a:ext cx="12155711" cy="2194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919">
                  <a:extLst>
                    <a:ext uri="{9D8B030D-6E8A-4147-A177-3AD203B41FA5}">
                      <a16:colId xmlns:a16="http://schemas.microsoft.com/office/drawing/2014/main" val="1470167954"/>
                    </a:ext>
                  </a:extLst>
                </a:gridCol>
                <a:gridCol w="820324">
                  <a:extLst>
                    <a:ext uri="{9D8B030D-6E8A-4147-A177-3AD203B41FA5}">
                      <a16:colId xmlns:a16="http://schemas.microsoft.com/office/drawing/2014/main" val="1983850755"/>
                    </a:ext>
                  </a:extLst>
                </a:gridCol>
                <a:gridCol w="1118624">
                  <a:extLst>
                    <a:ext uri="{9D8B030D-6E8A-4147-A177-3AD203B41FA5}">
                      <a16:colId xmlns:a16="http://schemas.microsoft.com/office/drawing/2014/main" val="2422381296"/>
                    </a:ext>
                  </a:extLst>
                </a:gridCol>
                <a:gridCol w="715919">
                  <a:extLst>
                    <a:ext uri="{9D8B030D-6E8A-4147-A177-3AD203B41FA5}">
                      <a16:colId xmlns:a16="http://schemas.microsoft.com/office/drawing/2014/main" val="1090923257"/>
                    </a:ext>
                  </a:extLst>
                </a:gridCol>
                <a:gridCol w="1491499">
                  <a:extLst>
                    <a:ext uri="{9D8B030D-6E8A-4147-A177-3AD203B41FA5}">
                      <a16:colId xmlns:a16="http://schemas.microsoft.com/office/drawing/2014/main" val="636517379"/>
                    </a:ext>
                  </a:extLst>
                </a:gridCol>
                <a:gridCol w="1774883">
                  <a:extLst>
                    <a:ext uri="{9D8B030D-6E8A-4147-A177-3AD203B41FA5}">
                      <a16:colId xmlns:a16="http://schemas.microsoft.com/office/drawing/2014/main" val="4198146847"/>
                    </a:ext>
                  </a:extLst>
                </a:gridCol>
                <a:gridCol w="1476584">
                  <a:extLst>
                    <a:ext uri="{9D8B030D-6E8A-4147-A177-3AD203B41FA5}">
                      <a16:colId xmlns:a16="http://schemas.microsoft.com/office/drawing/2014/main" val="812142044"/>
                    </a:ext>
                  </a:extLst>
                </a:gridCol>
                <a:gridCol w="1730137">
                  <a:extLst>
                    <a:ext uri="{9D8B030D-6E8A-4147-A177-3AD203B41FA5}">
                      <a16:colId xmlns:a16="http://schemas.microsoft.com/office/drawing/2014/main" val="2323293610"/>
                    </a:ext>
                  </a:extLst>
                </a:gridCol>
                <a:gridCol w="1133539">
                  <a:extLst>
                    <a:ext uri="{9D8B030D-6E8A-4147-A177-3AD203B41FA5}">
                      <a16:colId xmlns:a16="http://schemas.microsoft.com/office/drawing/2014/main" val="1839881520"/>
                    </a:ext>
                  </a:extLst>
                </a:gridCol>
                <a:gridCol w="1178284">
                  <a:extLst>
                    <a:ext uri="{9D8B030D-6E8A-4147-A177-3AD203B41FA5}">
                      <a16:colId xmlns:a16="http://schemas.microsoft.com/office/drawing/2014/main" val="2590717718"/>
                    </a:ext>
                  </a:extLst>
                </a:gridCol>
              </a:tblGrid>
              <a:tr h="32796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Class Split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7781"/>
                  </a:ext>
                </a:extLst>
              </a:tr>
              <a:tr h="327968">
                <a:tc gridSpan="8">
                  <a:txBody>
                    <a:bodyPr/>
                    <a:lstStyle/>
                    <a:p>
                      <a:pPr algn="l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chi-square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71961"/>
                  </a:ext>
                </a:extLst>
              </a:tr>
              <a:tr h="5550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35088"/>
                  </a:ext>
                </a:extLst>
              </a:tr>
              <a:tr h="3279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class 9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0.142857143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0.142857143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73002"/>
                  </a:ext>
                </a:extLst>
              </a:tr>
              <a:tr h="3279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class 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91422"/>
                  </a:ext>
                </a:extLst>
              </a:tr>
              <a:tr h="327968">
                <a:tc gridSpan="8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Total Chi -Square = 0.53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58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3DDF69-D4EF-4312-9BD2-C4FD7B0B3DF1}"/>
              </a:ext>
            </a:extLst>
          </p:cNvPr>
          <p:cNvGraphicFramePr>
            <a:graphicFrameLocks noGrp="1"/>
          </p:cNvGraphicFramePr>
          <p:nvPr/>
        </p:nvGraphicFramePr>
        <p:xfrm>
          <a:off x="0" y="4530075"/>
          <a:ext cx="12173853" cy="231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988">
                  <a:extLst>
                    <a:ext uri="{9D8B030D-6E8A-4147-A177-3AD203B41FA5}">
                      <a16:colId xmlns:a16="http://schemas.microsoft.com/office/drawing/2014/main" val="4057118538"/>
                    </a:ext>
                  </a:extLst>
                </a:gridCol>
                <a:gridCol w="821549">
                  <a:extLst>
                    <a:ext uri="{9D8B030D-6E8A-4147-A177-3AD203B41FA5}">
                      <a16:colId xmlns:a16="http://schemas.microsoft.com/office/drawing/2014/main" val="2302404627"/>
                    </a:ext>
                  </a:extLst>
                </a:gridCol>
                <a:gridCol w="1120292">
                  <a:extLst>
                    <a:ext uri="{9D8B030D-6E8A-4147-A177-3AD203B41FA5}">
                      <a16:colId xmlns:a16="http://schemas.microsoft.com/office/drawing/2014/main" val="2757026471"/>
                    </a:ext>
                  </a:extLst>
                </a:gridCol>
                <a:gridCol w="716988">
                  <a:extLst>
                    <a:ext uri="{9D8B030D-6E8A-4147-A177-3AD203B41FA5}">
                      <a16:colId xmlns:a16="http://schemas.microsoft.com/office/drawing/2014/main" val="4253988187"/>
                    </a:ext>
                  </a:extLst>
                </a:gridCol>
                <a:gridCol w="1493724">
                  <a:extLst>
                    <a:ext uri="{9D8B030D-6E8A-4147-A177-3AD203B41FA5}">
                      <a16:colId xmlns:a16="http://schemas.microsoft.com/office/drawing/2014/main" val="4245653724"/>
                    </a:ext>
                  </a:extLst>
                </a:gridCol>
                <a:gridCol w="1777532">
                  <a:extLst>
                    <a:ext uri="{9D8B030D-6E8A-4147-A177-3AD203B41FA5}">
                      <a16:colId xmlns:a16="http://schemas.microsoft.com/office/drawing/2014/main" val="497555911"/>
                    </a:ext>
                  </a:extLst>
                </a:gridCol>
                <a:gridCol w="1478787">
                  <a:extLst>
                    <a:ext uri="{9D8B030D-6E8A-4147-A177-3AD203B41FA5}">
                      <a16:colId xmlns:a16="http://schemas.microsoft.com/office/drawing/2014/main" val="2043729749"/>
                    </a:ext>
                  </a:extLst>
                </a:gridCol>
                <a:gridCol w="1732720">
                  <a:extLst>
                    <a:ext uri="{9D8B030D-6E8A-4147-A177-3AD203B41FA5}">
                      <a16:colId xmlns:a16="http://schemas.microsoft.com/office/drawing/2014/main" val="3561782867"/>
                    </a:ext>
                  </a:extLst>
                </a:gridCol>
                <a:gridCol w="1135231">
                  <a:extLst>
                    <a:ext uri="{9D8B030D-6E8A-4147-A177-3AD203B41FA5}">
                      <a16:colId xmlns:a16="http://schemas.microsoft.com/office/drawing/2014/main" val="942979536"/>
                    </a:ext>
                  </a:extLst>
                </a:gridCol>
                <a:gridCol w="1180043">
                  <a:extLst>
                    <a:ext uri="{9D8B030D-6E8A-4147-A177-3AD203B41FA5}">
                      <a16:colId xmlns:a16="http://schemas.microsoft.com/office/drawing/2014/main" val="3016522640"/>
                    </a:ext>
                  </a:extLst>
                </a:gridCol>
              </a:tblGrid>
              <a:tr h="32218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Height Split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02698"/>
                  </a:ext>
                </a:extLst>
              </a:tr>
              <a:tr h="346467">
                <a:tc gridSpan="8">
                  <a:txBody>
                    <a:bodyPr/>
                    <a:lstStyle/>
                    <a:p>
                      <a:pPr algn="ctr" fontAlgn="b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9" marR="5049" marT="5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>
                          <a:effectLst/>
                        </a:rPr>
                        <a:t>chi-square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01457"/>
                  </a:ext>
                </a:extLst>
              </a:tr>
              <a:tr h="6818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Node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observed</a:t>
                      </a:r>
                    </a:p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Expected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variance 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u="none" strike="noStrike" dirty="0">
                          <a:effectLst/>
                        </a:rPr>
                        <a:t>not play cricket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476041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&lt;5.5ft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0.166666667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0.166666667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4679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&gt;5.5ft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0.111111111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0.111111111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02231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Chi -Square = 0.55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2" marR="6732" marT="67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7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1AEB24-CAE6-4E81-A2C9-27C809807E68}"/>
              </a:ext>
            </a:extLst>
          </p:cNvPr>
          <p:cNvSpPr/>
          <p:nvPr/>
        </p:nvSpPr>
        <p:spPr>
          <a:xfrm>
            <a:off x="3318328" y="17526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D05F2F-A0E2-44A1-93EC-04170FE69D21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2962728" y="2260600"/>
            <a:ext cx="965200" cy="6604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E2281-33CC-4FC2-BE38-BB5267F22184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927928" y="2260600"/>
            <a:ext cx="2160813" cy="79647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2DB80F2-8897-4317-B0EB-B37AEF49CD42}"/>
              </a:ext>
            </a:extLst>
          </p:cNvPr>
          <p:cNvSpPr/>
          <p:nvPr/>
        </p:nvSpPr>
        <p:spPr>
          <a:xfrm>
            <a:off x="5479141" y="3057072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F15F9-720B-4B47-B54C-86AB77B11249}"/>
              </a:ext>
            </a:extLst>
          </p:cNvPr>
          <p:cNvSpPr/>
          <p:nvPr/>
        </p:nvSpPr>
        <p:spPr>
          <a:xfrm>
            <a:off x="2353128" y="29210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BE8058-1FD2-4219-B9F4-BD4C5123B3D7}"/>
              </a:ext>
            </a:extLst>
          </p:cNvPr>
          <p:cNvSpPr/>
          <p:nvPr/>
        </p:nvSpPr>
        <p:spPr>
          <a:xfrm>
            <a:off x="1794328" y="3886200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3672B-7A9F-4DEF-8E10-83C86F93F9F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403928" y="3429000"/>
            <a:ext cx="558800" cy="45720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E65E2AD-493A-4C7B-B3FA-FC4088A04685}"/>
              </a:ext>
            </a:extLst>
          </p:cNvPr>
          <p:cNvSpPr/>
          <p:nvPr/>
        </p:nvSpPr>
        <p:spPr>
          <a:xfrm>
            <a:off x="3165928" y="3886201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8958F4-33A3-4E0E-B9BE-6AC879376465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>
            <a:off x="2962728" y="3429001"/>
            <a:ext cx="812800" cy="45720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D877996-076D-44BD-BF63-CB3F151C0917}"/>
              </a:ext>
            </a:extLst>
          </p:cNvPr>
          <p:cNvSpPr/>
          <p:nvPr/>
        </p:nvSpPr>
        <p:spPr>
          <a:xfrm>
            <a:off x="4787903" y="4224139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0C4AB-4E5E-41B4-96C4-5649321A4175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flipH="1">
            <a:off x="5397503" y="3565072"/>
            <a:ext cx="691239" cy="65906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73CE22C-8650-4CF9-B1C7-2A3EFD36FB4B}"/>
              </a:ext>
            </a:extLst>
          </p:cNvPr>
          <p:cNvSpPr/>
          <p:nvPr/>
        </p:nvSpPr>
        <p:spPr>
          <a:xfrm>
            <a:off x="6264728" y="4249767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DCA111-3DFA-41CD-9BBC-B3619E716B9F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>
            <a:off x="6088741" y="3565073"/>
            <a:ext cx="785587" cy="68469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D806CC9-D21F-42D5-9ACD-0BDD68188009}"/>
              </a:ext>
            </a:extLst>
          </p:cNvPr>
          <p:cNvSpPr/>
          <p:nvPr/>
        </p:nvSpPr>
        <p:spPr>
          <a:xfrm>
            <a:off x="2124528" y="5223329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2F222B-A5E4-401A-8678-A39EFC62FDC7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 flipH="1">
            <a:off x="2734128" y="4394201"/>
            <a:ext cx="1041400" cy="82912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471AB66-D712-4DB7-B3F4-B332F8160C7A}"/>
              </a:ext>
            </a:extLst>
          </p:cNvPr>
          <p:cNvSpPr/>
          <p:nvPr/>
        </p:nvSpPr>
        <p:spPr>
          <a:xfrm>
            <a:off x="3724728" y="5246915"/>
            <a:ext cx="1219200" cy="5080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CAA465-384F-4F2B-91B5-6D23B2A31D7D}"/>
              </a:ext>
            </a:extLst>
          </p:cNvPr>
          <p:cNvCxnSpPr>
            <a:cxnSpLocks/>
            <a:stCxn id="19" idx="4"/>
            <a:endCxn id="32" idx="0"/>
          </p:cNvCxnSpPr>
          <p:nvPr/>
        </p:nvCxnSpPr>
        <p:spPr>
          <a:xfrm>
            <a:off x="3775528" y="4394202"/>
            <a:ext cx="558800" cy="85271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81014E-49C7-41D2-925D-19673B1F68AF}"/>
              </a:ext>
            </a:extLst>
          </p:cNvPr>
          <p:cNvCxnSpPr>
            <a:cxnSpLocks/>
            <a:stCxn id="45" idx="1"/>
            <a:endCxn id="4" idx="6"/>
          </p:cNvCxnSpPr>
          <p:nvPr/>
        </p:nvCxnSpPr>
        <p:spPr>
          <a:xfrm flipH="1">
            <a:off x="4537529" y="1882520"/>
            <a:ext cx="519793" cy="124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EBEA26C-E364-42C0-A09B-8B9EAF254CA8}"/>
              </a:ext>
            </a:extLst>
          </p:cNvPr>
          <p:cNvSpPr/>
          <p:nvPr/>
        </p:nvSpPr>
        <p:spPr>
          <a:xfrm>
            <a:off x="5057322" y="1583022"/>
            <a:ext cx="1703613" cy="598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Root Node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579AA44-DDC0-46D6-ACCE-986B8E0113F7}"/>
              </a:ext>
            </a:extLst>
          </p:cNvPr>
          <p:cNvSpPr/>
          <p:nvPr/>
        </p:nvSpPr>
        <p:spPr>
          <a:xfrm>
            <a:off x="8720867" y="2781195"/>
            <a:ext cx="2071007" cy="598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Branch Node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F9C45A-E7A2-4F73-8FB2-193C0258E06E}"/>
              </a:ext>
            </a:extLst>
          </p:cNvPr>
          <p:cNvCxnSpPr>
            <a:cxnSpLocks/>
            <a:stCxn id="61" idx="1"/>
            <a:endCxn id="32" idx="6"/>
          </p:cNvCxnSpPr>
          <p:nvPr/>
        </p:nvCxnSpPr>
        <p:spPr>
          <a:xfrm flipH="1" flipV="1">
            <a:off x="4943929" y="5500915"/>
            <a:ext cx="1038679" cy="9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698CED-0D98-48BE-A945-1C31B5C3CA5D}"/>
              </a:ext>
            </a:extLst>
          </p:cNvPr>
          <p:cNvSpPr/>
          <p:nvPr/>
        </p:nvSpPr>
        <p:spPr>
          <a:xfrm>
            <a:off x="5982607" y="5295080"/>
            <a:ext cx="2071007" cy="598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Leaf Node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CBE097-1E54-4DFF-B0A3-1ED0FCF11064}"/>
              </a:ext>
            </a:extLst>
          </p:cNvPr>
          <p:cNvCxnSpPr>
            <a:cxnSpLocks/>
          </p:cNvCxnSpPr>
          <p:nvPr/>
        </p:nvCxnSpPr>
        <p:spPr>
          <a:xfrm>
            <a:off x="4673600" y="2921000"/>
            <a:ext cx="3134176" cy="485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7D26D9-82D9-47DD-97BC-72917253B2C6}"/>
              </a:ext>
            </a:extLst>
          </p:cNvPr>
          <p:cNvCxnSpPr>
            <a:cxnSpLocks/>
          </p:cNvCxnSpPr>
          <p:nvPr/>
        </p:nvCxnSpPr>
        <p:spPr>
          <a:xfrm>
            <a:off x="4667249" y="4852110"/>
            <a:ext cx="3131459" cy="532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5556DC-A976-4B64-A173-FF1343D18C8A}"/>
              </a:ext>
            </a:extLst>
          </p:cNvPr>
          <p:cNvCxnSpPr>
            <a:cxnSpLocks/>
          </p:cNvCxnSpPr>
          <p:nvPr/>
        </p:nvCxnSpPr>
        <p:spPr>
          <a:xfrm>
            <a:off x="4662715" y="2921000"/>
            <a:ext cx="0" cy="19311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AEFDFD-3015-42BB-A500-EF41E75EADE2}"/>
              </a:ext>
            </a:extLst>
          </p:cNvPr>
          <p:cNvCxnSpPr>
            <a:cxnSpLocks/>
          </p:cNvCxnSpPr>
          <p:nvPr/>
        </p:nvCxnSpPr>
        <p:spPr>
          <a:xfrm>
            <a:off x="7803241" y="2974862"/>
            <a:ext cx="0" cy="19311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2754D3F-D744-43AB-8070-7BD894EC4DE0}"/>
              </a:ext>
            </a:extLst>
          </p:cNvPr>
          <p:cNvSpPr/>
          <p:nvPr/>
        </p:nvSpPr>
        <p:spPr>
          <a:xfrm>
            <a:off x="9146218" y="4446823"/>
            <a:ext cx="1703613" cy="598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Branch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09B2D-D18C-48D4-BFCA-51D6970A5C28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7807777" y="4503769"/>
            <a:ext cx="1338440" cy="24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F65A4F-928E-4EE3-B9C0-5EA2F86B0CC0}"/>
              </a:ext>
            </a:extLst>
          </p:cNvPr>
          <p:cNvCxnSpPr>
            <a:cxnSpLocks/>
            <a:stCxn id="49" idx="1"/>
            <a:endCxn id="10" idx="6"/>
          </p:cNvCxnSpPr>
          <p:nvPr/>
        </p:nvCxnSpPr>
        <p:spPr>
          <a:xfrm flipH="1">
            <a:off x="6698342" y="3080693"/>
            <a:ext cx="2022525" cy="230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61" grpId="0" animBg="1"/>
      <p:bldP spid="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07E4C-34B6-4B2D-A32B-D8C389CA2149}"/>
              </a:ext>
            </a:extLst>
          </p:cNvPr>
          <p:cNvSpPr/>
          <p:nvPr/>
        </p:nvSpPr>
        <p:spPr>
          <a:xfrm>
            <a:off x="4572000" y="76200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Split on Gender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BA7318-FF94-46DD-9FAA-A8C6530DF902}"/>
              </a:ext>
            </a:extLst>
          </p:cNvPr>
          <p:cNvCxnSpPr>
            <a:cxnSpLocks/>
          </p:cNvCxnSpPr>
          <p:nvPr/>
        </p:nvCxnSpPr>
        <p:spPr>
          <a:xfrm flipH="1">
            <a:off x="5929013" y="765628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771D1-CFEF-4048-8606-9E567A2125D7}"/>
              </a:ext>
            </a:extLst>
          </p:cNvPr>
          <p:cNvCxnSpPr>
            <a:cxnSpLocks/>
          </p:cNvCxnSpPr>
          <p:nvPr/>
        </p:nvCxnSpPr>
        <p:spPr>
          <a:xfrm>
            <a:off x="3375104" y="970744"/>
            <a:ext cx="2517696" cy="575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D6AC46-E961-48D9-A743-9FEDF0466C33}"/>
              </a:ext>
            </a:extLst>
          </p:cNvPr>
          <p:cNvCxnSpPr>
            <a:cxnSpLocks/>
          </p:cNvCxnSpPr>
          <p:nvPr/>
        </p:nvCxnSpPr>
        <p:spPr>
          <a:xfrm flipV="1">
            <a:off x="5892800" y="970744"/>
            <a:ext cx="3419131" cy="99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F1A3D0-BAC3-4AB7-80DA-D557DF764B9C}"/>
              </a:ext>
            </a:extLst>
          </p:cNvPr>
          <p:cNvCxnSpPr>
            <a:cxnSpLocks/>
          </p:cNvCxnSpPr>
          <p:nvPr/>
        </p:nvCxnSpPr>
        <p:spPr>
          <a:xfrm>
            <a:off x="3375104" y="970745"/>
            <a:ext cx="0" cy="50028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DBEEA6-036D-4342-AFDD-2A7A65A9BD22}"/>
              </a:ext>
            </a:extLst>
          </p:cNvPr>
          <p:cNvCxnSpPr>
            <a:cxnSpLocks/>
          </p:cNvCxnSpPr>
          <p:nvPr/>
        </p:nvCxnSpPr>
        <p:spPr>
          <a:xfrm>
            <a:off x="9292151" y="96113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DAE04-97C4-4AF6-B768-D4916E3FC476}"/>
              </a:ext>
            </a:extLst>
          </p:cNvPr>
          <p:cNvSpPr/>
          <p:nvPr/>
        </p:nvSpPr>
        <p:spPr>
          <a:xfrm>
            <a:off x="2051784" y="1491667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Female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B7476-258D-43A1-BD5D-6E276A106A2E}"/>
              </a:ext>
            </a:extLst>
          </p:cNvPr>
          <p:cNvSpPr/>
          <p:nvPr/>
        </p:nvSpPr>
        <p:spPr>
          <a:xfrm>
            <a:off x="7994816" y="1453457"/>
            <a:ext cx="2641600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52DD6F-A0AE-4A09-8C76-097FB3D73801}"/>
              </a:ext>
            </a:extLst>
          </p:cNvPr>
          <p:cNvCxnSpPr>
            <a:cxnSpLocks/>
          </p:cNvCxnSpPr>
          <p:nvPr/>
        </p:nvCxnSpPr>
        <p:spPr>
          <a:xfrm flipH="1">
            <a:off x="1441086" y="3537787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B02631-A442-4A13-BF55-7EC5C0A4D31C}"/>
              </a:ext>
            </a:extLst>
          </p:cNvPr>
          <p:cNvCxnSpPr>
            <a:cxnSpLocks/>
          </p:cNvCxnSpPr>
          <p:nvPr/>
        </p:nvCxnSpPr>
        <p:spPr>
          <a:xfrm>
            <a:off x="513111" y="3740721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AB745-F34F-4E8B-AACC-CA48DBE80D40}"/>
              </a:ext>
            </a:extLst>
          </p:cNvPr>
          <p:cNvCxnSpPr>
            <a:cxnSpLocks/>
          </p:cNvCxnSpPr>
          <p:nvPr/>
        </p:nvCxnSpPr>
        <p:spPr>
          <a:xfrm>
            <a:off x="1404874" y="3752832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3E9DF-64D0-4D82-B512-43E824A8EF37}"/>
              </a:ext>
            </a:extLst>
          </p:cNvPr>
          <p:cNvCxnSpPr>
            <a:cxnSpLocks/>
          </p:cNvCxnSpPr>
          <p:nvPr/>
        </p:nvCxnSpPr>
        <p:spPr>
          <a:xfrm>
            <a:off x="515185" y="3740721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045D7C-DB45-4B19-95B9-8E3EA6C5519A}"/>
              </a:ext>
            </a:extLst>
          </p:cNvPr>
          <p:cNvCxnSpPr>
            <a:cxnSpLocks/>
          </p:cNvCxnSpPr>
          <p:nvPr/>
        </p:nvCxnSpPr>
        <p:spPr>
          <a:xfrm>
            <a:off x="2248481" y="374072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CD4197-F9D1-4240-A0DA-A2E658628370}"/>
              </a:ext>
            </a:extLst>
          </p:cNvPr>
          <p:cNvSpPr/>
          <p:nvPr/>
        </p:nvSpPr>
        <p:spPr>
          <a:xfrm>
            <a:off x="131187" y="4224821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815AC-A9E5-4B4B-A4AC-1D4C7A1D48F5}"/>
              </a:ext>
            </a:extLst>
          </p:cNvPr>
          <p:cNvSpPr/>
          <p:nvPr/>
        </p:nvSpPr>
        <p:spPr>
          <a:xfrm>
            <a:off x="1722085" y="4252406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10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43EAF8-0F6D-4CFA-AA9E-032AE36CCC5D}"/>
              </a:ext>
            </a:extLst>
          </p:cNvPr>
          <p:cNvCxnSpPr>
            <a:cxnSpLocks/>
            <a:stCxn id="29" idx="2"/>
            <a:endCxn id="129" idx="0"/>
          </p:cNvCxnSpPr>
          <p:nvPr/>
        </p:nvCxnSpPr>
        <p:spPr>
          <a:xfrm flipH="1">
            <a:off x="644981" y="4770219"/>
            <a:ext cx="7367" cy="26076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BE7D9C-9947-47AA-B280-A980F8DB8A7A}"/>
              </a:ext>
            </a:extLst>
          </p:cNvPr>
          <p:cNvCxnSpPr>
            <a:cxnSpLocks/>
          </p:cNvCxnSpPr>
          <p:nvPr/>
        </p:nvCxnSpPr>
        <p:spPr>
          <a:xfrm flipH="1">
            <a:off x="3385904" y="2228468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CA8CAC-25E0-4E0F-BCB4-211D66009387}"/>
              </a:ext>
            </a:extLst>
          </p:cNvPr>
          <p:cNvCxnSpPr>
            <a:cxnSpLocks/>
          </p:cNvCxnSpPr>
          <p:nvPr/>
        </p:nvCxnSpPr>
        <p:spPr>
          <a:xfrm>
            <a:off x="1219200" y="2403063"/>
            <a:ext cx="2130491" cy="3627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95BC32-3896-4076-8CD1-6B59F83B1C2B}"/>
              </a:ext>
            </a:extLst>
          </p:cNvPr>
          <p:cNvCxnSpPr>
            <a:cxnSpLocks/>
          </p:cNvCxnSpPr>
          <p:nvPr/>
        </p:nvCxnSpPr>
        <p:spPr>
          <a:xfrm>
            <a:off x="3349691" y="2443513"/>
            <a:ext cx="1407928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C258AE-69E8-423C-A480-693651E58B35}"/>
              </a:ext>
            </a:extLst>
          </p:cNvPr>
          <p:cNvCxnSpPr>
            <a:cxnSpLocks/>
          </p:cNvCxnSpPr>
          <p:nvPr/>
        </p:nvCxnSpPr>
        <p:spPr>
          <a:xfrm>
            <a:off x="1219200" y="2403063"/>
            <a:ext cx="0" cy="489468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CDA9EE-073E-4EC6-8955-3CDC85EC2CFB}"/>
              </a:ext>
            </a:extLst>
          </p:cNvPr>
          <p:cNvCxnSpPr>
            <a:cxnSpLocks/>
          </p:cNvCxnSpPr>
          <p:nvPr/>
        </p:nvCxnSpPr>
        <p:spPr>
          <a:xfrm>
            <a:off x="4744495" y="2439342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D4BE8F0-DE51-45DE-B537-19A53C8AC681}"/>
              </a:ext>
            </a:extLst>
          </p:cNvPr>
          <p:cNvSpPr/>
          <p:nvPr/>
        </p:nvSpPr>
        <p:spPr>
          <a:xfrm>
            <a:off x="366275" y="2888486"/>
            <a:ext cx="1911156" cy="695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>
                <a:solidFill>
                  <a:schemeClr val="tx1"/>
                </a:solidFill>
              </a:rPr>
              <a:t>Split on class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A4746C-59ED-49D2-AA9B-C0B15CC7F575}"/>
              </a:ext>
            </a:extLst>
          </p:cNvPr>
          <p:cNvSpPr/>
          <p:nvPr/>
        </p:nvSpPr>
        <p:spPr>
          <a:xfrm>
            <a:off x="3851754" y="2938221"/>
            <a:ext cx="1911156" cy="695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>
                <a:solidFill>
                  <a:schemeClr val="tx1"/>
                </a:solidFill>
              </a:rPr>
              <a:t>Split on Height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F90101-90FB-412E-AFC9-09262FA322BB}"/>
              </a:ext>
            </a:extLst>
          </p:cNvPr>
          <p:cNvCxnSpPr>
            <a:cxnSpLocks/>
          </p:cNvCxnSpPr>
          <p:nvPr/>
        </p:nvCxnSpPr>
        <p:spPr>
          <a:xfrm flipH="1">
            <a:off x="4855837" y="3657395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4F4B44-A219-410E-8CA4-F7030B357E64}"/>
              </a:ext>
            </a:extLst>
          </p:cNvPr>
          <p:cNvCxnSpPr>
            <a:cxnSpLocks/>
          </p:cNvCxnSpPr>
          <p:nvPr/>
        </p:nvCxnSpPr>
        <p:spPr>
          <a:xfrm>
            <a:off x="3927861" y="3860329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A5DDB1-C7E6-4D03-B6D9-EF7CC029D1AC}"/>
              </a:ext>
            </a:extLst>
          </p:cNvPr>
          <p:cNvCxnSpPr>
            <a:cxnSpLocks/>
          </p:cNvCxnSpPr>
          <p:nvPr/>
        </p:nvCxnSpPr>
        <p:spPr>
          <a:xfrm>
            <a:off x="4626675" y="3872863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E93A276-4425-4835-B18E-FC73C3D8805F}"/>
              </a:ext>
            </a:extLst>
          </p:cNvPr>
          <p:cNvCxnSpPr>
            <a:cxnSpLocks/>
          </p:cNvCxnSpPr>
          <p:nvPr/>
        </p:nvCxnSpPr>
        <p:spPr>
          <a:xfrm>
            <a:off x="3929936" y="3860329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649219-7BD4-4EE4-B8C0-4CC41E777696}"/>
              </a:ext>
            </a:extLst>
          </p:cNvPr>
          <p:cNvCxnSpPr>
            <a:cxnSpLocks/>
          </p:cNvCxnSpPr>
          <p:nvPr/>
        </p:nvCxnSpPr>
        <p:spPr>
          <a:xfrm>
            <a:off x="5494365" y="3872864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E66D0D-BC74-4517-B770-A3D08A2F64B6}"/>
              </a:ext>
            </a:extLst>
          </p:cNvPr>
          <p:cNvSpPr/>
          <p:nvPr/>
        </p:nvSpPr>
        <p:spPr>
          <a:xfrm>
            <a:off x="3363808" y="4343042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&lt;4.5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D3EFB8-8E9C-4978-BB07-2185739BADB9}"/>
              </a:ext>
            </a:extLst>
          </p:cNvPr>
          <p:cNvSpPr/>
          <p:nvPr/>
        </p:nvSpPr>
        <p:spPr>
          <a:xfrm>
            <a:off x="4882239" y="4331063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&gt;=4.5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58FBF1-32B3-404D-A883-0A4380BE3AD1}"/>
              </a:ext>
            </a:extLst>
          </p:cNvPr>
          <p:cNvCxnSpPr>
            <a:cxnSpLocks/>
          </p:cNvCxnSpPr>
          <p:nvPr/>
        </p:nvCxnSpPr>
        <p:spPr>
          <a:xfrm flipH="1">
            <a:off x="7932920" y="3481076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B0739A0-A16C-428D-B5EC-3F9F4C038F69}"/>
              </a:ext>
            </a:extLst>
          </p:cNvPr>
          <p:cNvCxnSpPr>
            <a:cxnSpLocks/>
          </p:cNvCxnSpPr>
          <p:nvPr/>
        </p:nvCxnSpPr>
        <p:spPr>
          <a:xfrm>
            <a:off x="7004944" y="3684010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2EAB4D-4A68-4886-B75F-AED1590BA98E}"/>
              </a:ext>
            </a:extLst>
          </p:cNvPr>
          <p:cNvCxnSpPr>
            <a:cxnSpLocks/>
          </p:cNvCxnSpPr>
          <p:nvPr/>
        </p:nvCxnSpPr>
        <p:spPr>
          <a:xfrm>
            <a:off x="7896707" y="3696121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D3ADDA-AD68-4D71-81F1-1ADBECBF7CF1}"/>
              </a:ext>
            </a:extLst>
          </p:cNvPr>
          <p:cNvCxnSpPr>
            <a:cxnSpLocks/>
          </p:cNvCxnSpPr>
          <p:nvPr/>
        </p:nvCxnSpPr>
        <p:spPr>
          <a:xfrm>
            <a:off x="7007019" y="3684010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301124-3FB6-442F-9FCE-D6077E070DBB}"/>
              </a:ext>
            </a:extLst>
          </p:cNvPr>
          <p:cNvCxnSpPr>
            <a:cxnSpLocks/>
          </p:cNvCxnSpPr>
          <p:nvPr/>
        </p:nvCxnSpPr>
        <p:spPr>
          <a:xfrm>
            <a:off x="8740315" y="3684009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98936F-6B76-46E6-9D2C-8994D11A15C9}"/>
              </a:ext>
            </a:extLst>
          </p:cNvPr>
          <p:cNvSpPr/>
          <p:nvPr/>
        </p:nvSpPr>
        <p:spPr>
          <a:xfrm>
            <a:off x="6442980" y="4195694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2F2765-D327-47CA-8542-C32D7931B144}"/>
              </a:ext>
            </a:extLst>
          </p:cNvPr>
          <p:cNvSpPr/>
          <p:nvPr/>
        </p:nvSpPr>
        <p:spPr>
          <a:xfrm>
            <a:off x="8187469" y="4195694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Class 10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711A74-60A6-4450-B818-A17A2C72975A}"/>
              </a:ext>
            </a:extLst>
          </p:cNvPr>
          <p:cNvCxnSpPr>
            <a:cxnSpLocks/>
          </p:cNvCxnSpPr>
          <p:nvPr/>
        </p:nvCxnSpPr>
        <p:spPr>
          <a:xfrm flipH="1">
            <a:off x="9606510" y="2178734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E88DFC0-7DEE-4235-8A74-203B1E43F2B0}"/>
              </a:ext>
            </a:extLst>
          </p:cNvPr>
          <p:cNvCxnSpPr>
            <a:cxnSpLocks/>
          </p:cNvCxnSpPr>
          <p:nvPr/>
        </p:nvCxnSpPr>
        <p:spPr>
          <a:xfrm flipV="1">
            <a:off x="7932919" y="2389608"/>
            <a:ext cx="1637379" cy="411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6F58CB-42E0-49C7-8D9D-5A7FD68378D1}"/>
              </a:ext>
            </a:extLst>
          </p:cNvPr>
          <p:cNvCxnSpPr>
            <a:cxnSpLocks/>
          </p:cNvCxnSpPr>
          <p:nvPr/>
        </p:nvCxnSpPr>
        <p:spPr>
          <a:xfrm>
            <a:off x="9570297" y="2393779"/>
            <a:ext cx="1407928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8A5B291-C0EA-414F-A862-375465A95920}"/>
              </a:ext>
            </a:extLst>
          </p:cNvPr>
          <p:cNvCxnSpPr>
            <a:cxnSpLocks/>
          </p:cNvCxnSpPr>
          <p:nvPr/>
        </p:nvCxnSpPr>
        <p:spPr>
          <a:xfrm>
            <a:off x="7932919" y="2396087"/>
            <a:ext cx="0" cy="489468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B5F8C3-C874-4B24-BC6B-4F64F71CBC69}"/>
              </a:ext>
            </a:extLst>
          </p:cNvPr>
          <p:cNvCxnSpPr>
            <a:cxnSpLocks/>
          </p:cNvCxnSpPr>
          <p:nvPr/>
        </p:nvCxnSpPr>
        <p:spPr>
          <a:xfrm>
            <a:off x="10965101" y="2389608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F14247-F2C2-4B76-889F-07048E70E92C}"/>
              </a:ext>
            </a:extLst>
          </p:cNvPr>
          <p:cNvSpPr/>
          <p:nvPr/>
        </p:nvSpPr>
        <p:spPr>
          <a:xfrm>
            <a:off x="6858109" y="2831775"/>
            <a:ext cx="1911156" cy="695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>
                <a:solidFill>
                  <a:schemeClr val="tx1"/>
                </a:solidFill>
              </a:rPr>
              <a:t>Split on class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EE66987-7291-4FFE-A610-CA0779795DE0}"/>
              </a:ext>
            </a:extLst>
          </p:cNvPr>
          <p:cNvSpPr/>
          <p:nvPr/>
        </p:nvSpPr>
        <p:spPr>
          <a:xfrm>
            <a:off x="10072361" y="2888486"/>
            <a:ext cx="1911156" cy="695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>
                <a:solidFill>
                  <a:schemeClr val="tx1"/>
                </a:solidFill>
              </a:rPr>
              <a:t>Split on Height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839C35A-8B8A-40B4-8769-B0D20A52E0CB}"/>
              </a:ext>
            </a:extLst>
          </p:cNvPr>
          <p:cNvCxnSpPr>
            <a:cxnSpLocks/>
          </p:cNvCxnSpPr>
          <p:nvPr/>
        </p:nvCxnSpPr>
        <p:spPr>
          <a:xfrm flipH="1">
            <a:off x="11076444" y="3607660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34CB332-DB90-412D-97C2-DE884608F12F}"/>
              </a:ext>
            </a:extLst>
          </p:cNvPr>
          <p:cNvCxnSpPr>
            <a:cxnSpLocks/>
          </p:cNvCxnSpPr>
          <p:nvPr/>
        </p:nvCxnSpPr>
        <p:spPr>
          <a:xfrm>
            <a:off x="10148468" y="3810594"/>
            <a:ext cx="1042320" cy="146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D31207E-291E-423C-A3D8-431E5D061F03}"/>
              </a:ext>
            </a:extLst>
          </p:cNvPr>
          <p:cNvCxnSpPr>
            <a:cxnSpLocks/>
          </p:cNvCxnSpPr>
          <p:nvPr/>
        </p:nvCxnSpPr>
        <p:spPr>
          <a:xfrm>
            <a:off x="10847282" y="3823128"/>
            <a:ext cx="865445" cy="172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5E4585-CF02-4A14-9BEB-081DFA315209}"/>
              </a:ext>
            </a:extLst>
          </p:cNvPr>
          <p:cNvCxnSpPr>
            <a:cxnSpLocks/>
          </p:cNvCxnSpPr>
          <p:nvPr/>
        </p:nvCxnSpPr>
        <p:spPr>
          <a:xfrm>
            <a:off x="10150543" y="3810594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207C3A-9D0D-425E-8D9D-64432AF4DAB4}"/>
              </a:ext>
            </a:extLst>
          </p:cNvPr>
          <p:cNvCxnSpPr>
            <a:cxnSpLocks/>
          </p:cNvCxnSpPr>
          <p:nvPr/>
        </p:nvCxnSpPr>
        <p:spPr>
          <a:xfrm>
            <a:off x="11714972" y="3823129"/>
            <a:ext cx="3688" cy="482713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B75723-8D9E-409C-87CB-6B8DB6825CC3}"/>
              </a:ext>
            </a:extLst>
          </p:cNvPr>
          <p:cNvSpPr/>
          <p:nvPr/>
        </p:nvSpPr>
        <p:spPr>
          <a:xfrm>
            <a:off x="9681937" y="4293307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&lt;4.5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F927A4D-62CA-4FFB-921F-ABF622C8B481}"/>
              </a:ext>
            </a:extLst>
          </p:cNvPr>
          <p:cNvSpPr/>
          <p:nvPr/>
        </p:nvSpPr>
        <p:spPr>
          <a:xfrm>
            <a:off x="11096195" y="4278365"/>
            <a:ext cx="1042320" cy="545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&gt;=4.5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84C1C39-D2F3-426F-8FC2-872708D653B8}"/>
              </a:ext>
            </a:extLst>
          </p:cNvPr>
          <p:cNvSpPr/>
          <p:nvPr/>
        </p:nvSpPr>
        <p:spPr>
          <a:xfrm>
            <a:off x="82155" y="5030985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Students(6)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F4B251-ADEA-4606-9D15-4641D7D3D1EB}"/>
              </a:ext>
            </a:extLst>
          </p:cNvPr>
          <p:cNvCxnSpPr>
            <a:cxnSpLocks/>
            <a:stCxn id="30" idx="2"/>
            <a:endCxn id="132" idx="0"/>
          </p:cNvCxnSpPr>
          <p:nvPr/>
        </p:nvCxnSpPr>
        <p:spPr>
          <a:xfrm flipH="1">
            <a:off x="2237328" y="4797805"/>
            <a:ext cx="5917" cy="26193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AC0E1D-E023-44F7-89C9-1E19CB45085A}"/>
              </a:ext>
            </a:extLst>
          </p:cNvPr>
          <p:cNvSpPr/>
          <p:nvPr/>
        </p:nvSpPr>
        <p:spPr>
          <a:xfrm>
            <a:off x="1674503" y="5059742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Students(4)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EEC5E95-5182-4F03-8283-BB2D77F95D00}"/>
              </a:ext>
            </a:extLst>
          </p:cNvPr>
          <p:cNvCxnSpPr>
            <a:cxnSpLocks/>
            <a:stCxn id="96" idx="2"/>
            <a:endCxn id="134" idx="0"/>
          </p:cNvCxnSpPr>
          <p:nvPr/>
        </p:nvCxnSpPr>
        <p:spPr>
          <a:xfrm flipH="1">
            <a:off x="3878837" y="4888440"/>
            <a:ext cx="6131" cy="17130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62277B7-3E47-480B-B5B4-8DF0399B1D2D}"/>
              </a:ext>
            </a:extLst>
          </p:cNvPr>
          <p:cNvSpPr/>
          <p:nvPr/>
        </p:nvSpPr>
        <p:spPr>
          <a:xfrm>
            <a:off x="3316012" y="5059742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Students(2)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F825A75-7A0C-4E1E-8D88-320D52E7C8F9}"/>
              </a:ext>
            </a:extLst>
          </p:cNvPr>
          <p:cNvCxnSpPr>
            <a:cxnSpLocks/>
            <a:stCxn id="97" idx="2"/>
            <a:endCxn id="136" idx="0"/>
          </p:cNvCxnSpPr>
          <p:nvPr/>
        </p:nvCxnSpPr>
        <p:spPr>
          <a:xfrm>
            <a:off x="5403399" y="4876461"/>
            <a:ext cx="2944" cy="1832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ECFD9B8-EF2E-4A27-A32C-A84F6C86FB43}"/>
              </a:ext>
            </a:extLst>
          </p:cNvPr>
          <p:cNvSpPr/>
          <p:nvPr/>
        </p:nvSpPr>
        <p:spPr>
          <a:xfrm>
            <a:off x="4843517" y="5059742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Students(10)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(2)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449663-761C-41CB-B5EE-3AA1D81714F8}"/>
              </a:ext>
            </a:extLst>
          </p:cNvPr>
          <p:cNvCxnSpPr>
            <a:cxnSpLocks/>
            <a:stCxn id="106" idx="2"/>
            <a:endCxn id="138" idx="0"/>
          </p:cNvCxnSpPr>
          <p:nvPr/>
        </p:nvCxnSpPr>
        <p:spPr>
          <a:xfrm>
            <a:off x="6964141" y="4741092"/>
            <a:ext cx="11695" cy="31864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57C4FA-7174-4502-B057-1D1A1AE16ABE}"/>
              </a:ext>
            </a:extLst>
          </p:cNvPr>
          <p:cNvSpPr/>
          <p:nvPr/>
        </p:nvSpPr>
        <p:spPr>
          <a:xfrm>
            <a:off x="6413009" y="5059741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Students(8)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(7)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38C488-115F-4EDA-A646-5238E6C4E420}"/>
              </a:ext>
            </a:extLst>
          </p:cNvPr>
          <p:cNvCxnSpPr>
            <a:cxnSpLocks/>
            <a:stCxn id="107" idx="2"/>
            <a:endCxn id="140" idx="0"/>
          </p:cNvCxnSpPr>
          <p:nvPr/>
        </p:nvCxnSpPr>
        <p:spPr>
          <a:xfrm>
            <a:off x="8708629" y="4741093"/>
            <a:ext cx="20696" cy="28874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596C4A5-E2BC-4FCC-9B1D-E8E11C1658FD}"/>
              </a:ext>
            </a:extLst>
          </p:cNvPr>
          <p:cNvSpPr/>
          <p:nvPr/>
        </p:nvSpPr>
        <p:spPr>
          <a:xfrm>
            <a:off x="8166500" y="5029833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Students(12)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(6)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D028F6-506C-4630-8688-B9E73EB8A911}"/>
              </a:ext>
            </a:extLst>
          </p:cNvPr>
          <p:cNvCxnSpPr>
            <a:cxnSpLocks/>
            <a:stCxn id="122" idx="2"/>
            <a:endCxn id="142" idx="0"/>
          </p:cNvCxnSpPr>
          <p:nvPr/>
        </p:nvCxnSpPr>
        <p:spPr>
          <a:xfrm>
            <a:off x="10203098" y="4838705"/>
            <a:ext cx="1628" cy="18763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3B360C-7F20-49F9-B36C-30ACEB891D07}"/>
              </a:ext>
            </a:extLst>
          </p:cNvPr>
          <p:cNvSpPr/>
          <p:nvPr/>
        </p:nvSpPr>
        <p:spPr>
          <a:xfrm>
            <a:off x="9641900" y="5026338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Students(15)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(10)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4E74AC8-98EE-4C6C-B1DC-FD942DEF0A2F}"/>
              </a:ext>
            </a:extLst>
          </p:cNvPr>
          <p:cNvCxnSpPr>
            <a:cxnSpLocks/>
            <a:stCxn id="123" idx="2"/>
            <a:endCxn id="144" idx="0"/>
          </p:cNvCxnSpPr>
          <p:nvPr/>
        </p:nvCxnSpPr>
        <p:spPr>
          <a:xfrm flipH="1">
            <a:off x="11597392" y="4823763"/>
            <a:ext cx="19963" cy="235976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F8C5BA3-68A0-43CD-9E72-077B6D60C32A}"/>
              </a:ext>
            </a:extLst>
          </p:cNvPr>
          <p:cNvSpPr/>
          <p:nvPr/>
        </p:nvSpPr>
        <p:spPr>
          <a:xfrm>
            <a:off x="11034567" y="5059740"/>
            <a:ext cx="1125651" cy="1067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67" dirty="0">
                <a:solidFill>
                  <a:schemeClr val="tx1"/>
                </a:solidFill>
              </a:rPr>
              <a:t>Students(5)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IN" sz="1867" dirty="0">
                <a:solidFill>
                  <a:schemeClr val="tx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21959331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35D3F4-F4F9-4A97-ADF9-BA2BD9CDBAFA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209800"/>
          <a:ext cx="10363200" cy="269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354106934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42360382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027906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49290951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Target variable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Input variable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Splits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Statistical approach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86469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Gini index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3493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Categorical/continuous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Multiple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Chi-square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9701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Categorical/continuous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Multiple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Reduction in variance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258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D8A2972-FEFB-4A54-9688-61BF891BDEE0}"/>
              </a:ext>
            </a:extLst>
          </p:cNvPr>
          <p:cNvSpPr/>
          <p:nvPr/>
        </p:nvSpPr>
        <p:spPr>
          <a:xfrm>
            <a:off x="3759201" y="381000"/>
            <a:ext cx="427552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When and What?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2865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B3C3-051A-4BF6-B225-3353AC29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685800"/>
            <a:ext cx="8229600" cy="508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67" dirty="0"/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Easy to interpret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Variable selection is easy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Decision tree is a non-parametric statistical approach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Works for both continuous and categorical variables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667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667" dirty="0"/>
              <a:t>Cons: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Decision tree often over fits</a:t>
            </a:r>
          </a:p>
        </p:txBody>
      </p:sp>
    </p:spTree>
    <p:extLst>
      <p:ext uri="{BB962C8B-B14F-4D97-AF65-F5344CB8AC3E}">
        <p14:creationId xmlns:p14="http://schemas.microsoft.com/office/powerpoint/2010/main" val="35208872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B422-68C2-45BB-88D7-AFC82F56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77801"/>
            <a:ext cx="7620000" cy="817561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to overcome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ACD1-6061-4375-B0B9-F9676451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0" y="1803400"/>
            <a:ext cx="6096000" cy="386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Pruning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Ensemble learning techniques: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Random forest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Bagging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7229841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46B33-F587-4759-9661-92C732020FFB}"/>
              </a:ext>
            </a:extLst>
          </p:cNvPr>
          <p:cNvGraphicFramePr>
            <a:graphicFrameLocks noGrp="1"/>
          </p:cNvGraphicFramePr>
          <p:nvPr/>
        </p:nvGraphicFramePr>
        <p:xfrm>
          <a:off x="1422400" y="1295400"/>
          <a:ext cx="8026400" cy="3908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948">
                  <a:extLst>
                    <a:ext uri="{9D8B030D-6E8A-4147-A177-3AD203B41FA5}">
                      <a16:colId xmlns:a16="http://schemas.microsoft.com/office/drawing/2014/main" val="2453663295"/>
                    </a:ext>
                  </a:extLst>
                </a:gridCol>
                <a:gridCol w="1442948">
                  <a:extLst>
                    <a:ext uri="{9D8B030D-6E8A-4147-A177-3AD203B41FA5}">
                      <a16:colId xmlns:a16="http://schemas.microsoft.com/office/drawing/2014/main" val="2144782115"/>
                    </a:ext>
                  </a:extLst>
                </a:gridCol>
                <a:gridCol w="1442948">
                  <a:extLst>
                    <a:ext uri="{9D8B030D-6E8A-4147-A177-3AD203B41FA5}">
                      <a16:colId xmlns:a16="http://schemas.microsoft.com/office/drawing/2014/main" val="3759843854"/>
                    </a:ext>
                  </a:extLst>
                </a:gridCol>
                <a:gridCol w="1868756">
                  <a:extLst>
                    <a:ext uri="{9D8B030D-6E8A-4147-A177-3AD203B41FA5}">
                      <a16:colId xmlns:a16="http://schemas.microsoft.com/office/drawing/2014/main" val="8460557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3092956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Marital status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No: of credit cards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36083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36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Y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71684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32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N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93257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2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38287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N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75588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58631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44561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18368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Y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43913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59724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46B33-F587-4759-9661-92C732020FFB}"/>
              </a:ext>
            </a:extLst>
          </p:cNvPr>
          <p:cNvGraphicFramePr>
            <a:graphicFrameLocks noGrp="1"/>
          </p:cNvGraphicFramePr>
          <p:nvPr/>
        </p:nvGraphicFramePr>
        <p:xfrm>
          <a:off x="1422400" y="1295401"/>
          <a:ext cx="8026400" cy="4258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948">
                  <a:extLst>
                    <a:ext uri="{9D8B030D-6E8A-4147-A177-3AD203B41FA5}">
                      <a16:colId xmlns:a16="http://schemas.microsoft.com/office/drawing/2014/main" val="2453663295"/>
                    </a:ext>
                  </a:extLst>
                </a:gridCol>
                <a:gridCol w="1442948">
                  <a:extLst>
                    <a:ext uri="{9D8B030D-6E8A-4147-A177-3AD203B41FA5}">
                      <a16:colId xmlns:a16="http://schemas.microsoft.com/office/drawing/2014/main" val="2144782115"/>
                    </a:ext>
                  </a:extLst>
                </a:gridCol>
                <a:gridCol w="1442948">
                  <a:extLst>
                    <a:ext uri="{9D8B030D-6E8A-4147-A177-3AD203B41FA5}">
                      <a16:colId xmlns:a16="http://schemas.microsoft.com/office/drawing/2014/main" val="3759843854"/>
                    </a:ext>
                  </a:extLst>
                </a:gridCol>
                <a:gridCol w="1868756">
                  <a:extLst>
                    <a:ext uri="{9D8B030D-6E8A-4147-A177-3AD203B41FA5}">
                      <a16:colId xmlns:a16="http://schemas.microsoft.com/office/drawing/2014/main" val="8460557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3092956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Marital status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No: of credit cards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36083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36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Y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71684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32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3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N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93257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2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38287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N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75588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58631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Y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44561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18368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S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Y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43913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59724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26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F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M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N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99813"/>
                  </a:ext>
                </a:extLst>
              </a:tr>
              <a:tr h="35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90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0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F6F3D8-A17F-4EC8-AD71-AB43F4CD6F0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77800"/>
          <a:ext cx="2082800" cy="1009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0637323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0488067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Profitable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45266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7451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16267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 rate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18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B2E0DD-09CC-4804-8D13-D54D2B5EFC3A}"/>
              </a:ext>
            </a:extLst>
          </p:cNvPr>
          <p:cNvGraphicFramePr>
            <a:graphicFrameLocks noGrp="1"/>
          </p:cNvGraphicFramePr>
          <p:nvPr/>
        </p:nvGraphicFramePr>
        <p:xfrm>
          <a:off x="2483757" y="1995713"/>
          <a:ext cx="2082800" cy="1009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406530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127836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Profitable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57858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1203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05209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 rate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6136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30375E-57E6-4B36-A07F-035CCCB2C0D1}"/>
              </a:ext>
            </a:extLst>
          </p:cNvPr>
          <p:cNvGraphicFramePr>
            <a:graphicFrameLocks noGrp="1"/>
          </p:cNvGraphicFramePr>
          <p:nvPr/>
        </p:nvGraphicFramePr>
        <p:xfrm>
          <a:off x="7462157" y="1995713"/>
          <a:ext cx="2082800" cy="1009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9192451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7185017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Profitable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25395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25580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71094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 rate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221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26CE8-7D4D-4477-A8E1-5F18DA2150F2}"/>
              </a:ext>
            </a:extLst>
          </p:cNvPr>
          <p:cNvGraphicFramePr>
            <a:graphicFrameLocks noGrp="1"/>
          </p:cNvGraphicFramePr>
          <p:nvPr/>
        </p:nvGraphicFramePr>
        <p:xfrm>
          <a:off x="537029" y="4008603"/>
          <a:ext cx="2082800" cy="1009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360923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7720612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Profitable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40669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400249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96397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 rate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041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09773F-580D-4B46-A623-C6723017AAA7}"/>
              </a:ext>
            </a:extLst>
          </p:cNvPr>
          <p:cNvGraphicFramePr>
            <a:graphicFrameLocks noGrp="1"/>
          </p:cNvGraphicFramePr>
          <p:nvPr/>
        </p:nvGraphicFramePr>
        <p:xfrm>
          <a:off x="4397829" y="4008603"/>
          <a:ext cx="2082800" cy="1009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458754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7747438"/>
                    </a:ext>
                  </a:extLst>
                </a:gridCol>
              </a:tblGrid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Profitable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80846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59594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96809"/>
                  </a:ext>
                </a:extLst>
              </a:tr>
              <a:tr h="25230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Profitable rate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17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CD87-AB68-448C-BFE7-A3D9A920EF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25157" y="1187027"/>
            <a:ext cx="2088243" cy="80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DEC6D7-27F7-4B78-95D1-DC02AAAF567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13400" y="1187027"/>
            <a:ext cx="2890157" cy="80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133292-9836-4DCD-9C27-183CED7878E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578429" y="3004941"/>
            <a:ext cx="1946728" cy="1003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DAC0C-EE02-451D-8B59-BFB1DBC7DE7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525157" y="3004941"/>
            <a:ext cx="1914072" cy="1003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59C28-A3A6-4B8F-AEC0-B6DEF771E782}"/>
              </a:ext>
            </a:extLst>
          </p:cNvPr>
          <p:cNvSpPr/>
          <p:nvPr/>
        </p:nvSpPr>
        <p:spPr>
          <a:xfrm>
            <a:off x="7256236" y="1187027"/>
            <a:ext cx="1219200" cy="304800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/>
              <a:t>Age&lt;=35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619BA-0C6B-45D0-A5D3-F91784F8BC89}"/>
              </a:ext>
            </a:extLst>
          </p:cNvPr>
          <p:cNvSpPr/>
          <p:nvPr/>
        </p:nvSpPr>
        <p:spPr>
          <a:xfrm>
            <a:off x="3176815" y="1215329"/>
            <a:ext cx="1219200" cy="304800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/>
              <a:t>Age&gt;35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CF5685-C833-4C32-A8BA-BE0523449F67}"/>
              </a:ext>
            </a:extLst>
          </p:cNvPr>
          <p:cNvSpPr/>
          <p:nvPr/>
        </p:nvSpPr>
        <p:spPr>
          <a:xfrm>
            <a:off x="1257300" y="3146453"/>
            <a:ext cx="1219200" cy="304800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/>
              <a:t>Married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8F6D3-16F9-4E57-8C3C-6D706EF5257B}"/>
              </a:ext>
            </a:extLst>
          </p:cNvPr>
          <p:cNvSpPr/>
          <p:nvPr/>
        </p:nvSpPr>
        <p:spPr>
          <a:xfrm>
            <a:off x="4621893" y="3167741"/>
            <a:ext cx="1219200" cy="304800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/>
              <a:t>Single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37B46B-FED1-4350-8AFD-11B5B34D5182}"/>
              </a:ext>
            </a:extLst>
          </p:cNvPr>
          <p:cNvSpPr/>
          <p:nvPr/>
        </p:nvSpPr>
        <p:spPr>
          <a:xfrm>
            <a:off x="508001" y="5169142"/>
            <a:ext cx="3196771" cy="1003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33" dirty="0">
                <a:solidFill>
                  <a:schemeClr val="tx1"/>
                </a:solidFill>
              </a:rPr>
              <a:t>Married people of age &gt;35 are tend to be profitable</a:t>
            </a:r>
          </a:p>
        </p:txBody>
      </p:sp>
    </p:spTree>
    <p:extLst>
      <p:ext uri="{BB962C8B-B14F-4D97-AF65-F5344CB8AC3E}">
        <p14:creationId xmlns:p14="http://schemas.microsoft.com/office/powerpoint/2010/main" val="34533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2654-C61F-40FE-A2C7-3D6D3B2E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0" y="503238"/>
            <a:ext cx="3657600" cy="457197"/>
          </a:xfrm>
        </p:spPr>
        <p:txBody>
          <a:bodyPr>
            <a:normAutofit fontScale="90000"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59C6-403D-432E-9203-2DE6AB3B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At the start, the whole training set is considered as the root.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IN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400" dirty="0"/>
              <a:t>Feature values are preferred to be categorical. If the values are continuous then they are binned before building the model.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n-IN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400" dirty="0"/>
              <a:t>Records are distributed recursively based on attribute values.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Order of placing attributes as root or internal node of the tree is done by using some statistical approach.</a:t>
            </a:r>
          </a:p>
        </p:txBody>
      </p:sp>
    </p:spTree>
    <p:extLst>
      <p:ext uri="{BB962C8B-B14F-4D97-AF65-F5344CB8AC3E}">
        <p14:creationId xmlns:p14="http://schemas.microsoft.com/office/powerpoint/2010/main" val="377467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27009E-15BE-4F64-9AE4-8E27A3056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482600"/>
          <a:ext cx="9956800" cy="305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0">
                  <a:extLst>
                    <a:ext uri="{9D8B030D-6E8A-4147-A177-3AD203B41FA5}">
                      <a16:colId xmlns:a16="http://schemas.microsoft.com/office/drawing/2014/main" val="422958998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55298721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Statistical approach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3096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Iterative </a:t>
                      </a:r>
                      <a:r>
                        <a:rPr lang="en-IN" sz="2400" dirty="0" err="1"/>
                        <a:t>Dichotomiser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(ID3)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Entropy, Information gain (IG)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7218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Classification and regression trees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(CART)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Gini Index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1437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chemeClr val="tx1"/>
                          </a:solidFill>
                        </a:rPr>
                        <a:t>Chi-square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automatic interaction detector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(CHAID)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Chi-square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2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AA4FEC-5A4D-45C5-86A0-60860069DFDC}"/>
              </a:ext>
            </a:extLst>
          </p:cNvPr>
          <p:cNvSpPr txBox="1"/>
          <p:nvPr/>
        </p:nvSpPr>
        <p:spPr>
          <a:xfrm>
            <a:off x="3352800" y="4241800"/>
            <a:ext cx="375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Gini impurity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Gain Ratio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Reduction in Variance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6874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454E7F-CB42-4183-963C-E297F980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607" y="482600"/>
            <a:ext cx="6705600" cy="457197"/>
          </a:xfrm>
        </p:spPr>
        <p:txBody>
          <a:bodyPr>
            <a:normAutofit fontScale="90000"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Entropy &amp; 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D677-8864-418C-BE12-7D9D4A32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905000"/>
            <a:ext cx="9102415" cy="226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Entropy is the degree of randomness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Information gain measures impurity of dataset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Information gain = 1- Entropy</a:t>
            </a:r>
          </a:p>
        </p:txBody>
      </p:sp>
    </p:spTree>
    <p:extLst>
      <p:ext uri="{BB962C8B-B14F-4D97-AF65-F5344CB8AC3E}">
        <p14:creationId xmlns:p14="http://schemas.microsoft.com/office/powerpoint/2010/main" val="28071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Widescreen</PresentationFormat>
  <Paragraphs>860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Decision Tree</vt:lpstr>
      <vt:lpstr>What is a decision tree?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  <vt:lpstr>Entropy &amp; Information gain</vt:lpstr>
      <vt:lpstr>Entropy</vt:lpstr>
      <vt:lpstr>Information gain</vt:lpstr>
      <vt:lpstr>Gini Index</vt:lpstr>
      <vt:lpstr>Gini Index</vt:lpstr>
      <vt:lpstr>chi-square automatic interaction detector (CHAID)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overcome overfitting?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Sudheer Kumar Vetcha - (AEO)</dc:creator>
  <cp:lastModifiedBy>Sudheer Kumar Vetcha - (AEO)</cp:lastModifiedBy>
  <cp:revision>1</cp:revision>
  <dcterms:created xsi:type="dcterms:W3CDTF">2023-02-20T06:31:45Z</dcterms:created>
  <dcterms:modified xsi:type="dcterms:W3CDTF">2023-02-20T06:32:19Z</dcterms:modified>
</cp:coreProperties>
</file>