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74" r:id="rId4"/>
    <p:sldId id="369" r:id="rId5"/>
    <p:sldId id="370" r:id="rId6"/>
    <p:sldId id="535" r:id="rId7"/>
    <p:sldId id="536" r:id="rId8"/>
    <p:sldId id="537" r:id="rId9"/>
    <p:sldId id="539" r:id="rId10"/>
    <p:sldId id="540" r:id="rId11"/>
    <p:sldId id="394" r:id="rId12"/>
    <p:sldId id="393" r:id="rId13"/>
    <p:sldId id="398" r:id="rId14"/>
    <p:sldId id="399" r:id="rId15"/>
    <p:sldId id="401" r:id="rId16"/>
    <p:sldId id="402" r:id="rId17"/>
    <p:sldId id="403" r:id="rId18"/>
    <p:sldId id="404" r:id="rId19"/>
    <p:sldId id="405" r:id="rId20"/>
    <p:sldId id="397" r:id="rId21"/>
    <p:sldId id="395" r:id="rId22"/>
    <p:sldId id="396" r:id="rId23"/>
    <p:sldId id="371" r:id="rId24"/>
    <p:sldId id="406" r:id="rId25"/>
    <p:sldId id="407" r:id="rId26"/>
    <p:sldId id="409" r:id="rId27"/>
    <p:sldId id="408" r:id="rId28"/>
    <p:sldId id="410" r:id="rId29"/>
    <p:sldId id="411" r:id="rId30"/>
    <p:sldId id="412" r:id="rId31"/>
    <p:sldId id="413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3" r:id="rId43"/>
    <p:sldId id="382" r:id="rId44"/>
    <p:sldId id="384" r:id="rId45"/>
    <p:sldId id="385" r:id="rId46"/>
    <p:sldId id="386" r:id="rId47"/>
    <p:sldId id="516" r:id="rId48"/>
    <p:sldId id="387" r:id="rId49"/>
    <p:sldId id="6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886A-8375-97FA-A9E8-4C880A1DC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E143C-1CC7-5E3D-ABF1-BBB609BB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BAAA-B273-8B49-7A01-47066910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3354-D901-7642-A842-CDCFD79D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B400-9A5C-C9BE-E8AC-82B7E1E6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20D3-2FC7-57A7-7C69-2540BE35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0DB5D-B5FE-839C-1972-73AA81BF1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9D55-31A1-01C2-FB1E-9EDC485F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B663-B844-5F3C-8721-7C826E56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6613-1CBF-CC4E-5111-0B6DC880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2242D-8BA2-B287-B02B-D1E2E54F0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5BA97-6A87-2F7A-5CD2-DB159D608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96D0A-AA75-B456-51FF-64594266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7101-11DB-FB9C-23E9-784226B7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79FC-D4A5-CB27-1334-2167F8E7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8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D490-D3ED-EC38-3766-3A015675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3DA0-C26F-41D9-B780-149F47F8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6535-3137-B862-6A9E-87F6FAD3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4B54-341D-C640-40B3-AC33FBB8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C836-3D56-0E7C-CFA4-0CA4C75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7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EFB-38DB-5C44-F22F-499F3696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EB247-09A3-5685-519C-ABD6C242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E17E-20CA-2552-9098-617C0AC9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60D6-B4AC-772F-0803-1E540BA3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D872-9A53-25E0-297A-3638EDD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1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3BD3-D32E-AA03-D2B7-C124D0A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5D08-1366-91A3-37E1-DEEB28D3E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A2DD8-9AA7-50AB-F07C-7C0B2B60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61FA-59F3-B7BF-3370-3EB03278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FA893-ED46-F408-1A70-32C2646E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552E-0726-6502-7A42-504C648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4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96D2-3163-85A9-6E89-CBABDCF0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57C0-2F84-858A-E5AF-8DD3F456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E681-1778-95D3-3455-3BB8E569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72B19-94E8-D90D-A3D4-68357669F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A0194-A2A3-1A4E-BEF0-0D53AB5A3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66B3-942C-DA0A-81D7-937312E8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FCC3-F398-1DCC-EBD4-3FB9E274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4953C-2ABB-55CE-1F1C-43EDFCCA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7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30B2-EC1E-EA5A-623E-0D2D5F99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49F04-A021-71A7-1B30-B8240A55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4954D-3BD4-0E03-7B15-0597FBDC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7D844-39A3-7F37-1617-003BB67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68AD1-D067-F2AF-506F-901B6AC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E485C-2E6D-1716-5DF9-4D0F51ED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FF15-D9D6-BB06-3CD8-9E29B35B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4496-B03A-4431-76DA-E14A9528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FDA2-9385-F5D2-1343-822EF660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47844-DD3A-F351-09E8-881BCE77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0B34-D896-BF0F-88DF-D04AF4FD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1229-8601-6CE5-99C0-257957BF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C7A9-1C89-9330-2544-68AC3339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9E5B-86C5-D408-9143-F8D1041A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1CB22-461D-7F78-E894-F930E9746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68288-49F5-238B-4A73-09D346508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103B-4EFC-2A22-10D8-52F8B833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41F4D-B5D9-9437-02AC-D215BF46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043EA-1018-9514-142E-CE0EA645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98EDA-C780-061B-9CC5-C841435F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D5FF-BF28-800D-99AC-B27A2C07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6145-269D-2FE1-094A-08C4CAD34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CDF-83AA-41D0-9727-38AC6C8EDF12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907A-0371-D067-3AFC-0BF8A534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4002-4F32-ADD4-F9AD-91E3568BA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D51C-B784-4F62-A905-BA552A568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3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0027-EA7D-0991-417C-842052D80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8AE6E-CB05-3157-89A5-BB97C9813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5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345005-0802-4A5D-947B-6F3BC9E0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Logistic Regression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B6F828-FA07-46BA-A5BD-11C6AE11F5F9}"/>
              </a:ext>
            </a:extLst>
          </p:cNvPr>
          <p:cNvSpPr/>
          <p:nvPr/>
        </p:nvSpPr>
        <p:spPr>
          <a:xfrm>
            <a:off x="1930400" y="2514601"/>
            <a:ext cx="2251419" cy="189134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Multiple or single Input variables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27DEB-DCB3-4425-920F-ACD94CF9F1CC}"/>
              </a:ext>
            </a:extLst>
          </p:cNvPr>
          <p:cNvSpPr/>
          <p:nvPr/>
        </p:nvSpPr>
        <p:spPr>
          <a:xfrm>
            <a:off x="4572000" y="3233579"/>
            <a:ext cx="2032000" cy="492443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C12BA2-106F-41D0-8EA3-8BB8D2541D7F}"/>
              </a:ext>
            </a:extLst>
          </p:cNvPr>
          <p:cNvSpPr/>
          <p:nvPr/>
        </p:nvSpPr>
        <p:spPr>
          <a:xfrm>
            <a:off x="6994182" y="2463800"/>
            <a:ext cx="2133597" cy="19304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Single output variable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102C6-C1C3-4724-96ED-A51CF45FDC7C}"/>
              </a:ext>
            </a:extLst>
          </p:cNvPr>
          <p:cNvSpPr txBox="1"/>
          <p:nvPr/>
        </p:nvSpPr>
        <p:spPr>
          <a:xfrm>
            <a:off x="3962400" y="5295741"/>
            <a:ext cx="4673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 Yes/No; 1 or 0; IN or OUT</a:t>
            </a:r>
            <a:endParaRPr lang="en-I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2758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4D02-C0A8-4932-9B15-C8EAE4C2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0" y="177800"/>
            <a:ext cx="6705600" cy="711200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Correlation to Regression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2F0E6C-1F33-4BA3-93EF-58FB01C86B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701800"/>
          <a:ext cx="2133600" cy="3740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5314532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7543684"/>
                    </a:ext>
                  </a:extLst>
                </a:gridCol>
              </a:tblGrid>
              <a:tr h="2319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X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Y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36723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-31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900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71591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-25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625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27128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-24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576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88348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-19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361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83115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-13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169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99182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-6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36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31385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-1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79368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9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73988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10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100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15515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121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3707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196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93540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15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225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70983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24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576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652745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>
                          <a:effectLst/>
                        </a:rPr>
                        <a:t>29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u="none" strike="noStrike" dirty="0">
                          <a:effectLst/>
                        </a:rPr>
                        <a:t>841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9747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8BAF8F5-25A8-4DC5-B03B-4B7666F5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701800"/>
            <a:ext cx="6358975" cy="37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1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5AA-7F5F-4BA4-B73F-E4AD37A0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3199"/>
            <a:ext cx="6197600" cy="528639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Simple linear regression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B4EE06-B44F-418E-96F2-C0861962E37B}"/>
              </a:ext>
            </a:extLst>
          </p:cNvPr>
          <p:cNvGraphicFramePr>
            <a:graphicFrameLocks/>
          </p:cNvGraphicFramePr>
          <p:nvPr/>
        </p:nvGraphicFramePr>
        <p:xfrm>
          <a:off x="101600" y="1701800"/>
          <a:ext cx="2133600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301">
                  <a:extLst>
                    <a:ext uri="{9D8B030D-6E8A-4147-A177-3AD203B41FA5}">
                      <a16:colId xmlns:a16="http://schemas.microsoft.com/office/drawing/2014/main" val="4098073732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244299594"/>
                    </a:ext>
                  </a:extLst>
                </a:gridCol>
              </a:tblGrid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X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9738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4843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317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0575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5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4796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1110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1552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screen, building, plate, sitting&#10;&#10;Description automatically generated">
            <a:extLst>
              <a:ext uri="{FF2B5EF4-FFF2-40B4-BE49-F238E27FC236}">
                <a16:creationId xmlns:a16="http://schemas.microsoft.com/office/drawing/2014/main" id="{A334962F-3A1F-455A-B953-128015E67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531536"/>
            <a:ext cx="7281333" cy="42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5AA-7F5F-4BA4-B73F-E4AD37A0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3199"/>
            <a:ext cx="6197600" cy="528639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Simple linear regression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B4EE06-B44F-418E-96F2-C0861962E37B}"/>
              </a:ext>
            </a:extLst>
          </p:cNvPr>
          <p:cNvGraphicFramePr>
            <a:graphicFrameLocks/>
          </p:cNvGraphicFramePr>
          <p:nvPr/>
        </p:nvGraphicFramePr>
        <p:xfrm>
          <a:off x="101600" y="1701800"/>
          <a:ext cx="2133600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301">
                  <a:extLst>
                    <a:ext uri="{9D8B030D-6E8A-4147-A177-3AD203B41FA5}">
                      <a16:colId xmlns:a16="http://schemas.microsoft.com/office/drawing/2014/main" val="4098073732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244299594"/>
                    </a:ext>
                  </a:extLst>
                </a:gridCol>
              </a:tblGrid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X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9738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4843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317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0575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5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4796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1110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1552"/>
                  </a:ext>
                </a:extLst>
              </a:tr>
            </a:tbl>
          </a:graphicData>
        </a:graphic>
      </p:graphicFrame>
      <p:pic>
        <p:nvPicPr>
          <p:cNvPr id="7" name="Picture 6" descr="A picture containing screen, indoor, building, white&#10;&#10;Description automatically generated">
            <a:extLst>
              <a:ext uri="{FF2B5EF4-FFF2-40B4-BE49-F238E27FC236}">
                <a16:creationId xmlns:a16="http://schemas.microsoft.com/office/drawing/2014/main" id="{806BC7C6-303A-4F68-B28F-93E2999E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0564"/>
            <a:ext cx="7281333" cy="42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1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5AA-7F5F-4BA4-B73F-E4AD37A0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3199"/>
            <a:ext cx="6197600" cy="528639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Simple linear regression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B4EE06-B44F-418E-96F2-C0861962E37B}"/>
              </a:ext>
            </a:extLst>
          </p:cNvPr>
          <p:cNvGraphicFramePr>
            <a:graphicFrameLocks/>
          </p:cNvGraphicFramePr>
          <p:nvPr/>
        </p:nvGraphicFramePr>
        <p:xfrm>
          <a:off x="101600" y="1701800"/>
          <a:ext cx="2133600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301">
                  <a:extLst>
                    <a:ext uri="{9D8B030D-6E8A-4147-A177-3AD203B41FA5}">
                      <a16:colId xmlns:a16="http://schemas.microsoft.com/office/drawing/2014/main" val="4098073732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244299594"/>
                    </a:ext>
                  </a:extLst>
                </a:gridCol>
              </a:tblGrid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X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9738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4843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317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0575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5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4796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1110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155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indoor, table, white, sitting&#10;&#10;Description automatically generated">
            <a:extLst>
              <a:ext uri="{FF2B5EF4-FFF2-40B4-BE49-F238E27FC236}">
                <a16:creationId xmlns:a16="http://schemas.microsoft.com/office/drawing/2014/main" id="{2975A7C7-4D28-4A72-BFE5-AE3792F5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0564"/>
            <a:ext cx="7281333" cy="42342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98AD19-22CB-4A61-BD76-EBC97D03FDCA}"/>
              </a:ext>
            </a:extLst>
          </p:cNvPr>
          <p:cNvCxnSpPr>
            <a:cxnSpLocks/>
          </p:cNvCxnSpPr>
          <p:nvPr/>
        </p:nvCxnSpPr>
        <p:spPr>
          <a:xfrm flipV="1">
            <a:off x="7010400" y="1905000"/>
            <a:ext cx="0" cy="3352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F91292-0A07-4204-9427-FC0C6B3ACD4F}"/>
              </a:ext>
            </a:extLst>
          </p:cNvPr>
          <p:cNvCxnSpPr>
            <a:cxnSpLocks/>
          </p:cNvCxnSpPr>
          <p:nvPr/>
        </p:nvCxnSpPr>
        <p:spPr>
          <a:xfrm>
            <a:off x="3352800" y="1905000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75A22D-2510-4569-96F5-8663DF8BFC2A}"/>
              </a:ext>
            </a:extLst>
          </p:cNvPr>
          <p:cNvSpPr txBox="1"/>
          <p:nvPr/>
        </p:nvSpPr>
        <p:spPr>
          <a:xfrm>
            <a:off x="2943983" y="1701800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00B0F0"/>
                </a:solidFill>
              </a:rPr>
              <a:t>11</a:t>
            </a:r>
            <a:endParaRPr lang="en-IN" sz="1867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5AA-7F5F-4BA4-B73F-E4AD37A0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3199"/>
            <a:ext cx="6197600" cy="528639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Simple linear regression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B4EE06-B44F-418E-96F2-C0861962E37B}"/>
              </a:ext>
            </a:extLst>
          </p:cNvPr>
          <p:cNvGraphicFramePr>
            <a:graphicFrameLocks/>
          </p:cNvGraphicFramePr>
          <p:nvPr/>
        </p:nvGraphicFramePr>
        <p:xfrm>
          <a:off x="101600" y="1701800"/>
          <a:ext cx="2133600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301">
                  <a:extLst>
                    <a:ext uri="{9D8B030D-6E8A-4147-A177-3AD203B41FA5}">
                      <a16:colId xmlns:a16="http://schemas.microsoft.com/office/drawing/2014/main" val="4098073732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244299594"/>
                    </a:ext>
                  </a:extLst>
                </a:gridCol>
              </a:tblGrid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X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9738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4843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317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0575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5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4796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1110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155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indoor, small, table, white&#10;&#10;Description automatically generated">
            <a:extLst>
              <a:ext uri="{FF2B5EF4-FFF2-40B4-BE49-F238E27FC236}">
                <a16:creationId xmlns:a16="http://schemas.microsoft.com/office/drawing/2014/main" id="{DF128581-E668-49B1-AD7D-4409A2F3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7281333" cy="4234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CBC47-2857-4887-B2E6-C823BC35CB0E}"/>
              </a:ext>
            </a:extLst>
          </p:cNvPr>
          <p:cNvSpPr txBox="1"/>
          <p:nvPr/>
        </p:nvSpPr>
        <p:spPr>
          <a:xfrm>
            <a:off x="5486400" y="3121783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(x2,y2)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1F8B8-0C24-4068-9604-4FFAF73DABC4}"/>
              </a:ext>
            </a:extLst>
          </p:cNvPr>
          <p:cNvSpPr txBox="1"/>
          <p:nvPr/>
        </p:nvSpPr>
        <p:spPr>
          <a:xfrm>
            <a:off x="4673600" y="3749357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(x1,y1)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7BA01-3006-44F2-A58A-F7AB33B141CD}"/>
              </a:ext>
            </a:extLst>
          </p:cNvPr>
          <p:cNvSpPr txBox="1"/>
          <p:nvPr/>
        </p:nvSpPr>
        <p:spPr>
          <a:xfrm>
            <a:off x="203200" y="4751786"/>
            <a:ext cx="2235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Slope = ------------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8E407-CD2B-45C3-9766-46F4C08F8A64}"/>
              </a:ext>
            </a:extLst>
          </p:cNvPr>
          <p:cNvSpPr/>
          <p:nvPr/>
        </p:nvSpPr>
        <p:spPr>
          <a:xfrm>
            <a:off x="990742" y="4546600"/>
            <a:ext cx="88036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67" dirty="0"/>
              <a:t>(Y2-Y1)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BCB91-ED9E-4853-8CDE-405F82DC9A7F}"/>
              </a:ext>
            </a:extLst>
          </p:cNvPr>
          <p:cNvSpPr/>
          <p:nvPr/>
        </p:nvSpPr>
        <p:spPr>
          <a:xfrm>
            <a:off x="1006342" y="4989348"/>
            <a:ext cx="89639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67" dirty="0"/>
              <a:t>(X2-X1)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22E7B-1FC4-4140-8CAA-164FDA248856}"/>
              </a:ext>
            </a:extLst>
          </p:cNvPr>
          <p:cNvSpPr txBox="1"/>
          <p:nvPr/>
        </p:nvSpPr>
        <p:spPr>
          <a:xfrm>
            <a:off x="232228" y="5629279"/>
            <a:ext cx="2235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Slope = ------- 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01E0ED-DA78-4151-ACAC-202DE7A1C698}"/>
              </a:ext>
            </a:extLst>
          </p:cNvPr>
          <p:cNvSpPr/>
          <p:nvPr/>
        </p:nvSpPr>
        <p:spPr>
          <a:xfrm>
            <a:off x="1019166" y="5848977"/>
            <a:ext cx="6463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67" dirty="0"/>
              <a:t>(5-4)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3473E2-EB7E-4CDA-9AAB-A3A84AA1D0D0}"/>
              </a:ext>
            </a:extLst>
          </p:cNvPr>
          <p:cNvSpPr/>
          <p:nvPr/>
        </p:nvSpPr>
        <p:spPr>
          <a:xfrm>
            <a:off x="1019166" y="5406975"/>
            <a:ext cx="6463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67" dirty="0"/>
              <a:t>(7-6)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5182D-076B-4946-A369-91485BDA2328}"/>
              </a:ext>
            </a:extLst>
          </p:cNvPr>
          <p:cNvSpPr txBox="1"/>
          <p:nvPr/>
        </p:nvSpPr>
        <p:spPr>
          <a:xfrm>
            <a:off x="5469467" y="3338988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(6,7)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89C38-2D53-409B-9B45-3FFE996838DE}"/>
              </a:ext>
            </a:extLst>
          </p:cNvPr>
          <p:cNvSpPr txBox="1"/>
          <p:nvPr/>
        </p:nvSpPr>
        <p:spPr>
          <a:xfrm>
            <a:off x="4695372" y="3992039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(4,5)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356BE-51C9-4417-8BAB-A33C7A1C1E02}"/>
              </a:ext>
            </a:extLst>
          </p:cNvPr>
          <p:cNvSpPr txBox="1"/>
          <p:nvPr/>
        </p:nvSpPr>
        <p:spPr>
          <a:xfrm>
            <a:off x="3251200" y="4950054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>
                <a:solidFill>
                  <a:srgbClr val="990099"/>
                </a:solidFill>
              </a:rPr>
              <a:t>(0,1)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2F30D51-AD0F-4301-9D39-396E1CEBB688}"/>
              </a:ext>
            </a:extLst>
          </p:cNvPr>
          <p:cNvSpPr/>
          <p:nvPr/>
        </p:nvSpPr>
        <p:spPr>
          <a:xfrm>
            <a:off x="3204279" y="5028643"/>
            <a:ext cx="78828" cy="331780"/>
          </a:xfrm>
          <a:prstGeom prst="leftBrac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565176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5AA-7F5F-4BA4-B73F-E4AD37A0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3199"/>
            <a:ext cx="6197600" cy="528639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Simple linear regression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B4EE06-B44F-418E-96F2-C0861962E37B}"/>
              </a:ext>
            </a:extLst>
          </p:cNvPr>
          <p:cNvGraphicFramePr>
            <a:graphicFrameLocks/>
          </p:cNvGraphicFramePr>
          <p:nvPr/>
        </p:nvGraphicFramePr>
        <p:xfrm>
          <a:off x="101600" y="1701800"/>
          <a:ext cx="2133600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301">
                  <a:extLst>
                    <a:ext uri="{9D8B030D-6E8A-4147-A177-3AD203B41FA5}">
                      <a16:colId xmlns:a16="http://schemas.microsoft.com/office/drawing/2014/main" val="4098073732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244299594"/>
                    </a:ext>
                  </a:extLst>
                </a:gridCol>
              </a:tblGrid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X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9738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4843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317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0575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5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4796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1110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155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indoor, small, table, white&#10;&#10;Description automatically generated">
            <a:extLst>
              <a:ext uri="{FF2B5EF4-FFF2-40B4-BE49-F238E27FC236}">
                <a16:creationId xmlns:a16="http://schemas.microsoft.com/office/drawing/2014/main" id="{DF128581-E668-49B1-AD7D-4409A2F3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7281333" cy="4234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CBC47-2857-4887-B2E6-C823BC35CB0E}"/>
              </a:ext>
            </a:extLst>
          </p:cNvPr>
          <p:cNvSpPr txBox="1"/>
          <p:nvPr/>
        </p:nvSpPr>
        <p:spPr>
          <a:xfrm>
            <a:off x="5486400" y="3121783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(x2,y2)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1F8B8-0C24-4068-9604-4FFAF73DABC4}"/>
              </a:ext>
            </a:extLst>
          </p:cNvPr>
          <p:cNvSpPr txBox="1"/>
          <p:nvPr/>
        </p:nvSpPr>
        <p:spPr>
          <a:xfrm>
            <a:off x="4673600" y="3749357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(x1,y1)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5182D-076B-4946-A369-91485BDA2328}"/>
              </a:ext>
            </a:extLst>
          </p:cNvPr>
          <p:cNvSpPr txBox="1"/>
          <p:nvPr/>
        </p:nvSpPr>
        <p:spPr>
          <a:xfrm>
            <a:off x="5469467" y="3338988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(6,7)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89C38-2D53-409B-9B45-3FFE996838DE}"/>
              </a:ext>
            </a:extLst>
          </p:cNvPr>
          <p:cNvSpPr txBox="1"/>
          <p:nvPr/>
        </p:nvSpPr>
        <p:spPr>
          <a:xfrm>
            <a:off x="4695372" y="3992039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(4,5)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356BE-51C9-4417-8BAB-A33C7A1C1E02}"/>
              </a:ext>
            </a:extLst>
          </p:cNvPr>
          <p:cNvSpPr txBox="1"/>
          <p:nvPr/>
        </p:nvSpPr>
        <p:spPr>
          <a:xfrm>
            <a:off x="3251200" y="4950054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>
                <a:solidFill>
                  <a:srgbClr val="990099"/>
                </a:solidFill>
              </a:rPr>
              <a:t>(0,1)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2F30D51-AD0F-4301-9D39-396E1CEBB688}"/>
              </a:ext>
            </a:extLst>
          </p:cNvPr>
          <p:cNvSpPr/>
          <p:nvPr/>
        </p:nvSpPr>
        <p:spPr>
          <a:xfrm>
            <a:off x="3204279" y="5028643"/>
            <a:ext cx="78828" cy="331780"/>
          </a:xfrm>
          <a:prstGeom prst="leftBrac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FDF61-84ED-4EA2-B20E-6EAF63850A3B}"/>
              </a:ext>
            </a:extLst>
          </p:cNvPr>
          <p:cNvSpPr/>
          <p:nvPr/>
        </p:nvSpPr>
        <p:spPr>
          <a:xfrm>
            <a:off x="171180" y="4886805"/>
            <a:ext cx="2401876" cy="379656"/>
          </a:xfrm>
          <a:prstGeom prst="rect">
            <a:avLst/>
          </a:prstGeom>
          <a:ln>
            <a:solidFill>
              <a:srgbClr val="990099"/>
            </a:solidFill>
          </a:ln>
        </p:spPr>
        <p:txBody>
          <a:bodyPr wrap="none">
            <a:spAutoFit/>
          </a:bodyPr>
          <a:lstStyle/>
          <a:p>
            <a:r>
              <a:rPr lang="en-IN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slope*X + Intercept</a:t>
            </a:r>
            <a:endParaRPr lang="en-IN" sz="18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A8012-8CE8-4C51-B688-26C9C590A327}"/>
              </a:ext>
            </a:extLst>
          </p:cNvPr>
          <p:cNvSpPr/>
          <p:nvPr/>
        </p:nvSpPr>
        <p:spPr>
          <a:xfrm>
            <a:off x="171181" y="5437029"/>
            <a:ext cx="1003801" cy="379656"/>
          </a:xfrm>
          <a:prstGeom prst="rect">
            <a:avLst/>
          </a:prstGeom>
          <a:ln>
            <a:solidFill>
              <a:srgbClr val="990099"/>
            </a:solidFill>
          </a:ln>
        </p:spPr>
        <p:txBody>
          <a:bodyPr wrap="none">
            <a:spAutoFit/>
          </a:bodyPr>
          <a:lstStyle/>
          <a:p>
            <a:r>
              <a:rPr lang="en-IN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X + 1</a:t>
            </a:r>
            <a:endParaRPr lang="en-IN" sz="1867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752F94-19EA-460C-8F4D-079D2FB0EA6F}"/>
              </a:ext>
            </a:extLst>
          </p:cNvPr>
          <p:cNvCxnSpPr/>
          <p:nvPr/>
        </p:nvCxnSpPr>
        <p:spPr>
          <a:xfrm flipH="1">
            <a:off x="6604000" y="231140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BCE3C8-C508-495B-82CE-2682E76761A1}"/>
              </a:ext>
            </a:extLst>
          </p:cNvPr>
          <p:cNvSpPr txBox="1"/>
          <p:nvPr/>
        </p:nvSpPr>
        <p:spPr>
          <a:xfrm>
            <a:off x="7620000" y="1921549"/>
            <a:ext cx="23368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Simple linear regression model</a:t>
            </a:r>
            <a:endParaRPr lang="en-IN" sz="2133" dirty="0"/>
          </a:p>
        </p:txBody>
      </p:sp>
    </p:spTree>
    <p:extLst>
      <p:ext uri="{BB962C8B-B14F-4D97-AF65-F5344CB8AC3E}">
        <p14:creationId xmlns:p14="http://schemas.microsoft.com/office/powerpoint/2010/main" val="399375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322B-D8DC-4599-AF9A-B3835744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401"/>
            <a:ext cx="8839200" cy="1894684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General Linear Regression equation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3D059D-232B-4BFB-B4C8-E1217C2B7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108200"/>
            <a:ext cx="9056064" cy="23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small, table, white&#10;&#10;Description automatically generated">
            <a:extLst>
              <a:ext uri="{FF2B5EF4-FFF2-40B4-BE49-F238E27FC236}">
                <a16:creationId xmlns:a16="http://schemas.microsoft.com/office/drawing/2014/main" id="{47EF95F9-5272-40C4-A707-9A085E01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834454"/>
            <a:ext cx="7510177" cy="51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mall, table, white&#10;&#10;Description automatically generated">
            <a:extLst>
              <a:ext uri="{FF2B5EF4-FFF2-40B4-BE49-F238E27FC236}">
                <a16:creationId xmlns:a16="http://schemas.microsoft.com/office/drawing/2014/main" id="{52D329EB-79BC-4466-A298-17B6421D1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24" y="834453"/>
            <a:ext cx="7510177" cy="5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9">
            <a:extLst>
              <a:ext uri="{FF2B5EF4-FFF2-40B4-BE49-F238E27FC236}">
                <a16:creationId xmlns:a16="http://schemas.microsoft.com/office/drawing/2014/main" id="{55DB43C6-B3F6-46A6-ACBA-12D802AE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29" y="77967"/>
            <a:ext cx="7112000" cy="715957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Machine learning Algorithms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C29B6E9-BD24-4AEE-A0E3-2BF5362D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0" y="856174"/>
            <a:ext cx="4368801" cy="715957"/>
          </a:xfrm>
        </p:spPr>
        <p:txBody>
          <a:bodyPr/>
          <a:lstStyle/>
          <a:p>
            <a:pPr algn="ctr"/>
            <a:r>
              <a:rPr lang="en-IN" dirty="0"/>
              <a:t>Unsupervised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75AD34AA-AFB1-4AC9-A258-E88BDE5D0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800" y="1460949"/>
            <a:ext cx="5691709" cy="48466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Clustering and Dimensionality reduction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67" dirty="0"/>
              <a:t>SVD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67" dirty="0"/>
              <a:t>PCA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K-Means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Hierarchical clustering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Association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67" dirty="0" err="1"/>
              <a:t>Apriori</a:t>
            </a:r>
            <a:endParaRPr lang="en-IN" sz="1867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67" dirty="0"/>
              <a:t>FP-Growth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Hidden Markov model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sz="1867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ED5276-AC8A-41C8-9A66-BDC9499F3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9373" y="793924"/>
            <a:ext cx="5389033" cy="784731"/>
          </a:xfrm>
        </p:spPr>
        <p:txBody>
          <a:bodyPr/>
          <a:lstStyle/>
          <a:p>
            <a:pPr algn="ctr"/>
            <a:r>
              <a:rPr lang="en-IN" dirty="0"/>
              <a:t>Supervised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FB8AC2F2-BBCA-4164-A595-6EB888F02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6168" y="1427161"/>
            <a:ext cx="4576232" cy="48466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Regression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67" dirty="0"/>
              <a:t>Linear Regression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67" dirty="0"/>
              <a:t>Polynomial Regression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67" dirty="0"/>
              <a:t>Logistic regression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Random Forest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KNN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Naive Bayes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sz="1867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67472-BD5C-459D-9823-EF2DC2B1F1AF}"/>
              </a:ext>
            </a:extLst>
          </p:cNvPr>
          <p:cNvCxnSpPr>
            <a:cxnSpLocks/>
          </p:cNvCxnSpPr>
          <p:nvPr/>
        </p:nvCxnSpPr>
        <p:spPr>
          <a:xfrm>
            <a:off x="6504509" y="1092201"/>
            <a:ext cx="0" cy="529470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1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A92B22-ADDD-43F9-BD6E-FCD7F116C58A}"/>
              </a:ext>
            </a:extLst>
          </p:cNvPr>
          <p:cNvGraphicFramePr>
            <a:graphicFrameLocks noGrp="1"/>
          </p:cNvGraphicFramePr>
          <p:nvPr/>
        </p:nvGraphicFramePr>
        <p:xfrm>
          <a:off x="203201" y="482601"/>
          <a:ext cx="6400799" cy="254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727">
                  <a:extLst>
                    <a:ext uri="{9D8B030D-6E8A-4147-A177-3AD203B41FA5}">
                      <a16:colId xmlns:a16="http://schemas.microsoft.com/office/drawing/2014/main" val="2880829068"/>
                    </a:ext>
                  </a:extLst>
                </a:gridCol>
                <a:gridCol w="1269580">
                  <a:extLst>
                    <a:ext uri="{9D8B030D-6E8A-4147-A177-3AD203B41FA5}">
                      <a16:colId xmlns:a16="http://schemas.microsoft.com/office/drawing/2014/main" val="1058615514"/>
                    </a:ext>
                  </a:extLst>
                </a:gridCol>
                <a:gridCol w="1944619">
                  <a:extLst>
                    <a:ext uri="{9D8B030D-6E8A-4147-A177-3AD203B41FA5}">
                      <a16:colId xmlns:a16="http://schemas.microsoft.com/office/drawing/2014/main" val="3081803076"/>
                    </a:ext>
                  </a:extLst>
                </a:gridCol>
                <a:gridCol w="1731873">
                  <a:extLst>
                    <a:ext uri="{9D8B030D-6E8A-4147-A177-3AD203B41FA5}">
                      <a16:colId xmlns:a16="http://schemas.microsoft.com/office/drawing/2014/main" val="367940968"/>
                    </a:ext>
                  </a:extLst>
                </a:gridCol>
              </a:tblGrid>
              <a:tr h="3455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y 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= y-predicted 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07559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434487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61125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29450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874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06156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03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0498C35-C7C5-4AFE-B05C-651949956BBE}"/>
              </a:ext>
            </a:extLst>
          </p:cNvPr>
          <p:cNvSpPr/>
          <p:nvPr/>
        </p:nvSpPr>
        <p:spPr>
          <a:xfrm>
            <a:off x="4876801" y="3022602"/>
            <a:ext cx="1727199" cy="322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Sum = 0</a:t>
            </a:r>
          </a:p>
        </p:txBody>
      </p:sp>
    </p:spTree>
    <p:extLst>
      <p:ext uri="{BB962C8B-B14F-4D97-AF65-F5344CB8AC3E}">
        <p14:creationId xmlns:p14="http://schemas.microsoft.com/office/powerpoint/2010/main" val="38586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5F3FD5-B55E-4135-9B17-D6E03D2A4185}"/>
              </a:ext>
            </a:extLst>
          </p:cNvPr>
          <p:cNvGraphicFramePr>
            <a:graphicFrameLocks noGrp="1"/>
          </p:cNvGraphicFramePr>
          <p:nvPr/>
        </p:nvGraphicFramePr>
        <p:xfrm>
          <a:off x="203201" y="482601"/>
          <a:ext cx="7619999" cy="254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172">
                  <a:extLst>
                    <a:ext uri="{9D8B030D-6E8A-4147-A177-3AD203B41FA5}">
                      <a16:colId xmlns:a16="http://schemas.microsoft.com/office/drawing/2014/main" val="2450777385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2900030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1060635"/>
                    </a:ext>
                  </a:extLst>
                </a:gridCol>
                <a:gridCol w="2128344">
                  <a:extLst>
                    <a:ext uri="{9D8B030D-6E8A-4147-A177-3AD203B41FA5}">
                      <a16:colId xmlns:a16="http://schemas.microsoft.com/office/drawing/2014/main" val="1168931158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2283198458"/>
                    </a:ext>
                  </a:extLst>
                </a:gridCol>
              </a:tblGrid>
              <a:tr h="3455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y 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= y-predicted 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9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19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89564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83571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8435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4689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9440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78694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920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EDA8312-D096-4BBE-994D-789BB364D795}"/>
              </a:ext>
            </a:extLst>
          </p:cNvPr>
          <p:cNvSpPr txBox="1"/>
          <p:nvPr/>
        </p:nvSpPr>
        <p:spPr>
          <a:xfrm>
            <a:off x="2641600" y="3835401"/>
            <a:ext cx="4470400" cy="461665"/>
          </a:xfrm>
          <a:prstGeom prst="rect">
            <a:avLst/>
          </a:prstGeom>
          <a:solidFill>
            <a:srgbClr val="F07AE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Overall squared error = 1</a:t>
            </a:r>
            <a:r>
              <a:rPr lang="en-IN" sz="2400" baseline="30000" dirty="0"/>
              <a:t>2 </a:t>
            </a:r>
            <a:r>
              <a:rPr lang="en-IN" sz="2400" dirty="0"/>
              <a:t>+</a:t>
            </a:r>
            <a:r>
              <a:rPr lang="en-IN" sz="2400" baseline="30000" dirty="0"/>
              <a:t> </a:t>
            </a:r>
            <a:r>
              <a:rPr lang="en-IN" sz="2400" dirty="0"/>
              <a:t>1</a:t>
            </a:r>
            <a:r>
              <a:rPr lang="en-IN" sz="2400" baseline="30000" dirty="0"/>
              <a:t>2 </a:t>
            </a:r>
            <a:r>
              <a:rPr lang="en-IN" sz="24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6749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90C0-793C-42A1-A7FD-01230FF7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1458"/>
            <a:ext cx="10668000" cy="1268055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Ordinary least squares – Goodness of fit 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8A49-2210-429F-AEE7-02B8713B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49" y="5323245"/>
            <a:ext cx="7010400" cy="715963"/>
          </a:xfrm>
          <a:solidFill>
            <a:srgbClr val="F07AE5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best fit line is the one with least SSE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78B9C-84E0-4A00-A9B9-D14C37B0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2709"/>
            <a:ext cx="3784600" cy="1756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57CFB-1515-4CFC-8AAD-2DCA740B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3835401"/>
            <a:ext cx="7988300" cy="9271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9F617-4121-4479-8F48-DD281EAADD71}"/>
              </a:ext>
            </a:extLst>
          </p:cNvPr>
          <p:cNvCxnSpPr>
            <a:endCxn id="6" idx="3"/>
          </p:cNvCxnSpPr>
          <p:nvPr/>
        </p:nvCxnSpPr>
        <p:spPr>
          <a:xfrm flipH="1">
            <a:off x="6096000" y="2006601"/>
            <a:ext cx="1219200" cy="354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51CC68-043B-4DC9-8990-063772D7B9A4}"/>
              </a:ext>
            </a:extLst>
          </p:cNvPr>
          <p:cNvSpPr txBox="1"/>
          <p:nvPr/>
        </p:nvSpPr>
        <p:spPr>
          <a:xfrm>
            <a:off x="7347857" y="1691334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Minimize it</a:t>
            </a:r>
          </a:p>
        </p:txBody>
      </p:sp>
    </p:spTree>
    <p:extLst>
      <p:ext uri="{BB962C8B-B14F-4D97-AF65-F5344CB8AC3E}">
        <p14:creationId xmlns:p14="http://schemas.microsoft.com/office/powerpoint/2010/main" val="31220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D8AA-030F-4160-915D-1BAF2D1F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0" y="2311400"/>
            <a:ext cx="6197600" cy="1633989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How good is my Model?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4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5AA-7F5F-4BA4-B73F-E4AD37A0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03200"/>
            <a:ext cx="6502400" cy="807401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Simple linear regression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B4EE06-B44F-418E-96F2-C0861962E37B}"/>
              </a:ext>
            </a:extLst>
          </p:cNvPr>
          <p:cNvGraphicFramePr>
            <a:graphicFrameLocks/>
          </p:cNvGraphicFramePr>
          <p:nvPr/>
        </p:nvGraphicFramePr>
        <p:xfrm>
          <a:off x="101600" y="1701800"/>
          <a:ext cx="2133600" cy="283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301">
                  <a:extLst>
                    <a:ext uri="{9D8B030D-6E8A-4147-A177-3AD203B41FA5}">
                      <a16:colId xmlns:a16="http://schemas.microsoft.com/office/drawing/2014/main" val="4098073732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244299594"/>
                    </a:ext>
                  </a:extLst>
                </a:gridCol>
              </a:tblGrid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X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effectLst/>
                        </a:rPr>
                        <a:t>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79738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1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4843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2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5317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3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0575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5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4796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5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11109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>
                          <a:effectLst/>
                        </a:rPr>
                        <a:t>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7</a:t>
                      </a:r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15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6CBC47-2857-4887-B2E6-C823BC35CB0E}"/>
              </a:ext>
            </a:extLst>
          </p:cNvPr>
          <p:cNvSpPr txBox="1"/>
          <p:nvPr/>
        </p:nvSpPr>
        <p:spPr>
          <a:xfrm>
            <a:off x="5486400" y="3121783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(x2,y2)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1F8B8-0C24-4068-9604-4FFAF73DABC4}"/>
              </a:ext>
            </a:extLst>
          </p:cNvPr>
          <p:cNvSpPr txBox="1"/>
          <p:nvPr/>
        </p:nvSpPr>
        <p:spPr>
          <a:xfrm>
            <a:off x="4673600" y="3749357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(x1,y1)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5182D-076B-4946-A369-91485BDA2328}"/>
              </a:ext>
            </a:extLst>
          </p:cNvPr>
          <p:cNvSpPr txBox="1"/>
          <p:nvPr/>
        </p:nvSpPr>
        <p:spPr>
          <a:xfrm>
            <a:off x="5469467" y="3338988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(6,7)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89C38-2D53-409B-9B45-3FFE996838DE}"/>
              </a:ext>
            </a:extLst>
          </p:cNvPr>
          <p:cNvSpPr txBox="1"/>
          <p:nvPr/>
        </p:nvSpPr>
        <p:spPr>
          <a:xfrm>
            <a:off x="4695372" y="3992039"/>
            <a:ext cx="1219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(4,5)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356BE-51C9-4417-8BAB-A33C7A1C1E02}"/>
              </a:ext>
            </a:extLst>
          </p:cNvPr>
          <p:cNvSpPr txBox="1"/>
          <p:nvPr/>
        </p:nvSpPr>
        <p:spPr>
          <a:xfrm>
            <a:off x="3251200" y="4950054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>
                <a:solidFill>
                  <a:srgbClr val="990099"/>
                </a:solidFill>
              </a:rPr>
              <a:t>(0,1)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2F30D51-AD0F-4301-9D39-396E1CEBB688}"/>
              </a:ext>
            </a:extLst>
          </p:cNvPr>
          <p:cNvSpPr/>
          <p:nvPr/>
        </p:nvSpPr>
        <p:spPr>
          <a:xfrm>
            <a:off x="3204279" y="5028643"/>
            <a:ext cx="78828" cy="331780"/>
          </a:xfrm>
          <a:prstGeom prst="leftBrac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FDF61-84ED-4EA2-B20E-6EAF63850A3B}"/>
              </a:ext>
            </a:extLst>
          </p:cNvPr>
          <p:cNvSpPr/>
          <p:nvPr/>
        </p:nvSpPr>
        <p:spPr>
          <a:xfrm>
            <a:off x="171180" y="4886805"/>
            <a:ext cx="2401876" cy="379656"/>
          </a:xfrm>
          <a:prstGeom prst="rect">
            <a:avLst/>
          </a:prstGeom>
          <a:ln>
            <a:solidFill>
              <a:srgbClr val="990099"/>
            </a:solidFill>
          </a:ln>
        </p:spPr>
        <p:txBody>
          <a:bodyPr wrap="none">
            <a:spAutoFit/>
          </a:bodyPr>
          <a:lstStyle/>
          <a:p>
            <a:r>
              <a:rPr lang="en-IN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slope*X + Intercept</a:t>
            </a:r>
            <a:endParaRPr lang="en-IN" sz="18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A8012-8CE8-4C51-B688-26C9C590A327}"/>
              </a:ext>
            </a:extLst>
          </p:cNvPr>
          <p:cNvSpPr/>
          <p:nvPr/>
        </p:nvSpPr>
        <p:spPr>
          <a:xfrm>
            <a:off x="171181" y="5437029"/>
            <a:ext cx="1077539" cy="379656"/>
          </a:xfrm>
          <a:prstGeom prst="rect">
            <a:avLst/>
          </a:prstGeom>
          <a:ln>
            <a:solidFill>
              <a:srgbClr val="990099"/>
            </a:solidFill>
          </a:ln>
        </p:spPr>
        <p:txBody>
          <a:bodyPr wrap="none">
            <a:spAutoFit/>
          </a:bodyPr>
          <a:lstStyle/>
          <a:p>
            <a:r>
              <a:rPr lang="en-IN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1.2*X</a:t>
            </a:r>
            <a:endParaRPr lang="en-IN" sz="1867" dirty="0"/>
          </a:p>
        </p:txBody>
      </p:sp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F74C5B96-6059-480F-8FF3-79B622EB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79373"/>
            <a:ext cx="7281333" cy="42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5F3FD5-B55E-4135-9B17-D6E03D2A4185}"/>
              </a:ext>
            </a:extLst>
          </p:cNvPr>
          <p:cNvGraphicFramePr>
            <a:graphicFrameLocks noGrp="1"/>
          </p:cNvGraphicFramePr>
          <p:nvPr/>
        </p:nvGraphicFramePr>
        <p:xfrm>
          <a:off x="914401" y="787401"/>
          <a:ext cx="7619999" cy="254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172">
                  <a:extLst>
                    <a:ext uri="{9D8B030D-6E8A-4147-A177-3AD203B41FA5}">
                      <a16:colId xmlns:a16="http://schemas.microsoft.com/office/drawing/2014/main" val="2450777385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2900030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1060635"/>
                    </a:ext>
                  </a:extLst>
                </a:gridCol>
                <a:gridCol w="2170387">
                  <a:extLst>
                    <a:ext uri="{9D8B030D-6E8A-4147-A177-3AD203B41FA5}">
                      <a16:colId xmlns:a16="http://schemas.microsoft.com/office/drawing/2014/main" val="1168931158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283198458"/>
                    </a:ext>
                  </a:extLst>
                </a:gridCol>
              </a:tblGrid>
              <a:tr h="3455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y 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= y-predicted 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9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19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89564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83571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8435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4689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9440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78694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920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278070-C029-4140-BC7D-0A037B44B29E}"/>
              </a:ext>
            </a:extLst>
          </p:cNvPr>
          <p:cNvSpPr/>
          <p:nvPr/>
        </p:nvSpPr>
        <p:spPr>
          <a:xfrm>
            <a:off x="7315201" y="3352805"/>
            <a:ext cx="1219199" cy="2793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>
                <a:solidFill>
                  <a:schemeClr val="tx1"/>
                </a:solidFill>
              </a:rPr>
              <a:t>SSE = 1.9825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89C6DA-071B-4A70-962F-066B3CEF334A}"/>
              </a:ext>
            </a:extLst>
          </p:cNvPr>
          <p:cNvSpPr/>
          <p:nvPr/>
        </p:nvSpPr>
        <p:spPr>
          <a:xfrm>
            <a:off x="2438399" y="4241800"/>
            <a:ext cx="6096000" cy="609600"/>
          </a:xfrm>
          <a:prstGeom prst="roundRect">
            <a:avLst/>
          </a:prstGeom>
          <a:solidFill>
            <a:srgbClr val="F07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What if SSE is in thousands??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EB03F9-1F2B-4218-87DB-64C9DE23C5C8}"/>
              </a:ext>
            </a:extLst>
          </p:cNvPr>
          <p:cNvSpPr/>
          <p:nvPr/>
        </p:nvSpPr>
        <p:spPr>
          <a:xfrm>
            <a:off x="2946400" y="5156199"/>
            <a:ext cx="60960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SSE is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17064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5F3FD5-B55E-4135-9B17-D6E03D2A4185}"/>
              </a:ext>
            </a:extLst>
          </p:cNvPr>
          <p:cNvGraphicFramePr>
            <a:graphicFrameLocks noGrp="1"/>
          </p:cNvGraphicFramePr>
          <p:nvPr/>
        </p:nvGraphicFramePr>
        <p:xfrm>
          <a:off x="914401" y="787401"/>
          <a:ext cx="7619999" cy="2540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172">
                  <a:extLst>
                    <a:ext uri="{9D8B030D-6E8A-4147-A177-3AD203B41FA5}">
                      <a16:colId xmlns:a16="http://schemas.microsoft.com/office/drawing/2014/main" val="2450777385"/>
                    </a:ext>
                  </a:extLst>
                </a:gridCol>
                <a:gridCol w="1261241">
                  <a:extLst>
                    <a:ext uri="{9D8B030D-6E8A-4147-A177-3AD203B41FA5}">
                      <a16:colId xmlns:a16="http://schemas.microsoft.com/office/drawing/2014/main" val="2900030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1060635"/>
                    </a:ext>
                  </a:extLst>
                </a:gridCol>
                <a:gridCol w="2170387">
                  <a:extLst>
                    <a:ext uri="{9D8B030D-6E8A-4147-A177-3AD203B41FA5}">
                      <a16:colId xmlns:a16="http://schemas.microsoft.com/office/drawing/2014/main" val="1168931158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283198458"/>
                    </a:ext>
                  </a:extLst>
                </a:gridCol>
              </a:tblGrid>
              <a:tr h="3455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y 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= y-predicted 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9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19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89564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83571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484351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4689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94400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78694"/>
                  </a:ext>
                </a:extLst>
              </a:tr>
              <a:tr h="3657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920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278070-C029-4140-BC7D-0A037B44B29E}"/>
              </a:ext>
            </a:extLst>
          </p:cNvPr>
          <p:cNvSpPr/>
          <p:nvPr/>
        </p:nvSpPr>
        <p:spPr>
          <a:xfrm>
            <a:off x="7315201" y="3352805"/>
            <a:ext cx="1219199" cy="2793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>
                <a:solidFill>
                  <a:schemeClr val="tx1"/>
                </a:solidFill>
              </a:rPr>
              <a:t>SSE = 1.9825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9FF24-026D-4274-B746-F3E395E802A8}"/>
              </a:ext>
            </a:extLst>
          </p:cNvPr>
          <p:cNvSpPr/>
          <p:nvPr/>
        </p:nvSpPr>
        <p:spPr>
          <a:xfrm>
            <a:off x="2336800" y="3668489"/>
            <a:ext cx="1320800" cy="2793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>
                <a:solidFill>
                  <a:schemeClr val="tx1"/>
                </a:solidFill>
              </a:rPr>
              <a:t>Mean(Y) = 4.5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AA153-B543-4A3B-8FD3-450BCAAA0F28}"/>
              </a:ext>
            </a:extLst>
          </p:cNvPr>
          <p:cNvSpPr/>
          <p:nvPr/>
        </p:nvSpPr>
        <p:spPr>
          <a:xfrm>
            <a:off x="2336800" y="3363690"/>
            <a:ext cx="1320800" cy="2793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67" dirty="0">
                <a:solidFill>
                  <a:schemeClr val="tx1"/>
                </a:solidFill>
              </a:rPr>
              <a:t>Sum = 23.5</a:t>
            </a:r>
          </a:p>
        </p:txBody>
      </p:sp>
    </p:spTree>
    <p:extLst>
      <p:ext uri="{BB962C8B-B14F-4D97-AF65-F5344CB8AC3E}">
        <p14:creationId xmlns:p14="http://schemas.microsoft.com/office/powerpoint/2010/main" val="28325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wire fence&#10;&#10;Description automatically generated">
            <a:extLst>
              <a:ext uri="{FF2B5EF4-FFF2-40B4-BE49-F238E27FC236}">
                <a16:creationId xmlns:a16="http://schemas.microsoft.com/office/drawing/2014/main" id="{AE2CB2F8-AC1F-47A3-93E6-FE93CC2AC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7713379" cy="5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small, sitting, clock&#10;&#10;Description automatically generated">
            <a:extLst>
              <a:ext uri="{FF2B5EF4-FFF2-40B4-BE49-F238E27FC236}">
                <a16:creationId xmlns:a16="http://schemas.microsoft.com/office/drawing/2014/main" id="{39403551-C2FF-4B0B-B58E-D9849306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7713379" cy="5452797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638D8B14-146B-4C94-9D04-7833CC780ED1}"/>
              </a:ext>
            </a:extLst>
          </p:cNvPr>
          <p:cNvSpPr/>
          <p:nvPr/>
        </p:nvSpPr>
        <p:spPr>
          <a:xfrm>
            <a:off x="2743200" y="2700999"/>
            <a:ext cx="355601" cy="609600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67B0-3CA7-4C1B-AF89-AC7082CC4383}"/>
              </a:ext>
            </a:extLst>
          </p:cNvPr>
          <p:cNvSpPr txBox="1"/>
          <p:nvPr/>
        </p:nvSpPr>
        <p:spPr>
          <a:xfrm>
            <a:off x="2946400" y="2759578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SSR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1FCC0-64EB-41E6-AFAE-0A50DF44FECD}"/>
              </a:ext>
            </a:extLst>
          </p:cNvPr>
          <p:cNvSpPr txBox="1"/>
          <p:nvPr/>
        </p:nvSpPr>
        <p:spPr>
          <a:xfrm>
            <a:off x="1676400" y="2317935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SSE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EC08FF7-F841-48B2-97F3-E9CD8862A625}"/>
              </a:ext>
            </a:extLst>
          </p:cNvPr>
          <p:cNvSpPr/>
          <p:nvPr/>
        </p:nvSpPr>
        <p:spPr>
          <a:xfrm rot="10800000">
            <a:off x="2336800" y="2433267"/>
            <a:ext cx="355600" cy="261779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DAE8668-5175-47D2-A164-56F8B6C107C5}"/>
              </a:ext>
            </a:extLst>
          </p:cNvPr>
          <p:cNvSpPr/>
          <p:nvPr/>
        </p:nvSpPr>
        <p:spPr>
          <a:xfrm rot="10800000">
            <a:off x="1382483" y="2389722"/>
            <a:ext cx="312061" cy="920876"/>
          </a:xfrm>
          <a:prstGeom prst="righ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EBFF0-122F-4C82-A22D-A788C9030683}"/>
              </a:ext>
            </a:extLst>
          </p:cNvPr>
          <p:cNvSpPr txBox="1"/>
          <p:nvPr/>
        </p:nvSpPr>
        <p:spPr>
          <a:xfrm>
            <a:off x="780143" y="2619107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59118-87FF-4068-A638-F79A84D313C6}"/>
              </a:ext>
            </a:extLst>
          </p:cNvPr>
          <p:cNvSpPr txBox="1"/>
          <p:nvPr/>
        </p:nvSpPr>
        <p:spPr>
          <a:xfrm>
            <a:off x="8576977" y="2389722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E542-93EC-4542-B988-CAAFD1436B72}"/>
              </a:ext>
            </a:extLst>
          </p:cNvPr>
          <p:cNvSpPr txBox="1"/>
          <p:nvPr/>
        </p:nvSpPr>
        <p:spPr>
          <a:xfrm>
            <a:off x="8576977" y="284120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AAA8BA-A6BC-4521-9B47-66AAF08F6947}"/>
              </a:ext>
            </a:extLst>
          </p:cNvPr>
          <p:cNvCxnSpPr>
            <a:cxnSpLocks/>
          </p:cNvCxnSpPr>
          <p:nvPr/>
        </p:nvCxnSpPr>
        <p:spPr>
          <a:xfrm flipV="1">
            <a:off x="8576978" y="2841207"/>
            <a:ext cx="664028" cy="124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BB5A76-B624-4187-8EE4-7CBA199329F0}"/>
              </a:ext>
            </a:extLst>
          </p:cNvPr>
          <p:cNvSpPr/>
          <p:nvPr/>
        </p:nvSpPr>
        <p:spPr>
          <a:xfrm>
            <a:off x="8331200" y="685800"/>
            <a:ext cx="3352800" cy="889499"/>
          </a:xfrm>
          <a:prstGeom prst="rect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SST to calculate efficiency of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0714D-1339-44FA-B14F-BDB5AA3A0C5E}"/>
              </a:ext>
            </a:extLst>
          </p:cNvPr>
          <p:cNvSpPr txBox="1"/>
          <p:nvPr/>
        </p:nvSpPr>
        <p:spPr>
          <a:xfrm>
            <a:off x="10379894" y="2225653"/>
            <a:ext cx="171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Minimum for good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A7DA3C-34E9-4267-954F-D867AD5DA6D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389778" y="2825818"/>
            <a:ext cx="990116" cy="15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 animBg="1"/>
      <p:bldP spid="10" grpId="0"/>
      <p:bldP spid="11" grpId="0"/>
      <p:bldP spid="12" grpId="0"/>
      <p:bldP spid="6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7FC69-1B96-4A4B-9676-A4563D7D201E}"/>
              </a:ext>
            </a:extLst>
          </p:cNvPr>
          <p:cNvGraphicFramePr>
            <a:graphicFrameLocks noGrp="1"/>
          </p:cNvGraphicFramePr>
          <p:nvPr/>
        </p:nvGraphicFramePr>
        <p:xfrm>
          <a:off x="203200" y="94343"/>
          <a:ext cx="7416800" cy="386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167">
                  <a:extLst>
                    <a:ext uri="{9D8B030D-6E8A-4147-A177-3AD203B41FA5}">
                      <a16:colId xmlns:a16="http://schemas.microsoft.com/office/drawing/2014/main" val="3919344312"/>
                    </a:ext>
                  </a:extLst>
                </a:gridCol>
                <a:gridCol w="1083433">
                  <a:extLst>
                    <a:ext uri="{9D8B030D-6E8A-4147-A177-3AD203B41FA5}">
                      <a16:colId xmlns:a16="http://schemas.microsoft.com/office/drawing/2014/main" val="1558383533"/>
                    </a:ext>
                  </a:extLst>
                </a:gridCol>
                <a:gridCol w="1235685">
                  <a:extLst>
                    <a:ext uri="{9D8B030D-6E8A-4147-A177-3AD203B41FA5}">
                      <a16:colId xmlns:a16="http://schemas.microsoft.com/office/drawing/2014/main" val="2799449410"/>
                    </a:ext>
                  </a:extLst>
                </a:gridCol>
                <a:gridCol w="1772155">
                  <a:extLst>
                    <a:ext uri="{9D8B030D-6E8A-4147-A177-3AD203B41FA5}">
                      <a16:colId xmlns:a16="http://schemas.microsoft.com/office/drawing/2014/main" val="2740237408"/>
                    </a:ext>
                  </a:extLst>
                </a:gridCol>
                <a:gridCol w="1157760">
                  <a:extLst>
                    <a:ext uri="{9D8B030D-6E8A-4147-A177-3AD203B41FA5}">
                      <a16:colId xmlns:a16="http://schemas.microsoft.com/office/drawing/2014/main" val="163341518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1141905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y 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= y-predicted y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Abs(e)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9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19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17615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65760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96795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1483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2303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59589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474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BCD9B34-77A1-42AA-BFB5-23E13D4A0B35}"/>
              </a:ext>
            </a:extLst>
          </p:cNvPr>
          <p:cNvSpPr/>
          <p:nvPr/>
        </p:nvSpPr>
        <p:spPr>
          <a:xfrm>
            <a:off x="1300843" y="3955142"/>
            <a:ext cx="1041400" cy="6096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=4.5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6EB21-98F1-4BF6-8556-809AC146CAFB}"/>
              </a:ext>
            </a:extLst>
          </p:cNvPr>
          <p:cNvSpPr/>
          <p:nvPr/>
        </p:nvSpPr>
        <p:spPr>
          <a:xfrm>
            <a:off x="6502400" y="3955142"/>
            <a:ext cx="1117600" cy="6096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SSE =1.9825</a:t>
            </a:r>
            <a:endParaRPr lang="en-IN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62724D-5F4A-47D6-B66B-519B36439826}"/>
              </a:ext>
            </a:extLst>
          </p:cNvPr>
          <p:cNvGraphicFramePr>
            <a:graphicFrameLocks noGrp="1"/>
          </p:cNvGraphicFramePr>
          <p:nvPr/>
        </p:nvGraphicFramePr>
        <p:xfrm>
          <a:off x="7630885" y="94343"/>
          <a:ext cx="1117600" cy="386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939731246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y-mean(y)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7835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4032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1584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4366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83217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75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1252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E21009E-8B6B-432A-A89F-6B807D6D1A2B}"/>
              </a:ext>
            </a:extLst>
          </p:cNvPr>
          <p:cNvSpPr/>
          <p:nvPr/>
        </p:nvSpPr>
        <p:spPr>
          <a:xfrm>
            <a:off x="5373915" y="3955142"/>
            <a:ext cx="1117600" cy="6096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Sum =3.05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7005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BBA58-D454-49DD-8BE9-2D115E2D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502"/>
            <a:ext cx="12192000" cy="58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7FC69-1B96-4A4B-9676-A4563D7D201E}"/>
              </a:ext>
            </a:extLst>
          </p:cNvPr>
          <p:cNvGraphicFramePr>
            <a:graphicFrameLocks noGrp="1"/>
          </p:cNvGraphicFramePr>
          <p:nvPr/>
        </p:nvGraphicFramePr>
        <p:xfrm>
          <a:off x="203201" y="76201"/>
          <a:ext cx="4897641" cy="386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369">
                  <a:extLst>
                    <a:ext uri="{9D8B030D-6E8A-4147-A177-3AD203B41FA5}">
                      <a16:colId xmlns:a16="http://schemas.microsoft.com/office/drawing/2014/main" val="3919344312"/>
                    </a:ext>
                  </a:extLst>
                </a:gridCol>
                <a:gridCol w="1000369">
                  <a:extLst>
                    <a:ext uri="{9D8B030D-6E8A-4147-A177-3AD203B41FA5}">
                      <a16:colId xmlns:a16="http://schemas.microsoft.com/office/drawing/2014/main" val="1558383533"/>
                    </a:ext>
                  </a:extLst>
                </a:gridCol>
                <a:gridCol w="1208780">
                  <a:extLst>
                    <a:ext uri="{9D8B030D-6E8A-4147-A177-3AD203B41FA5}">
                      <a16:colId xmlns:a16="http://schemas.microsoft.com/office/drawing/2014/main" val="2799449410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2740237408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y 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= y-predicted y</a:t>
                      </a: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17615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65760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96795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1483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2303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59589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4742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CDCD31-E50F-4002-BFB0-C4F4649D9F9E}"/>
              </a:ext>
            </a:extLst>
          </p:cNvPr>
          <p:cNvSpPr/>
          <p:nvPr/>
        </p:nvSpPr>
        <p:spPr>
          <a:xfrm>
            <a:off x="1219200" y="3937000"/>
            <a:ext cx="914400" cy="6096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Mean =4.5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AB475-C0B7-4225-8100-CF278EC49920}"/>
              </a:ext>
            </a:extLst>
          </p:cNvPr>
          <p:cNvSpPr/>
          <p:nvPr/>
        </p:nvSpPr>
        <p:spPr>
          <a:xfrm>
            <a:off x="8835764" y="3936998"/>
            <a:ext cx="1930400" cy="6096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SST =23.5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62ED4D-F13E-4CF0-8FB0-6C80E4C8F473}"/>
              </a:ext>
            </a:extLst>
          </p:cNvPr>
          <p:cNvSpPr/>
          <p:nvPr/>
        </p:nvSpPr>
        <p:spPr>
          <a:xfrm>
            <a:off x="6288560" y="3937000"/>
            <a:ext cx="1168400" cy="6096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SSE =1.9825</a:t>
            </a:r>
            <a:endParaRPr lang="en-IN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C96373-32D5-4601-86F6-2179F68F4F01}"/>
              </a:ext>
            </a:extLst>
          </p:cNvPr>
          <p:cNvGraphicFramePr>
            <a:graphicFrameLocks noGrp="1"/>
          </p:cNvGraphicFramePr>
          <p:nvPr/>
        </p:nvGraphicFramePr>
        <p:xfrm>
          <a:off x="5105156" y="76199"/>
          <a:ext cx="1157760" cy="386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760">
                  <a:extLst>
                    <a:ext uri="{9D8B030D-6E8A-4147-A177-3AD203B41FA5}">
                      <a16:colId xmlns:a16="http://schemas.microsoft.com/office/drawing/2014/main" val="1569708282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Abs(e)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68324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06276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05677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39236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7278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43272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741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DBA2FB-F33D-434A-BACD-ABFA1135EA51}"/>
              </a:ext>
            </a:extLst>
          </p:cNvPr>
          <p:cNvGraphicFramePr>
            <a:graphicFrameLocks noGrp="1"/>
          </p:cNvGraphicFramePr>
          <p:nvPr/>
        </p:nvGraphicFramePr>
        <p:xfrm>
          <a:off x="6286594" y="76199"/>
          <a:ext cx="4449559" cy="386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097">
                  <a:extLst>
                    <a:ext uri="{9D8B030D-6E8A-4147-A177-3AD203B41FA5}">
                      <a16:colId xmlns:a16="http://schemas.microsoft.com/office/drawing/2014/main" val="505409481"/>
                    </a:ext>
                  </a:extLst>
                </a:gridCol>
                <a:gridCol w="1352061">
                  <a:extLst>
                    <a:ext uri="{9D8B030D-6E8A-4147-A177-3AD203B41FA5}">
                      <a16:colId xmlns:a16="http://schemas.microsoft.com/office/drawing/2014/main" val="55894171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04856760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9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sz="19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y-mean(y)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square(y-mean(y))</a:t>
                      </a:r>
                    </a:p>
                  </a:txBody>
                  <a:tcPr marL="8467" marR="8467" marT="8467" marB="0" anchor="ctr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23426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72763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6127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71813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49915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545038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8467" marR="8467" marT="8467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419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205DE3-CD21-4008-A612-8FE4B452706E}"/>
              </a:ext>
            </a:extLst>
          </p:cNvPr>
          <p:cNvSpPr/>
          <p:nvPr/>
        </p:nvSpPr>
        <p:spPr>
          <a:xfrm>
            <a:off x="5125236" y="3936998"/>
            <a:ext cx="1117600" cy="609601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Sum =3.05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52111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CE05-A5A5-4118-B140-0C9F779D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627" y="15511"/>
            <a:ext cx="5384800" cy="709003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Model coefficients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B2AB9-29D7-47F5-B4E6-88BE9253F2CB}"/>
              </a:ext>
            </a:extLst>
          </p:cNvPr>
          <p:cNvSpPr txBox="1"/>
          <p:nvPr/>
        </p:nvSpPr>
        <p:spPr>
          <a:xfrm>
            <a:off x="522529" y="130747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ED5A1-B86D-4B40-B22F-C0954C498E3F}"/>
              </a:ext>
            </a:extLst>
          </p:cNvPr>
          <p:cNvSpPr txBox="1"/>
          <p:nvPr/>
        </p:nvSpPr>
        <p:spPr>
          <a:xfrm>
            <a:off x="522529" y="1758962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3BFA81-8787-4EDA-8396-13FAA064332D}"/>
              </a:ext>
            </a:extLst>
          </p:cNvPr>
          <p:cNvCxnSpPr>
            <a:cxnSpLocks/>
          </p:cNvCxnSpPr>
          <p:nvPr/>
        </p:nvCxnSpPr>
        <p:spPr>
          <a:xfrm flipV="1">
            <a:off x="522530" y="1758961"/>
            <a:ext cx="664028" cy="124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40EE0F-143F-403C-915C-F05D60EC78CA}"/>
              </a:ext>
            </a:extLst>
          </p:cNvPr>
          <p:cNvSpPr txBox="1"/>
          <p:nvPr/>
        </p:nvSpPr>
        <p:spPr>
          <a:xfrm>
            <a:off x="1288157" y="149668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177A04-A01E-4513-9BC4-E455298C296A}"/>
              </a:ext>
            </a:extLst>
          </p:cNvPr>
          <p:cNvSpPr txBox="1"/>
          <p:nvPr/>
        </p:nvSpPr>
        <p:spPr>
          <a:xfrm>
            <a:off x="1592958" y="1261894"/>
            <a:ext cx="13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1.9825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B4A65-1B24-47BE-B6B2-3DBB23C2802A}"/>
              </a:ext>
            </a:extLst>
          </p:cNvPr>
          <p:cNvSpPr txBox="1"/>
          <p:nvPr/>
        </p:nvSpPr>
        <p:spPr>
          <a:xfrm>
            <a:off x="1796156" y="1742906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23.5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ED34FE-FCB2-4994-8227-14154F3CB40C}"/>
              </a:ext>
            </a:extLst>
          </p:cNvPr>
          <p:cNvCxnSpPr>
            <a:cxnSpLocks/>
          </p:cNvCxnSpPr>
          <p:nvPr/>
        </p:nvCxnSpPr>
        <p:spPr>
          <a:xfrm flipV="1">
            <a:off x="1796158" y="1742905"/>
            <a:ext cx="849085" cy="124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01622A-ACC3-410F-9A71-015F5D652DC5}"/>
              </a:ext>
            </a:extLst>
          </p:cNvPr>
          <p:cNvSpPr txBox="1"/>
          <p:nvPr/>
        </p:nvSpPr>
        <p:spPr>
          <a:xfrm>
            <a:off x="2659755" y="1512741"/>
            <a:ext cx="177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0.084362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4EB211-D4B5-4091-B057-39578D9BA4A3}"/>
              </a:ext>
            </a:extLst>
          </p:cNvPr>
          <p:cNvSpPr txBox="1"/>
          <p:nvPr/>
        </p:nvSpPr>
        <p:spPr>
          <a:xfrm>
            <a:off x="5621571" y="121247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148A3-4F21-4444-89FC-AD15273B5925}"/>
              </a:ext>
            </a:extLst>
          </p:cNvPr>
          <p:cNvSpPr txBox="1"/>
          <p:nvPr/>
        </p:nvSpPr>
        <p:spPr>
          <a:xfrm>
            <a:off x="5621571" y="1663962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21BB8C-7E64-4885-A4A1-BF8A1F014CB1}"/>
              </a:ext>
            </a:extLst>
          </p:cNvPr>
          <p:cNvCxnSpPr>
            <a:cxnSpLocks/>
          </p:cNvCxnSpPr>
          <p:nvPr/>
        </p:nvCxnSpPr>
        <p:spPr>
          <a:xfrm flipV="1">
            <a:off x="5621571" y="1663961"/>
            <a:ext cx="664028" cy="124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F5D6D1-AC59-4B1B-B447-B2DC2E603EBE}"/>
              </a:ext>
            </a:extLst>
          </p:cNvPr>
          <p:cNvSpPr txBox="1"/>
          <p:nvPr/>
        </p:nvSpPr>
        <p:spPr>
          <a:xfrm>
            <a:off x="6387199" y="140168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49EB36-1F7D-49C9-B34E-568060FA56A4}"/>
              </a:ext>
            </a:extLst>
          </p:cNvPr>
          <p:cNvSpPr txBox="1"/>
          <p:nvPr/>
        </p:nvSpPr>
        <p:spPr>
          <a:xfrm>
            <a:off x="6692000" y="1166894"/>
            <a:ext cx="13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21.575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ADAC3-2AEE-40FA-90E4-31BEE5C56084}"/>
              </a:ext>
            </a:extLst>
          </p:cNvPr>
          <p:cNvSpPr txBox="1"/>
          <p:nvPr/>
        </p:nvSpPr>
        <p:spPr>
          <a:xfrm>
            <a:off x="6895197" y="1647906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23.5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55DA89-FFE7-4B0D-BA51-0FD8E4FC843D}"/>
              </a:ext>
            </a:extLst>
          </p:cNvPr>
          <p:cNvCxnSpPr>
            <a:cxnSpLocks/>
          </p:cNvCxnSpPr>
          <p:nvPr/>
        </p:nvCxnSpPr>
        <p:spPr>
          <a:xfrm flipV="1">
            <a:off x="6895199" y="1647905"/>
            <a:ext cx="849085" cy="124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B143C4-46CB-4DCB-8362-27C3EDB50C53}"/>
              </a:ext>
            </a:extLst>
          </p:cNvPr>
          <p:cNvSpPr txBox="1"/>
          <p:nvPr/>
        </p:nvSpPr>
        <p:spPr>
          <a:xfrm>
            <a:off x="7758795" y="1417741"/>
            <a:ext cx="348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0.91563 </a:t>
            </a:r>
            <a:r>
              <a:rPr lang="en-US" sz="2400" dirty="0">
                <a:sym typeface="Wingdings" panose="05000000000000000000" pitchFamily="2" charset="2"/>
              </a:rPr>
              <a:t> R-Squared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93CEA-05B8-46F0-BA47-9185DAAA174D}"/>
              </a:ext>
            </a:extLst>
          </p:cNvPr>
          <p:cNvSpPr txBox="1"/>
          <p:nvPr/>
        </p:nvSpPr>
        <p:spPr>
          <a:xfrm>
            <a:off x="522529" y="3253784"/>
            <a:ext cx="269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SST = SSR + SSE  </a:t>
            </a:r>
          </a:p>
          <a:p>
            <a:r>
              <a:rPr lang="en-US" sz="2400" dirty="0"/>
              <a:t>=&gt; SSR = SST- SSE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A7355D-A9C6-4ADE-882C-203394A044A5}"/>
              </a:ext>
            </a:extLst>
          </p:cNvPr>
          <p:cNvSpPr/>
          <p:nvPr/>
        </p:nvSpPr>
        <p:spPr>
          <a:xfrm>
            <a:off x="1393389" y="3996215"/>
            <a:ext cx="2343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 23.5 – 1.9825</a:t>
            </a:r>
          </a:p>
          <a:p>
            <a:r>
              <a:rPr lang="en-US" sz="2400" dirty="0"/>
              <a:t>= 21.575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C22E35-DC88-4370-AA0E-96F6F465FC44}"/>
                  </a:ext>
                </a:extLst>
              </p:cNvPr>
              <p:cNvSpPr txBox="1"/>
              <p:nvPr/>
            </p:nvSpPr>
            <p:spPr>
              <a:xfrm>
                <a:off x="7733400" y="3372504"/>
                <a:ext cx="3475265" cy="865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r>
                  <a:rPr lang="en-US" sz="2400" dirty="0"/>
                  <a:t>             </a:t>
                </a:r>
              </a:p>
              <a:p>
                <a:r>
                  <a:rPr lang="en-US" sz="2400" dirty="0"/>
                  <a:t>            =0.5321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C22E35-DC88-4370-AA0E-96F6F465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00" y="3372504"/>
                <a:ext cx="3475265" cy="865686"/>
              </a:xfrm>
              <a:prstGeom prst="rect">
                <a:avLst/>
              </a:prstGeom>
              <a:blipFill>
                <a:blip r:embed="rId2"/>
                <a:stretch>
                  <a:fillRect l="-2807" t="-1408" b="-14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6A942A4-2309-4C2D-B683-DF26A644B6C2}"/>
              </a:ext>
            </a:extLst>
          </p:cNvPr>
          <p:cNvSpPr txBox="1"/>
          <p:nvPr/>
        </p:nvSpPr>
        <p:spPr>
          <a:xfrm>
            <a:off x="4368800" y="3296304"/>
            <a:ext cx="2699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MSE = SSE/n</a:t>
            </a:r>
          </a:p>
          <a:p>
            <a:r>
              <a:rPr lang="en-US" sz="2400" dirty="0"/>
              <a:t>         = 1.9825/7</a:t>
            </a:r>
          </a:p>
          <a:p>
            <a:r>
              <a:rPr lang="en-US" sz="2400" dirty="0"/>
              <a:t>         = 0.283214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48EBAB-8E71-41B2-B146-E57CC22B85BE}"/>
              </a:ext>
            </a:extLst>
          </p:cNvPr>
          <p:cNvSpPr txBox="1"/>
          <p:nvPr/>
        </p:nvSpPr>
        <p:spPr>
          <a:xfrm>
            <a:off x="4377881" y="5054600"/>
            <a:ext cx="3366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MAE = sum(Abs(e))/n</a:t>
            </a:r>
          </a:p>
          <a:p>
            <a:r>
              <a:rPr lang="en-US" sz="2400" dirty="0"/>
              <a:t>         = 3.05/7</a:t>
            </a:r>
          </a:p>
          <a:p>
            <a:r>
              <a:rPr lang="en-US" sz="2400" dirty="0"/>
              <a:t>         = 0.435</a:t>
            </a:r>
          </a:p>
        </p:txBody>
      </p:sp>
    </p:spTree>
    <p:extLst>
      <p:ext uri="{BB962C8B-B14F-4D97-AF65-F5344CB8AC3E}">
        <p14:creationId xmlns:p14="http://schemas.microsoft.com/office/powerpoint/2010/main" val="27960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8" grpId="0"/>
      <p:bldP spid="39" grpId="0"/>
      <p:bldP spid="40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AE782-FFD6-4524-86C0-AF7C3F80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2" y="945221"/>
            <a:ext cx="6502400" cy="2280580"/>
          </a:xfrm>
        </p:spPr>
        <p:txBody>
          <a:bodyPr>
            <a:normAutofit/>
          </a:bodyPr>
          <a:lstStyle/>
          <a:p>
            <a:pPr marL="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>
              <a:buFont typeface="Wingdings" panose="05000000000000000000" pitchFamily="2" charset="2"/>
              <a:buChar char="ü"/>
            </a:pPr>
            <a:r>
              <a:rPr lang="en-US" sz="2400" dirty="0"/>
              <a:t>X- Values (or the errors, “e”) are independent</a:t>
            </a:r>
          </a:p>
          <a:p>
            <a:pPr marL="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>
              <a:buFont typeface="Wingdings" panose="05000000000000000000" pitchFamily="2" charset="2"/>
              <a:buChar char="ü"/>
            </a:pPr>
            <a:r>
              <a:rPr lang="en-US" sz="2400" dirty="0"/>
              <a:t>Y-Values are dependent can be expressed as a linear function of X-Variable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2920A4-B956-4389-9323-AFCC0A28576E}"/>
              </a:ext>
            </a:extLst>
          </p:cNvPr>
          <p:cNvSpPr txBox="1">
            <a:spLocks/>
          </p:cNvSpPr>
          <p:nvPr/>
        </p:nvSpPr>
        <p:spPr>
          <a:xfrm>
            <a:off x="2590801" y="-47637"/>
            <a:ext cx="6197600" cy="9144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Assumptions of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EDF0B-49BD-4272-A2E2-4F89F172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1" y="706439"/>
            <a:ext cx="4837153" cy="240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940B12-C5CD-47CE-860D-AFB2A7ABA15A}"/>
              </a:ext>
            </a:extLst>
          </p:cNvPr>
          <p:cNvSpPr/>
          <p:nvPr/>
        </p:nvSpPr>
        <p:spPr>
          <a:xfrm>
            <a:off x="47173" y="3881177"/>
            <a:ext cx="9612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Variation of observations around the regression line (residual SE) is constant – Homoscedasticity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For given X,Y (or error) is normally distributed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A92C5-F13C-48BE-98B1-DC73DDF9AF66}"/>
              </a:ext>
            </a:extLst>
          </p:cNvPr>
          <p:cNvSpPr txBox="1"/>
          <p:nvPr/>
        </p:nvSpPr>
        <p:spPr>
          <a:xfrm>
            <a:off x="2438400" y="3182779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30141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3B4B24-252B-49F7-A570-BA897F4C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682" y="557956"/>
            <a:ext cx="6771153" cy="1149416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Multiple linear regression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013EBB-8002-4FF0-91B5-6572AF44ECA0}"/>
              </a:ext>
            </a:extLst>
          </p:cNvPr>
          <p:cNvSpPr/>
          <p:nvPr/>
        </p:nvSpPr>
        <p:spPr>
          <a:xfrm>
            <a:off x="5181600" y="4851400"/>
            <a:ext cx="812800" cy="7112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09298B-5B3A-447D-9DFA-C4FA5B6954F1}"/>
              </a:ext>
            </a:extLst>
          </p:cNvPr>
          <p:cNvSpPr/>
          <p:nvPr/>
        </p:nvSpPr>
        <p:spPr>
          <a:xfrm flipH="1">
            <a:off x="2743200" y="4967515"/>
            <a:ext cx="609600" cy="508000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1236F0-DA65-4CD7-B8B2-C7CBDDF7CBD2}"/>
              </a:ext>
            </a:extLst>
          </p:cNvPr>
          <p:cNvSpPr/>
          <p:nvPr/>
        </p:nvSpPr>
        <p:spPr>
          <a:xfrm>
            <a:off x="3352800" y="5069115"/>
            <a:ext cx="1828800" cy="3048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7544E-3B8C-4FBA-AE2A-5D44A59153EA}"/>
              </a:ext>
            </a:extLst>
          </p:cNvPr>
          <p:cNvSpPr/>
          <p:nvPr/>
        </p:nvSpPr>
        <p:spPr>
          <a:xfrm>
            <a:off x="2921912" y="3767415"/>
            <a:ext cx="609600" cy="508000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F14585-09E1-497C-BCAC-1001DAD192CE}"/>
              </a:ext>
            </a:extLst>
          </p:cNvPr>
          <p:cNvSpPr/>
          <p:nvPr/>
        </p:nvSpPr>
        <p:spPr>
          <a:xfrm rot="1500899">
            <a:off x="3489328" y="4454568"/>
            <a:ext cx="1828800" cy="3048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673169-2F71-46AF-AE1D-9A132E285BC7}"/>
              </a:ext>
            </a:extLst>
          </p:cNvPr>
          <p:cNvSpPr/>
          <p:nvPr/>
        </p:nvSpPr>
        <p:spPr>
          <a:xfrm>
            <a:off x="3962400" y="2779608"/>
            <a:ext cx="609600" cy="508000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F9BC5D-E483-465A-91AA-C8A8CE06F6AE}"/>
              </a:ext>
            </a:extLst>
          </p:cNvPr>
          <p:cNvSpPr/>
          <p:nvPr/>
        </p:nvSpPr>
        <p:spPr>
          <a:xfrm rot="3516224">
            <a:off x="4067153" y="3929805"/>
            <a:ext cx="1828800" cy="3048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A1F7DA-DF48-4665-92E2-17BD77184E41}"/>
              </a:ext>
            </a:extLst>
          </p:cNvPr>
          <p:cNvSpPr/>
          <p:nvPr/>
        </p:nvSpPr>
        <p:spPr>
          <a:xfrm>
            <a:off x="5384800" y="2572215"/>
            <a:ext cx="609600" cy="486351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X3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B3B486F-F91B-4C3A-A209-9DA29DF399F3}"/>
              </a:ext>
            </a:extLst>
          </p:cNvPr>
          <p:cNvSpPr/>
          <p:nvPr/>
        </p:nvSpPr>
        <p:spPr>
          <a:xfrm rot="5400000">
            <a:off x="4834074" y="3808309"/>
            <a:ext cx="1750863" cy="3048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0C245-671B-4931-875F-B21D8FD27C75}"/>
              </a:ext>
            </a:extLst>
          </p:cNvPr>
          <p:cNvSpPr/>
          <p:nvPr/>
        </p:nvSpPr>
        <p:spPr>
          <a:xfrm rot="21449189" flipH="1">
            <a:off x="6731725" y="2828513"/>
            <a:ext cx="609600" cy="508000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X4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250850-6501-4FB1-900C-57EFCC133B10}"/>
              </a:ext>
            </a:extLst>
          </p:cNvPr>
          <p:cNvSpPr/>
          <p:nvPr/>
        </p:nvSpPr>
        <p:spPr>
          <a:xfrm rot="10800000">
            <a:off x="5994400" y="5094515"/>
            <a:ext cx="1828800" cy="3048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A8D2DA1-34B6-4DB8-85FD-80E06939A1E8}"/>
              </a:ext>
            </a:extLst>
          </p:cNvPr>
          <p:cNvSpPr/>
          <p:nvPr/>
        </p:nvSpPr>
        <p:spPr>
          <a:xfrm rot="8567608">
            <a:off x="5855597" y="4349669"/>
            <a:ext cx="1828800" cy="3048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09730B3-99FB-4D63-9DE3-7C085338B925}"/>
              </a:ext>
            </a:extLst>
          </p:cNvPr>
          <p:cNvSpPr/>
          <p:nvPr/>
        </p:nvSpPr>
        <p:spPr>
          <a:xfrm rot="7176262">
            <a:off x="5410085" y="3999340"/>
            <a:ext cx="1828800" cy="3048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43DD7F-6008-496D-A856-51B6A8B49023}"/>
              </a:ext>
            </a:extLst>
          </p:cNvPr>
          <p:cNvSpPr/>
          <p:nvPr/>
        </p:nvSpPr>
        <p:spPr>
          <a:xfrm rot="21449189" flipH="1">
            <a:off x="7494936" y="3451336"/>
            <a:ext cx="609600" cy="508000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C37960-0090-445B-BE25-691205D3AEF2}"/>
              </a:ext>
            </a:extLst>
          </p:cNvPr>
          <p:cNvSpPr/>
          <p:nvPr/>
        </p:nvSpPr>
        <p:spPr>
          <a:xfrm rot="21449189" flipH="1">
            <a:off x="7859443" y="4980637"/>
            <a:ext cx="609600" cy="508000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X6</a:t>
            </a:r>
          </a:p>
        </p:txBody>
      </p:sp>
    </p:spTree>
    <p:extLst>
      <p:ext uri="{BB962C8B-B14F-4D97-AF65-F5344CB8AC3E}">
        <p14:creationId xmlns:p14="http://schemas.microsoft.com/office/powerpoint/2010/main" val="1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A1FB-DDD5-43AA-A842-95B40194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1727200"/>
          </a:xfrm>
        </p:spPr>
        <p:txBody>
          <a:bodyPr>
            <a:norm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Multiple linear regression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40CBE-356E-4429-9E7A-1A8A9AD2BE46}"/>
              </a:ext>
            </a:extLst>
          </p:cNvPr>
          <p:cNvSpPr/>
          <p:nvPr/>
        </p:nvSpPr>
        <p:spPr>
          <a:xfrm>
            <a:off x="711200" y="2921001"/>
            <a:ext cx="102616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β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 β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 β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 β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 β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 β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 β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733" baseline="-25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IN" sz="3733" dirty="0">
                <a:latin typeface="Calibri" panose="020F0502020204030204" pitchFamily="34" charset="0"/>
                <a:ea typeface="Times New Roman" panose="02020603050405020304" pitchFamily="18" charset="0"/>
              </a:rPr>
              <a:t>β</a:t>
            </a:r>
            <a:r>
              <a:rPr lang="en-IN" sz="3733" baseline="-25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733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3733" baseline="-25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sz="373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1438-BD5F-464C-8D26-256313146150}"/>
              </a:ext>
            </a:extLst>
          </p:cNvPr>
          <p:cNvSpPr/>
          <p:nvPr/>
        </p:nvSpPr>
        <p:spPr>
          <a:xfrm>
            <a:off x="2946400" y="4594120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y = 3X1 + 6.5X2 - 0.3X3 +4</a:t>
            </a:r>
          </a:p>
        </p:txBody>
      </p:sp>
    </p:spTree>
    <p:extLst>
      <p:ext uri="{BB962C8B-B14F-4D97-AF65-F5344CB8AC3E}">
        <p14:creationId xmlns:p14="http://schemas.microsoft.com/office/powerpoint/2010/main" val="4884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ABBA-74C4-4FB1-966E-EAD4827D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9400"/>
            <a:ext cx="9702800" cy="1117600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Assumptions of multiple 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77A54-8CF1-4A9D-A0D8-7F0DE96F4AED}"/>
              </a:ext>
            </a:extLst>
          </p:cNvPr>
          <p:cNvSpPr/>
          <p:nvPr/>
        </p:nvSpPr>
        <p:spPr>
          <a:xfrm>
            <a:off x="812800" y="1905001"/>
            <a:ext cx="995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Y- Values (or the errors, “e”) are independent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Y-Values can be expressed as a linear function of X-Variable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Variation of observations around the regression line (residual SE) is constant – Homoscedasticity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/>
              <a:t>Independent and dependent values (or errors) are normally distributed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990099"/>
              </a:solidFill>
            </a:endParaRPr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990099"/>
                </a:solidFill>
              </a:rPr>
              <a:t>No multicollinearity being present</a:t>
            </a:r>
          </a:p>
        </p:txBody>
      </p:sp>
    </p:spTree>
    <p:extLst>
      <p:ext uri="{BB962C8B-B14F-4D97-AF65-F5344CB8AC3E}">
        <p14:creationId xmlns:p14="http://schemas.microsoft.com/office/powerpoint/2010/main" val="25880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6DBD8-4490-4CD2-A7F8-B744CEDD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295401"/>
            <a:ext cx="5994400" cy="44634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A8693E-D668-4BCC-97CA-BE8B01240250}"/>
              </a:ext>
            </a:extLst>
          </p:cNvPr>
          <p:cNvSpPr/>
          <p:nvPr/>
        </p:nvSpPr>
        <p:spPr>
          <a:xfrm>
            <a:off x="4161972" y="290945"/>
            <a:ext cx="386805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Multicollinearity</a:t>
            </a:r>
            <a:endParaRPr lang="en-IN" sz="3733" dirty="0"/>
          </a:p>
        </p:txBody>
      </p:sp>
    </p:spTree>
    <p:extLst>
      <p:ext uri="{BB962C8B-B14F-4D97-AF65-F5344CB8AC3E}">
        <p14:creationId xmlns:p14="http://schemas.microsoft.com/office/powerpoint/2010/main" val="1003430056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681AD6-2A27-4D6B-8CFB-637DCABFFC31}"/>
              </a:ext>
            </a:extLst>
          </p:cNvPr>
          <p:cNvSpPr/>
          <p:nvPr/>
        </p:nvSpPr>
        <p:spPr>
          <a:xfrm>
            <a:off x="203200" y="1600201"/>
            <a:ext cx="995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		Consider, Y=X1+20X2-2X3</a:t>
            </a:r>
          </a:p>
          <a:p>
            <a:pPr algn="ctr"/>
            <a:endParaRPr lang="en-US" sz="3200" dirty="0"/>
          </a:p>
          <a:p>
            <a:r>
              <a:rPr lang="en-US" sz="3200" dirty="0"/>
              <a:t> 		 Y=X1+ 14X2+6X2-2X3</a:t>
            </a:r>
          </a:p>
          <a:p>
            <a:endParaRPr lang="en-US" sz="3200" dirty="0"/>
          </a:p>
          <a:p>
            <a:r>
              <a:rPr lang="en-US" sz="3200" dirty="0"/>
              <a:t>          	              =&gt; Y ~ X1+14X2+ 3X3-2X3</a:t>
            </a:r>
          </a:p>
          <a:p>
            <a:endParaRPr lang="en-US" sz="3200" dirty="0"/>
          </a:p>
          <a:p>
            <a:r>
              <a:rPr lang="en-US" sz="3200" dirty="0"/>
              <a:t>		 =&gt; Y ~ X1+14X2+ X3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69052-FE2E-45F7-A6A6-4D78DCE1D85E}"/>
              </a:ext>
            </a:extLst>
          </p:cNvPr>
          <p:cNvSpPr/>
          <p:nvPr/>
        </p:nvSpPr>
        <p:spPr>
          <a:xfrm>
            <a:off x="3149600" y="279401"/>
            <a:ext cx="65024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Effect of multicollinearity</a:t>
            </a:r>
            <a:endParaRPr lang="en-IN" sz="373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BF548-BBC8-44B4-845E-2E92EB1EC0A3}"/>
              </a:ext>
            </a:extLst>
          </p:cNvPr>
          <p:cNvSpPr/>
          <p:nvPr/>
        </p:nvSpPr>
        <p:spPr>
          <a:xfrm>
            <a:off x="7213202" y="1586090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and X3 ~ 2X2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C94B2-9064-4A9F-A7BD-1D28E63CABB4}"/>
              </a:ext>
            </a:extLst>
          </p:cNvPr>
          <p:cNvSpPr/>
          <p:nvPr/>
        </p:nvSpPr>
        <p:spPr>
          <a:xfrm>
            <a:off x="7010401" y="3632201"/>
            <a:ext cx="2204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(since X2=X3/2)</a:t>
            </a:r>
          </a:p>
        </p:txBody>
      </p:sp>
    </p:spTree>
    <p:extLst>
      <p:ext uri="{BB962C8B-B14F-4D97-AF65-F5344CB8AC3E}">
        <p14:creationId xmlns:p14="http://schemas.microsoft.com/office/powerpoint/2010/main" val="874461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3B30-4E13-4825-9DC9-9DC86472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What causes multicollinearity?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How do you identify the existence of multicollinearity in my model?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Once multicollinearity is identified, what is the way out? How can its effect be minimized?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3B48D-84A8-49A9-9D92-74725803F7BD}"/>
              </a:ext>
            </a:extLst>
          </p:cNvPr>
          <p:cNvSpPr/>
          <p:nvPr/>
        </p:nvSpPr>
        <p:spPr>
          <a:xfrm>
            <a:off x="3454400" y="485615"/>
            <a:ext cx="65024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Next level questions…</a:t>
            </a:r>
            <a:endParaRPr lang="en-IN" sz="3733" dirty="0"/>
          </a:p>
        </p:txBody>
      </p:sp>
    </p:spTree>
    <p:extLst>
      <p:ext uri="{BB962C8B-B14F-4D97-AF65-F5344CB8AC3E}">
        <p14:creationId xmlns:p14="http://schemas.microsoft.com/office/powerpoint/2010/main" val="1400056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FA206A-0B56-4D6D-A18C-82F1864E5D91}"/>
              </a:ext>
            </a:extLst>
          </p:cNvPr>
          <p:cNvSpPr/>
          <p:nvPr/>
        </p:nvSpPr>
        <p:spPr>
          <a:xfrm>
            <a:off x="2946400" y="177800"/>
            <a:ext cx="6888424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What causes Multicollinearity</a:t>
            </a:r>
            <a:endParaRPr lang="en-IN" sz="3733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ABEBCA-088A-4E48-8370-62585142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98600"/>
            <a:ext cx="10261599" cy="3556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way data was collected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Do not choose non associated variables while collecting the data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Too many variables explaining the same piece of information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Having too many independent variables and fewer records</a:t>
            </a:r>
          </a:p>
        </p:txBody>
      </p:sp>
    </p:spTree>
    <p:extLst>
      <p:ext uri="{BB962C8B-B14F-4D97-AF65-F5344CB8AC3E}">
        <p14:creationId xmlns:p14="http://schemas.microsoft.com/office/powerpoint/2010/main" val="7645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34C4A-D1CC-4B85-A4C5-E5CFA3629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2921001"/>
            <a:ext cx="7010400" cy="758825"/>
          </a:xfrm>
        </p:spPr>
        <p:txBody>
          <a:bodyPr/>
          <a:lstStyle/>
          <a:p>
            <a:pPr>
              <a:buClr>
                <a:srgbClr val="000000"/>
              </a:buClr>
              <a:buSzPct val="100000"/>
            </a:pPr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Regression Modelling</a:t>
            </a:r>
          </a:p>
        </p:txBody>
      </p:sp>
    </p:spTree>
    <p:extLst>
      <p:ext uri="{BB962C8B-B14F-4D97-AF65-F5344CB8AC3E}">
        <p14:creationId xmlns:p14="http://schemas.microsoft.com/office/powerpoint/2010/main" val="1794572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2EFD-908E-40CB-9F56-D49226CE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177800"/>
            <a:ext cx="8636000" cy="1625600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How to identify multicollinearity?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6130-8730-4C3E-9519-2F1ADCC4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0" y="2006601"/>
            <a:ext cx="6705600" cy="2844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Correlation helps partially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Not always as it is a pairwise association measure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Use VIF - </a:t>
            </a:r>
            <a:r>
              <a:rPr lang="en-US" sz="2400" dirty="0">
                <a:solidFill>
                  <a:srgbClr val="990099"/>
                </a:solidFill>
              </a:rPr>
              <a:t>Variance inflation factor.</a:t>
            </a:r>
            <a:endParaRPr lang="en-IN" sz="2400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DB1C7-752E-48B7-810B-67322DED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21355"/>
            <a:ext cx="4205445" cy="2814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ADD8F-096B-4264-BB2E-834BC6B7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446515"/>
            <a:ext cx="3608895" cy="2377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8089FE-5166-41C0-B00A-452BBF47C2CC}"/>
              </a:ext>
            </a:extLst>
          </p:cNvPr>
          <p:cNvSpPr/>
          <p:nvPr/>
        </p:nvSpPr>
        <p:spPr>
          <a:xfrm>
            <a:off x="305847" y="3622233"/>
            <a:ext cx="772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x1 vs. x2, x3.......</a:t>
            </a:r>
            <a:r>
              <a:rPr lang="en-US" sz="2400" dirty="0" err="1"/>
              <a:t>xp</a:t>
            </a:r>
            <a:r>
              <a:rPr lang="en-US" sz="2400" dirty="0"/>
              <a:t> → R-squared value (R</a:t>
            </a:r>
            <a:r>
              <a:rPr lang="en-US" sz="2400" baseline="30000" dirty="0"/>
              <a:t>2 </a:t>
            </a:r>
            <a:r>
              <a:rPr lang="en-US" sz="2400" dirty="0"/>
              <a:t>1)</a:t>
            </a:r>
          </a:p>
          <a:p>
            <a:r>
              <a:rPr lang="en-US" sz="2400" dirty="0"/>
              <a:t>	x2 vs. x1, x3.......</a:t>
            </a:r>
            <a:r>
              <a:rPr lang="en-US" sz="2400" dirty="0" err="1"/>
              <a:t>xp</a:t>
            </a:r>
            <a:r>
              <a:rPr lang="en-US" sz="2400" dirty="0"/>
              <a:t> → R-squared value (R</a:t>
            </a:r>
            <a:r>
              <a:rPr lang="en-US" sz="2400" baseline="30000" dirty="0"/>
              <a:t>2 </a:t>
            </a:r>
            <a:r>
              <a:rPr lang="en-US" sz="2400" dirty="0"/>
              <a:t>2)</a:t>
            </a:r>
          </a:p>
          <a:p>
            <a:r>
              <a:rPr lang="en-US" sz="2400" dirty="0"/>
              <a:t>	...............................................................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xp</a:t>
            </a:r>
            <a:r>
              <a:rPr lang="en-US" sz="2400" dirty="0"/>
              <a:t> vs. x1, x2, x3.......xp-1 → R-squared value (R</a:t>
            </a:r>
            <a:r>
              <a:rPr lang="en-US" sz="2400" baseline="30000" dirty="0"/>
              <a:t>2 </a:t>
            </a:r>
            <a:r>
              <a:rPr lang="en-US" sz="2400" dirty="0"/>
              <a:t>p)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20D496-A5AB-4C18-A342-4E25311C1C57}"/>
              </a:ext>
            </a:extLst>
          </p:cNvPr>
          <p:cNvSpPr/>
          <p:nvPr/>
        </p:nvSpPr>
        <p:spPr>
          <a:xfrm>
            <a:off x="2648856" y="5609137"/>
            <a:ext cx="2540000" cy="609600"/>
          </a:xfrm>
          <a:prstGeom prst="roundRect">
            <a:avLst/>
          </a:prstGeom>
          <a:solidFill>
            <a:srgbClr val="F07AE5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R</a:t>
            </a:r>
            <a:r>
              <a:rPr lang="en-US" sz="2400" baseline="30000" dirty="0"/>
              <a:t>2</a:t>
            </a:r>
            <a:r>
              <a:rPr lang="en-US" sz="2400" dirty="0"/>
              <a:t> &gt; 0.8</a:t>
            </a:r>
            <a:endParaRPr lang="en-IN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93D458-4CEE-475F-9481-8CDA62A7F726}"/>
              </a:ext>
            </a:extLst>
          </p:cNvPr>
          <p:cNvSpPr/>
          <p:nvPr/>
        </p:nvSpPr>
        <p:spPr>
          <a:xfrm>
            <a:off x="5388428" y="5761537"/>
            <a:ext cx="406400" cy="304800"/>
          </a:xfrm>
          <a:prstGeom prst="rightArrow">
            <a:avLst/>
          </a:prstGeom>
          <a:solidFill>
            <a:srgbClr val="00B0F0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CD77F9-8A94-470B-B7D2-9841CA7BF531}"/>
              </a:ext>
            </a:extLst>
          </p:cNvPr>
          <p:cNvSpPr/>
          <p:nvPr/>
        </p:nvSpPr>
        <p:spPr>
          <a:xfrm>
            <a:off x="6001657" y="5530806"/>
            <a:ext cx="2540000" cy="766263"/>
          </a:xfrm>
          <a:prstGeom prst="roundRect">
            <a:avLst/>
          </a:prstGeom>
          <a:solidFill>
            <a:srgbClr val="990099"/>
          </a:solidFill>
          <a:ln>
            <a:solidFill>
              <a:srgbClr val="F07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Multicollinearity</a:t>
            </a:r>
          </a:p>
          <a:p>
            <a:pPr algn="ctr"/>
            <a:r>
              <a:rPr lang="en-US" sz="2400" dirty="0"/>
              <a:t>identified</a:t>
            </a:r>
            <a:endParaRPr lang="en-IN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134F37-7C35-4772-8D81-FC6CE4DE0EDE}"/>
              </a:ext>
            </a:extLst>
          </p:cNvPr>
          <p:cNvCxnSpPr>
            <a:cxnSpLocks/>
          </p:cNvCxnSpPr>
          <p:nvPr/>
        </p:nvCxnSpPr>
        <p:spPr>
          <a:xfrm>
            <a:off x="9095295" y="2842525"/>
            <a:ext cx="0" cy="586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8E25F8-E1C3-4C3B-BF25-06BDE6277A2A}"/>
              </a:ext>
            </a:extLst>
          </p:cNvPr>
          <p:cNvSpPr txBox="1"/>
          <p:nvPr/>
        </p:nvSpPr>
        <p:spPr>
          <a:xfrm>
            <a:off x="8229600" y="3424213"/>
            <a:ext cx="1828800" cy="1200329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Determine R-squared value</a:t>
            </a:r>
          </a:p>
        </p:txBody>
      </p:sp>
    </p:spTree>
    <p:extLst>
      <p:ext uri="{BB962C8B-B14F-4D97-AF65-F5344CB8AC3E}">
        <p14:creationId xmlns:p14="http://schemas.microsoft.com/office/powerpoint/2010/main" val="73858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4F7-2729-4C23-ACDC-E64A7A1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VIF - Variance Inflation factor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FE694-0AD4-43C8-8189-E1C6463DF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4361" y="1945481"/>
                <a:ext cx="2641600" cy="1219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VIF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FE694-0AD4-43C8-8189-E1C6463DF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4361" y="1945481"/>
                <a:ext cx="2641600" cy="1219199"/>
              </a:xfrm>
              <a:blipFill>
                <a:blip r:embed="rId2"/>
                <a:stretch>
                  <a:fillRect l="-4850" t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8D6CDDA-CD8E-4102-A1C8-5485A467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1" y="4329852"/>
            <a:ext cx="3988724" cy="823456"/>
          </a:xfrm>
          <a:prstGeom prst="round2DiagRect">
            <a:avLst>
              <a:gd name="adj1" fmla="val 261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67691C-5302-4336-8C42-8CF895D95A6B}"/>
              </a:ext>
            </a:extLst>
          </p:cNvPr>
          <p:cNvCxnSpPr>
            <a:cxnSpLocks/>
          </p:cNvCxnSpPr>
          <p:nvPr/>
        </p:nvCxnSpPr>
        <p:spPr>
          <a:xfrm>
            <a:off x="5968077" y="4431452"/>
            <a:ext cx="1855124" cy="0"/>
          </a:xfrm>
          <a:prstGeom prst="lin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3CAD64-7C03-42E1-BE59-BFDBD39631BC}"/>
              </a:ext>
            </a:extLst>
          </p:cNvPr>
          <p:cNvCxnSpPr>
            <a:cxnSpLocks/>
          </p:cNvCxnSpPr>
          <p:nvPr/>
        </p:nvCxnSpPr>
        <p:spPr>
          <a:xfrm>
            <a:off x="5968077" y="4959296"/>
            <a:ext cx="1855124" cy="1"/>
          </a:xfrm>
          <a:prstGeom prst="lin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591C1-2164-4B5F-9997-DF64DED30E6C}"/>
              </a:ext>
            </a:extLst>
          </p:cNvPr>
          <p:cNvCxnSpPr>
            <a:cxnSpLocks/>
          </p:cNvCxnSpPr>
          <p:nvPr/>
        </p:nvCxnSpPr>
        <p:spPr>
          <a:xfrm>
            <a:off x="7823200" y="4431452"/>
            <a:ext cx="0" cy="527843"/>
          </a:xfrm>
          <a:prstGeom prst="lin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3391F6-DCCB-45D9-817A-C7958736FA82}"/>
              </a:ext>
            </a:extLst>
          </p:cNvPr>
          <p:cNvCxnSpPr>
            <a:cxnSpLocks/>
          </p:cNvCxnSpPr>
          <p:nvPr/>
        </p:nvCxnSpPr>
        <p:spPr>
          <a:xfrm>
            <a:off x="5968076" y="4431452"/>
            <a:ext cx="0" cy="527843"/>
          </a:xfrm>
          <a:prstGeom prst="lin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4E7062-728B-47C8-9456-0AE6D94A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1"/>
            <a:ext cx="5689600" cy="919161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How to get out of it?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54F7-6EEE-4DE2-B471-92048F19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261600" cy="375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If VIF of a variable &gt; 5, it indicates strong multicollinearity – Drop variable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Ridge regression is another way to treat the multicollinearity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Data transformation may yield good results sometimes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use principal component analysis (PCA) instead of variables.</a:t>
            </a:r>
          </a:p>
        </p:txBody>
      </p:sp>
    </p:spTree>
    <p:extLst>
      <p:ext uri="{BB962C8B-B14F-4D97-AF65-F5344CB8AC3E}">
        <p14:creationId xmlns:p14="http://schemas.microsoft.com/office/powerpoint/2010/main" val="12171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78A3-3FDD-4859-8DDB-5210A22C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0639"/>
            <a:ext cx="8128000" cy="711199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Steps in multiple linear regression</a:t>
            </a:r>
            <a:endParaRPr lang="en-IN" sz="3733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012F-AB37-4011-BA57-C0936EC2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213" y="863717"/>
            <a:ext cx="5283199" cy="507999"/>
          </a:xfrm>
          <a:ln>
            <a:solidFill>
              <a:srgbClr val="990099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Fit a model and check its F-Test P-value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E45E54-7235-4252-9907-DAF6769E0223}"/>
              </a:ext>
            </a:extLst>
          </p:cNvPr>
          <p:cNvCxnSpPr>
            <a:cxnSpLocks/>
          </p:cNvCxnSpPr>
          <p:nvPr/>
        </p:nvCxnSpPr>
        <p:spPr>
          <a:xfrm flipH="1">
            <a:off x="5725813" y="1383427"/>
            <a:ext cx="1" cy="21677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73FE5E-F66C-472A-A209-26D59149B040}"/>
              </a:ext>
            </a:extLst>
          </p:cNvPr>
          <p:cNvCxnSpPr>
            <a:cxnSpLocks/>
          </p:cNvCxnSpPr>
          <p:nvPr/>
        </p:nvCxnSpPr>
        <p:spPr>
          <a:xfrm>
            <a:off x="2235201" y="1586759"/>
            <a:ext cx="3498273" cy="1344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E6B876-E72C-471A-9FCB-6CE808043A44}"/>
              </a:ext>
            </a:extLst>
          </p:cNvPr>
          <p:cNvCxnSpPr>
            <a:cxnSpLocks/>
          </p:cNvCxnSpPr>
          <p:nvPr/>
        </p:nvCxnSpPr>
        <p:spPr>
          <a:xfrm>
            <a:off x="5689600" y="1598471"/>
            <a:ext cx="3511621" cy="1344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789B54B-B01D-4FCA-A85E-F4B34D679A3E}"/>
              </a:ext>
            </a:extLst>
          </p:cNvPr>
          <p:cNvSpPr/>
          <p:nvPr/>
        </p:nvSpPr>
        <p:spPr>
          <a:xfrm>
            <a:off x="1089018" y="1929681"/>
            <a:ext cx="2285980" cy="535017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99"/>
                </a:solidFill>
              </a:rPr>
              <a:t>If P-Value&gt;0.05</a:t>
            </a:r>
            <a:endParaRPr lang="en-IN" sz="2400" dirty="0">
              <a:solidFill>
                <a:srgbClr val="CC009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270B1-DA2D-425D-8F20-5F2EFC94AB39}"/>
              </a:ext>
            </a:extLst>
          </p:cNvPr>
          <p:cNvSpPr/>
          <p:nvPr/>
        </p:nvSpPr>
        <p:spPr>
          <a:xfrm>
            <a:off x="8137643" y="1970415"/>
            <a:ext cx="2127156" cy="521575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99"/>
                </a:solidFill>
              </a:rPr>
              <a:t>If P-Value&lt;0.05</a:t>
            </a:r>
            <a:endParaRPr lang="en-IN" sz="2400" dirty="0">
              <a:solidFill>
                <a:srgbClr val="CC0099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4B9B24-C3B8-49CA-A47E-CCAD4FC4C4A4}"/>
              </a:ext>
            </a:extLst>
          </p:cNvPr>
          <p:cNvCxnSpPr>
            <a:stCxn id="10" idx="2"/>
          </p:cNvCxnSpPr>
          <p:nvPr/>
        </p:nvCxnSpPr>
        <p:spPr>
          <a:xfrm flipH="1">
            <a:off x="2232008" y="2464698"/>
            <a:ext cx="1" cy="34292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DD4A36-A072-43FE-A309-1D6110CBDB3D}"/>
              </a:ext>
            </a:extLst>
          </p:cNvPr>
          <p:cNvCxnSpPr/>
          <p:nvPr/>
        </p:nvCxnSpPr>
        <p:spPr>
          <a:xfrm flipH="1">
            <a:off x="2232009" y="1586760"/>
            <a:ext cx="1" cy="34292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856AC-9A59-4685-87DE-F07605DE3C5E}"/>
              </a:ext>
            </a:extLst>
          </p:cNvPr>
          <p:cNvSpPr/>
          <p:nvPr/>
        </p:nvSpPr>
        <p:spPr>
          <a:xfrm>
            <a:off x="947715" y="2783441"/>
            <a:ext cx="2568583" cy="854921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99"/>
                </a:solidFill>
              </a:rPr>
              <a:t>Stop. Model is insignificant</a:t>
            </a:r>
            <a:endParaRPr lang="en-IN" sz="2400" dirty="0">
              <a:solidFill>
                <a:srgbClr val="CC0099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F09FE-EF65-4169-A113-93E0D62E98AF}"/>
              </a:ext>
            </a:extLst>
          </p:cNvPr>
          <p:cNvCxnSpPr/>
          <p:nvPr/>
        </p:nvCxnSpPr>
        <p:spPr>
          <a:xfrm flipH="1">
            <a:off x="9201997" y="1611914"/>
            <a:ext cx="1" cy="34292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0BBE95-4660-4EF0-87C3-8DFA7E5FA245}"/>
              </a:ext>
            </a:extLst>
          </p:cNvPr>
          <p:cNvCxnSpPr/>
          <p:nvPr/>
        </p:nvCxnSpPr>
        <p:spPr>
          <a:xfrm flipH="1">
            <a:off x="2243297" y="3648430"/>
            <a:ext cx="1" cy="34292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A9870AF-4565-4379-A1C1-FEC8216C1528}"/>
              </a:ext>
            </a:extLst>
          </p:cNvPr>
          <p:cNvSpPr/>
          <p:nvPr/>
        </p:nvSpPr>
        <p:spPr>
          <a:xfrm>
            <a:off x="959005" y="3967173"/>
            <a:ext cx="2568583" cy="854921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99"/>
                </a:solidFill>
              </a:rPr>
              <a:t>Prepare data again</a:t>
            </a:r>
            <a:endParaRPr lang="en-IN" sz="2400" dirty="0">
              <a:solidFill>
                <a:srgbClr val="CC00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56A24-0873-402C-93E8-BEB2A5F8296F}"/>
              </a:ext>
            </a:extLst>
          </p:cNvPr>
          <p:cNvCxnSpPr/>
          <p:nvPr/>
        </p:nvCxnSpPr>
        <p:spPr>
          <a:xfrm flipH="1">
            <a:off x="9201222" y="2497996"/>
            <a:ext cx="1" cy="34292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5979E-6DEC-4ADB-95A5-F78DD5FB05F2}"/>
              </a:ext>
            </a:extLst>
          </p:cNvPr>
          <p:cNvSpPr/>
          <p:nvPr/>
        </p:nvSpPr>
        <p:spPr>
          <a:xfrm>
            <a:off x="7916930" y="2816738"/>
            <a:ext cx="2568583" cy="854921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99"/>
                </a:solidFill>
              </a:rPr>
              <a:t>Model is significant</a:t>
            </a:r>
            <a:endParaRPr lang="en-IN" sz="2400" dirty="0">
              <a:solidFill>
                <a:srgbClr val="CC0099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FFE63D-697B-492B-B362-8E86493CC6E3}"/>
              </a:ext>
            </a:extLst>
          </p:cNvPr>
          <p:cNvCxnSpPr/>
          <p:nvPr/>
        </p:nvCxnSpPr>
        <p:spPr>
          <a:xfrm flipH="1">
            <a:off x="9249570" y="3654842"/>
            <a:ext cx="1" cy="34292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E2EB3-A91C-47AD-842F-196BF0C759BB}"/>
              </a:ext>
            </a:extLst>
          </p:cNvPr>
          <p:cNvSpPr/>
          <p:nvPr/>
        </p:nvSpPr>
        <p:spPr>
          <a:xfrm>
            <a:off x="7270599" y="4053578"/>
            <a:ext cx="3962397" cy="1060199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99"/>
                </a:solidFill>
              </a:rPr>
              <a:t>Use T-Test P-value for each variable for variable selection </a:t>
            </a:r>
            <a:endParaRPr lang="en-IN" sz="2400" dirty="0">
              <a:solidFill>
                <a:srgbClr val="CC0099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A5ADB5-29DC-4D13-9C04-2AEA6859A943}"/>
              </a:ext>
            </a:extLst>
          </p:cNvPr>
          <p:cNvCxnSpPr/>
          <p:nvPr/>
        </p:nvCxnSpPr>
        <p:spPr>
          <a:xfrm flipH="1">
            <a:off x="9249570" y="5113777"/>
            <a:ext cx="1" cy="34292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561470-84F1-4B61-9C1B-F6E9352E16C6}"/>
              </a:ext>
            </a:extLst>
          </p:cNvPr>
          <p:cNvSpPr/>
          <p:nvPr/>
        </p:nvSpPr>
        <p:spPr>
          <a:xfrm>
            <a:off x="7390209" y="5501122"/>
            <a:ext cx="3684183" cy="672853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C0099"/>
                </a:solidFill>
              </a:rPr>
              <a:t>Fit an improved model with selected variables</a:t>
            </a:r>
            <a:endParaRPr lang="en-IN" sz="2400" dirty="0">
              <a:solidFill>
                <a:srgbClr val="CC0099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419EB7-36FB-4BF2-8F8D-608B89049C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807201" y="4583677"/>
            <a:ext cx="463399" cy="1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503017-68BA-4C00-B9A4-ABDC57BCD81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807200" y="5837548"/>
            <a:ext cx="583008" cy="0"/>
          </a:xfrm>
          <a:prstGeom prst="straightConnector1">
            <a:avLst/>
          </a:prstGeom>
          <a:ln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6BB337-E2FD-45F6-A5F4-51D4972276F3}"/>
              </a:ext>
            </a:extLst>
          </p:cNvPr>
          <p:cNvCxnSpPr/>
          <p:nvPr/>
        </p:nvCxnSpPr>
        <p:spPr>
          <a:xfrm flipV="1">
            <a:off x="6807200" y="4583676"/>
            <a:ext cx="0" cy="1253872"/>
          </a:xfrm>
          <a:prstGeom prst="line">
            <a:avLst/>
          </a:prstGeom>
          <a:ln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0" grpId="0" animBg="1"/>
      <p:bldP spid="11" grpId="0" animBg="1"/>
      <p:bldP spid="22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4372-818D-4BB8-8889-B380C7C3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0" y="117476"/>
            <a:ext cx="4064000" cy="614361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DD70-2D48-49F4-8208-C53A494B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92200"/>
            <a:ext cx="7112000" cy="576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F-Test of the model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R-Squared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Mean squared error(MSE)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Root mean square error(RMSE)</a:t>
            </a:r>
          </a:p>
          <a:p>
            <a:pPr marL="0" indent="0">
              <a:buNone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Mean absolute error(MAE)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533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533" dirty="0"/>
              <a:t>Adjusted-R Square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5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735C7-0A40-4DC3-BD1B-A4944ECB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1" y="2648284"/>
            <a:ext cx="3746500" cy="1244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804AB-8EBB-4050-9C16-F0D25BFC742A}"/>
                  </a:ext>
                </a:extLst>
              </p:cNvPr>
              <p:cNvSpPr txBox="1"/>
              <p:nvPr/>
            </p:nvSpPr>
            <p:spPr>
              <a:xfrm>
                <a:off x="6099628" y="3997395"/>
                <a:ext cx="223520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</m:ra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804AB-8EBB-4050-9C16-F0D25BF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28" y="3997395"/>
                <a:ext cx="2235200" cy="496354"/>
              </a:xfrm>
              <a:prstGeom prst="rect">
                <a:avLst/>
              </a:prstGeom>
              <a:blipFill>
                <a:blip r:embed="rId3"/>
                <a:stretch>
                  <a:fillRect l="-4372" t="-2469" b="-28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55BECF3-3613-46D9-8893-ADFDD143C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0" y="4673600"/>
            <a:ext cx="51308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0409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D12A7-2562-4A3B-B842-8FCFC116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1" y="381000"/>
            <a:ext cx="5066593" cy="357226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CA1A850B-3A30-40AA-AC95-8909C451E07C}"/>
              </a:ext>
            </a:extLst>
          </p:cNvPr>
          <p:cNvSpPr/>
          <p:nvPr/>
        </p:nvSpPr>
        <p:spPr>
          <a:xfrm>
            <a:off x="5384800" y="4343400"/>
            <a:ext cx="609600" cy="609600"/>
          </a:xfrm>
          <a:prstGeom prst="downArrow">
            <a:avLst/>
          </a:prstGeom>
          <a:solidFill>
            <a:srgbClr val="00B0F0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FDFA8C-34FE-4584-B1F2-87CCE7BB5C0A}"/>
              </a:ext>
            </a:extLst>
          </p:cNvPr>
          <p:cNvSpPr/>
          <p:nvPr/>
        </p:nvSpPr>
        <p:spPr>
          <a:xfrm>
            <a:off x="3339393" y="5228271"/>
            <a:ext cx="4876800" cy="727469"/>
          </a:xfrm>
          <a:prstGeom prst="round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Over Fitted Model</a:t>
            </a:r>
          </a:p>
        </p:txBody>
      </p:sp>
    </p:spTree>
    <p:extLst>
      <p:ext uri="{BB962C8B-B14F-4D97-AF65-F5344CB8AC3E}">
        <p14:creationId xmlns:p14="http://schemas.microsoft.com/office/powerpoint/2010/main" val="38045464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106AE7-95F6-435F-BC26-934FB787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87401"/>
            <a:ext cx="5384800" cy="614361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What is over-fitting?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7ABA-99FC-4BE1-8416-D22ABB27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514601"/>
            <a:ext cx="91440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733" dirty="0"/>
              <a:t>Phenomenon of developing a model by training it to learn all the noise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5902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2A72DD4-BDF9-473E-BDD0-790EBE4D2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7" r="1" b="5890"/>
          <a:stretch/>
        </p:blipFill>
        <p:spPr>
          <a:xfrm>
            <a:off x="1219200" y="1309746"/>
            <a:ext cx="8874888" cy="42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9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382C-30D2-ABD5-F31C-9C732A24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deviations of 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843A-4BD3-8E28-B21F-6E0AA788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assumption – add a non-linear term like squared term</a:t>
            </a:r>
          </a:p>
          <a:p>
            <a:r>
              <a:rPr lang="en-US" dirty="0"/>
              <a:t>Heteroscedasticity – transform the existing variable – applying log to the variable</a:t>
            </a:r>
          </a:p>
          <a:p>
            <a:r>
              <a:rPr lang="en-US" dirty="0"/>
              <a:t>Normality of errors – log transformation of the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22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5AA-7F5F-4BA4-B73F-E4AD37A0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Regression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F4D8-26E8-4D20-B666-550B9A7C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498600"/>
            <a:ext cx="508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Simple linear Regression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Multiple linear regression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Polynomial regression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Ridge regression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Lasso Regression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Logistic Regression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4035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345005-0802-4A5D-947B-6F3BC9E0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Simple linear Regression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B6F828-FA07-46BA-A5BD-11C6AE11F5F9}"/>
              </a:ext>
            </a:extLst>
          </p:cNvPr>
          <p:cNvSpPr/>
          <p:nvPr/>
        </p:nvSpPr>
        <p:spPr>
          <a:xfrm>
            <a:off x="2032000" y="2514601"/>
            <a:ext cx="2133597" cy="189134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Single Input variable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27DEB-DCB3-4425-920F-ACD94CF9F1CC}"/>
              </a:ext>
            </a:extLst>
          </p:cNvPr>
          <p:cNvSpPr/>
          <p:nvPr/>
        </p:nvSpPr>
        <p:spPr>
          <a:xfrm>
            <a:off x="4572000" y="3233579"/>
            <a:ext cx="2032000" cy="492443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C12BA2-106F-41D0-8EA3-8BB8D2541D7F}"/>
              </a:ext>
            </a:extLst>
          </p:cNvPr>
          <p:cNvSpPr/>
          <p:nvPr/>
        </p:nvSpPr>
        <p:spPr>
          <a:xfrm>
            <a:off x="7010399" y="2514600"/>
            <a:ext cx="2133597" cy="19304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Single output variable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6EDAE-EC00-4474-9973-A57E2A1C176D}"/>
              </a:ext>
            </a:extLst>
          </p:cNvPr>
          <p:cNvSpPr txBox="1"/>
          <p:nvPr/>
        </p:nvSpPr>
        <p:spPr>
          <a:xfrm>
            <a:off x="4165597" y="5256681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Y = 2x +1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29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345005-0802-4A5D-947B-6F3BC9E0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Multiple linear Regression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B6F828-FA07-46BA-A5BD-11C6AE11F5F9}"/>
              </a:ext>
            </a:extLst>
          </p:cNvPr>
          <p:cNvSpPr/>
          <p:nvPr/>
        </p:nvSpPr>
        <p:spPr>
          <a:xfrm>
            <a:off x="2032000" y="2514601"/>
            <a:ext cx="2133597" cy="189134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Multiple Input variables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27DEB-DCB3-4425-920F-ACD94CF9F1CC}"/>
              </a:ext>
            </a:extLst>
          </p:cNvPr>
          <p:cNvSpPr/>
          <p:nvPr/>
        </p:nvSpPr>
        <p:spPr>
          <a:xfrm>
            <a:off x="4572000" y="3233579"/>
            <a:ext cx="2032000" cy="492443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C12BA2-106F-41D0-8EA3-8BB8D2541D7F}"/>
              </a:ext>
            </a:extLst>
          </p:cNvPr>
          <p:cNvSpPr/>
          <p:nvPr/>
        </p:nvSpPr>
        <p:spPr>
          <a:xfrm>
            <a:off x="6994182" y="2463800"/>
            <a:ext cx="2133597" cy="19304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Single output variable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01BC1-FC6C-42D8-96A4-B180ED7642A1}"/>
              </a:ext>
            </a:extLst>
          </p:cNvPr>
          <p:cNvSpPr txBox="1"/>
          <p:nvPr/>
        </p:nvSpPr>
        <p:spPr>
          <a:xfrm>
            <a:off x="3895377" y="5295741"/>
            <a:ext cx="41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Y = 2x +3w+5t +4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1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345005-0802-4A5D-947B-6F3BC9E0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Polynomial Regression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B6F828-FA07-46BA-A5BD-11C6AE11F5F9}"/>
              </a:ext>
            </a:extLst>
          </p:cNvPr>
          <p:cNvSpPr/>
          <p:nvPr/>
        </p:nvSpPr>
        <p:spPr>
          <a:xfrm>
            <a:off x="2032000" y="2514601"/>
            <a:ext cx="2133597" cy="189134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Multiple Input variables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27DEB-DCB3-4425-920F-ACD94CF9F1CC}"/>
              </a:ext>
            </a:extLst>
          </p:cNvPr>
          <p:cNvSpPr/>
          <p:nvPr/>
        </p:nvSpPr>
        <p:spPr>
          <a:xfrm>
            <a:off x="4572000" y="3233579"/>
            <a:ext cx="2032000" cy="492443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C12BA2-106F-41D0-8EA3-8BB8D2541D7F}"/>
              </a:ext>
            </a:extLst>
          </p:cNvPr>
          <p:cNvSpPr/>
          <p:nvPr/>
        </p:nvSpPr>
        <p:spPr>
          <a:xfrm>
            <a:off x="6994182" y="2463800"/>
            <a:ext cx="2133597" cy="19304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Single output variable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102C6-C1C3-4724-96ED-A51CF45FDC7C}"/>
              </a:ext>
            </a:extLst>
          </p:cNvPr>
          <p:cNvSpPr txBox="1"/>
          <p:nvPr/>
        </p:nvSpPr>
        <p:spPr>
          <a:xfrm>
            <a:off x="4165597" y="5256681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Y = 3x</a:t>
            </a:r>
            <a:r>
              <a:rPr lang="en-US" sz="2400" baseline="30000" dirty="0"/>
              <a:t>2</a:t>
            </a:r>
            <a:endParaRPr lang="en-IN" sz="24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113E0-9F69-4475-9653-EEA6E0FE58F3}"/>
              </a:ext>
            </a:extLst>
          </p:cNvPr>
          <p:cNvSpPr txBox="1"/>
          <p:nvPr/>
        </p:nvSpPr>
        <p:spPr>
          <a:xfrm>
            <a:off x="4326107" y="3752687"/>
            <a:ext cx="262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 linear relation</a:t>
            </a:r>
            <a:endParaRPr lang="en-I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465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345005-0802-4A5D-947B-6F3BC9E0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  <a:ea typeface="+mn-ea"/>
                <a:cs typeface="+mn-cs"/>
              </a:rPr>
              <a:t>Ridge and Lasso Regression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B6F828-FA07-46BA-A5BD-11C6AE11F5F9}"/>
              </a:ext>
            </a:extLst>
          </p:cNvPr>
          <p:cNvSpPr/>
          <p:nvPr/>
        </p:nvSpPr>
        <p:spPr>
          <a:xfrm>
            <a:off x="1930400" y="2514601"/>
            <a:ext cx="2251419" cy="189134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Correlated Input variables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C27DEB-DCB3-4425-920F-ACD94CF9F1CC}"/>
              </a:ext>
            </a:extLst>
          </p:cNvPr>
          <p:cNvSpPr/>
          <p:nvPr/>
        </p:nvSpPr>
        <p:spPr>
          <a:xfrm>
            <a:off x="4572000" y="3233579"/>
            <a:ext cx="2032000" cy="492443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C12BA2-106F-41D0-8EA3-8BB8D2541D7F}"/>
              </a:ext>
            </a:extLst>
          </p:cNvPr>
          <p:cNvSpPr/>
          <p:nvPr/>
        </p:nvSpPr>
        <p:spPr>
          <a:xfrm>
            <a:off x="6994182" y="2463800"/>
            <a:ext cx="2133597" cy="1930400"/>
          </a:xfrm>
          <a:prstGeom prst="ellipse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Single output variable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102C6-C1C3-4724-96ED-A51CF45FDC7C}"/>
              </a:ext>
            </a:extLst>
          </p:cNvPr>
          <p:cNvSpPr txBox="1"/>
          <p:nvPr/>
        </p:nvSpPr>
        <p:spPr>
          <a:xfrm>
            <a:off x="4165597" y="5256681"/>
            <a:ext cx="4267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Y = 3X+2Z</a:t>
            </a:r>
          </a:p>
          <a:p>
            <a:r>
              <a:rPr lang="en-US" sz="2400" dirty="0"/>
              <a:t>	Z = 2X</a:t>
            </a:r>
            <a:endParaRPr lang="en-I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4780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1425</Words>
  <Application>Microsoft Office PowerPoint</Application>
  <PresentationFormat>Widescreen</PresentationFormat>
  <Paragraphs>609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Century Gothic</vt:lpstr>
      <vt:lpstr>Wingdings</vt:lpstr>
      <vt:lpstr>Office Theme</vt:lpstr>
      <vt:lpstr>Linear Regression</vt:lpstr>
      <vt:lpstr>Machine learning Algorithms</vt:lpstr>
      <vt:lpstr>PowerPoint Presentation</vt:lpstr>
      <vt:lpstr>Regression Modelling</vt:lpstr>
      <vt:lpstr>Regression techniques</vt:lpstr>
      <vt:lpstr>Simple linear Regression</vt:lpstr>
      <vt:lpstr>Multiple linear Regression</vt:lpstr>
      <vt:lpstr>Polynomial Regression</vt:lpstr>
      <vt:lpstr>Ridge and Lasso Regression</vt:lpstr>
      <vt:lpstr>Logistic Regression</vt:lpstr>
      <vt:lpstr>Correlation to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General Linear Regression equation</vt:lpstr>
      <vt:lpstr>PowerPoint Presentation</vt:lpstr>
      <vt:lpstr>PowerPoint Presentation</vt:lpstr>
      <vt:lpstr>PowerPoint Presentation</vt:lpstr>
      <vt:lpstr>PowerPoint Presentation</vt:lpstr>
      <vt:lpstr>Ordinary least squares – Goodness of fit </vt:lpstr>
      <vt:lpstr>How good is my Model?</vt:lpstr>
      <vt:lpstr>Simple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coefficients</vt:lpstr>
      <vt:lpstr>PowerPoint Presentation</vt:lpstr>
      <vt:lpstr>Multiple linear regression</vt:lpstr>
      <vt:lpstr>Multiple linear regression equation</vt:lpstr>
      <vt:lpstr>Assumptions of multiple linear regression</vt:lpstr>
      <vt:lpstr>PowerPoint Presentation</vt:lpstr>
      <vt:lpstr>PowerPoint Presentation</vt:lpstr>
      <vt:lpstr>PowerPoint Presentation</vt:lpstr>
      <vt:lpstr>PowerPoint Presentation</vt:lpstr>
      <vt:lpstr>How to identify multicollinearity?</vt:lpstr>
      <vt:lpstr>PowerPoint Presentation</vt:lpstr>
      <vt:lpstr>VIF - Variance Inflation factor</vt:lpstr>
      <vt:lpstr>How to get out of it?</vt:lpstr>
      <vt:lpstr>Steps in multiple linear regression</vt:lpstr>
      <vt:lpstr>Goodness of fit</vt:lpstr>
      <vt:lpstr>PowerPoint Presentation</vt:lpstr>
      <vt:lpstr>What is over-fitting?</vt:lpstr>
      <vt:lpstr>PowerPoint Presentation</vt:lpstr>
      <vt:lpstr>Fixing the deviations of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Sudheer Kumar Vetcha - (AEO)</dc:creator>
  <cp:lastModifiedBy>Sudheer Kumar Vetcha - (AEO)</cp:lastModifiedBy>
  <cp:revision>1</cp:revision>
  <dcterms:created xsi:type="dcterms:W3CDTF">2023-02-20T06:25:33Z</dcterms:created>
  <dcterms:modified xsi:type="dcterms:W3CDTF">2023-02-20T06:27:41Z</dcterms:modified>
</cp:coreProperties>
</file>