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388" r:id="rId2"/>
    <p:sldId id="391" r:id="rId3"/>
    <p:sldId id="414" r:id="rId4"/>
    <p:sldId id="415" r:id="rId5"/>
    <p:sldId id="566" r:id="rId6"/>
    <p:sldId id="567" r:id="rId7"/>
    <p:sldId id="568" r:id="rId8"/>
    <p:sldId id="569" r:id="rId9"/>
    <p:sldId id="570" r:id="rId10"/>
    <p:sldId id="571" r:id="rId11"/>
    <p:sldId id="572" r:id="rId12"/>
    <p:sldId id="575" r:id="rId13"/>
    <p:sldId id="574" r:id="rId14"/>
    <p:sldId id="576" r:id="rId15"/>
    <p:sldId id="573" r:id="rId16"/>
    <p:sldId id="416" r:id="rId17"/>
    <p:sldId id="419" r:id="rId18"/>
    <p:sldId id="417" r:id="rId19"/>
    <p:sldId id="420" r:id="rId20"/>
    <p:sldId id="421" r:id="rId21"/>
    <p:sldId id="561" r:id="rId22"/>
    <p:sldId id="556" r:id="rId23"/>
    <p:sldId id="558" r:id="rId24"/>
    <p:sldId id="562" r:id="rId25"/>
    <p:sldId id="563" r:id="rId26"/>
    <p:sldId id="564" r:id="rId27"/>
    <p:sldId id="565" r:id="rId28"/>
    <p:sldId id="422" r:id="rId29"/>
    <p:sldId id="423" r:id="rId30"/>
    <p:sldId id="424" r:id="rId31"/>
    <p:sldId id="389" r:id="rId32"/>
    <p:sldId id="425" r:id="rId33"/>
    <p:sldId id="426" r:id="rId34"/>
    <p:sldId id="427" r:id="rId35"/>
    <p:sldId id="390" r:id="rId36"/>
    <p:sldId id="430" r:id="rId37"/>
    <p:sldId id="431" r:id="rId38"/>
    <p:sldId id="392" r:id="rId39"/>
    <p:sldId id="432" r:id="rId40"/>
    <p:sldId id="434" r:id="rId41"/>
    <p:sldId id="433" r:id="rId42"/>
    <p:sldId id="435" r:id="rId43"/>
    <p:sldId id="436" r:id="rId44"/>
    <p:sldId id="437" r:id="rId45"/>
    <p:sldId id="438" r:id="rId46"/>
    <p:sldId id="439" r:id="rId47"/>
    <p:sldId id="440" r:id="rId48"/>
    <p:sldId id="441" r:id="rId49"/>
    <p:sldId id="442" r:id="rId50"/>
    <p:sldId id="443" r:id="rId51"/>
    <p:sldId id="444" r:id="rId52"/>
    <p:sldId id="445" r:id="rId53"/>
    <p:sldId id="446" r:id="rId54"/>
    <p:sldId id="518" r:id="rId55"/>
    <p:sldId id="447" r:id="rId56"/>
    <p:sldId id="448" r:id="rId57"/>
    <p:sldId id="456" r:id="rId58"/>
    <p:sldId id="455" r:id="rId59"/>
    <p:sldId id="457" r:id="rId60"/>
    <p:sldId id="458" r:id="rId61"/>
    <p:sldId id="459" r:id="rId62"/>
    <p:sldId id="460" r:id="rId63"/>
    <p:sldId id="580" r:id="rId64"/>
    <p:sldId id="579" r:id="rId65"/>
    <p:sldId id="461" r:id="rId66"/>
    <p:sldId id="581" r:id="rId67"/>
    <p:sldId id="582" r:id="rId68"/>
    <p:sldId id="583" r:id="rId69"/>
    <p:sldId id="584" r:id="rId70"/>
    <p:sldId id="585" r:id="rId71"/>
    <p:sldId id="586" r:id="rId72"/>
    <p:sldId id="587" r:id="rId73"/>
    <p:sldId id="463" r:id="rId74"/>
    <p:sldId id="588" r:id="rId75"/>
    <p:sldId id="589" r:id="rId76"/>
    <p:sldId id="590" r:id="rId77"/>
    <p:sldId id="449" r:id="rId78"/>
    <p:sldId id="594" r:id="rId79"/>
    <p:sldId id="577" r:id="rId80"/>
    <p:sldId id="591" r:id="rId81"/>
    <p:sldId id="592" r:id="rId82"/>
    <p:sldId id="593" r:id="rId83"/>
    <p:sldId id="450" r:id="rId84"/>
    <p:sldId id="451" r:id="rId85"/>
    <p:sldId id="452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05EE9-5740-4477-9F7B-50BCDE661CA4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04902-38F6-4601-A268-E41ECFA35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818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5C8CC-EF3E-4DE5-957D-7C785A8BB897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57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4EF4-8298-E1CF-D31A-3DDB61130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EC4D3-10B9-04FF-8F61-17DFC2B85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28744-B4D4-4A50-0BBF-A49EDF0C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D71-2A71-4398-9F54-D9EEF4B6A001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F4C67-C726-7200-E796-1A014FF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DBA27-017E-1077-96B3-898BB6F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8694-9079-4756-96CE-E5EDEDAF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62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4D51-62D5-288D-BDB7-A8F40605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B055E-F2A4-0F44-44ED-1FAE5C12C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00E9F-F104-4C2E-2A78-E3F06C16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D71-2A71-4398-9F54-D9EEF4B6A001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5D32-6F30-93AD-92F0-C03072A9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CA6B-F865-74B6-3E28-ECB07667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8694-9079-4756-96CE-E5EDEDAF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70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BC0D9-57EF-2DA5-F01B-DAD1173E1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3B84F-8DC8-7774-E6A3-1B15FDDDB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6555B-3746-646A-F6B1-DF5B5AC9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D71-2A71-4398-9F54-D9EEF4B6A001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202EB-4B6E-BF00-E7C5-48CFD71C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7C8AF-B622-89A2-1839-7326890C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8694-9079-4756-96CE-E5EDEDAF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0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4C44-890B-EAC1-7BC1-1725E6AC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23BA-943C-D9A0-B93C-8B98D518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24B4F-6D91-760D-C8FC-4769CC16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D71-2A71-4398-9F54-D9EEF4B6A001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D6DC8-73A7-E0D6-464C-81265AE8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F44E0-E046-69C4-FBEE-D3B2F003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8694-9079-4756-96CE-E5EDEDAF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73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7189-5B42-3E73-29A7-AB7A2580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F405C-0536-DD20-F0A0-4F812923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DDCE1-E4C0-C1AB-0B90-AE67F43E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D71-2A71-4398-9F54-D9EEF4B6A001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CDD10-9F70-F142-FAFE-5DE9910C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8D2D-80E8-204A-D460-5EE61129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8694-9079-4756-96CE-E5EDEDAF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28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121F-BE6E-8D38-65CD-B6D88781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4847-47EE-6F16-8680-A41C9872C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B79BF-D07A-5A30-FC02-470513A7C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40233-D3F9-E4BD-D1D7-AF9A0F5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D71-2A71-4398-9F54-D9EEF4B6A001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234E0-6FBF-1349-C915-3D4000E6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04DAE-CE2E-3F85-6D30-AF129B9F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8694-9079-4756-96CE-E5EDEDAF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2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03D9-FDD1-F775-CD92-966AAABE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06E30-6B01-7FA5-77F8-5618C66B7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C8FB2-086E-F606-86CF-811BA6C3E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9689D-3974-3817-66CC-76D76FD30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A118A-F92C-5E3A-D9F6-BD43D2B00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17720-4809-B541-4C13-903213C5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D71-2A71-4398-9F54-D9EEF4B6A001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846A6-40C2-26E4-C21D-9280258C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C0AC7-BCDD-5D2E-30F6-5F5D0D0C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8694-9079-4756-96CE-E5EDEDAF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0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0E31-2BCD-0FEE-071F-BF5F20A0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68A18-F949-3303-EE19-8FADBCCA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D71-2A71-4398-9F54-D9EEF4B6A001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B854F-DE29-E57C-0C55-4E65CBB5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F5997-A7A6-EE3B-1C3B-224733B5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8694-9079-4756-96CE-E5EDEDAF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6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A96FF-7583-11B2-7C8D-EDEBB7C3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D71-2A71-4398-9F54-D9EEF4B6A001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D723C-BE6D-2B92-BA31-FA0EEA2A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73D69-C654-3764-17F5-5BE626EA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8694-9079-4756-96CE-E5EDEDAF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69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641E-B987-9D25-0038-CB6660B9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17847-F253-721A-E4AD-BE2E82E67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2A899-B246-AD14-E30D-40B0E567B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E4FB4-379F-365F-781A-596A76F5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D71-2A71-4398-9F54-D9EEF4B6A001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3C623-DE20-954D-9539-947BDD42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9637-AA22-0BBC-791C-6D4F7AA2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8694-9079-4756-96CE-E5EDEDAF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5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ED68-F585-19A7-69F5-338DEACC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D6F44-938C-C06E-F404-6380EFAB3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2382D-654D-6EB8-A2C5-E4632360F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B4ED3-20B9-3627-44AA-FB958433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D71-2A71-4398-9F54-D9EEF4B6A001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A1734-8CF3-0828-AFB5-9F105331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7C2C3-CE38-EF7F-D925-5AC0322A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8694-9079-4756-96CE-E5EDEDAF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86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81F2A-7378-941B-24FA-EB856321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22BF-8EA7-D0B7-9266-A374ABFFA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8B9B0-D1A6-494E-A031-B56A99BD4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0D71-2A71-4398-9F54-D9EEF4B6A001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762D3-6D98-8483-6CEC-6F31B86EB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D779B-B5DF-DFDC-26EE-0198F2A9B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88694-9079-4756-96CE-E5EDEDAF3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61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9F07-C849-44DD-A3D3-17D61A6F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246085"/>
            <a:ext cx="10972800" cy="1143000"/>
          </a:xfrm>
        </p:spPr>
        <p:txBody>
          <a:bodyPr/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89340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E9531E57-4B1B-4EF3-848B-6B8E06BD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01" y="1701800"/>
            <a:ext cx="1095607" cy="1545920"/>
          </a:xfrm>
        </p:spPr>
      </p:pic>
      <p:pic>
        <p:nvPicPr>
          <p:cNvPr id="6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BACB64C7-B730-4A05-AB40-8E2EE9336E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01" y="1701800"/>
            <a:ext cx="1095607" cy="1545920"/>
          </a:xfrm>
          <a:prstGeom prst="rect">
            <a:avLst/>
          </a:prstGeom>
        </p:spPr>
      </p:pic>
      <p:pic>
        <p:nvPicPr>
          <p:cNvPr id="7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8274ED79-5D32-47A7-B843-03E9719A8F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401" y="1701800"/>
            <a:ext cx="1095607" cy="1545920"/>
          </a:xfrm>
          <a:prstGeom prst="rect">
            <a:avLst/>
          </a:prstGeom>
        </p:spPr>
      </p:pic>
      <p:pic>
        <p:nvPicPr>
          <p:cNvPr id="8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EB36A95C-DBB0-4A72-8430-B5A74FEBDA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401" y="1701800"/>
            <a:ext cx="1095607" cy="1545920"/>
          </a:xfrm>
          <a:prstGeom prst="rect">
            <a:avLst/>
          </a:prstGeom>
        </p:spPr>
      </p:pic>
      <p:pic>
        <p:nvPicPr>
          <p:cNvPr id="9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97069847-37C1-4F46-84B4-71F2146D28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401" y="1701800"/>
            <a:ext cx="1095607" cy="1545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2E148F-0D23-45DE-868F-ADF558368AA7}"/>
              </a:ext>
            </a:extLst>
          </p:cNvPr>
          <p:cNvSpPr txBox="1"/>
          <p:nvPr/>
        </p:nvSpPr>
        <p:spPr>
          <a:xfrm>
            <a:off x="2366471" y="5577486"/>
            <a:ext cx="6888732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Odds = (15/16)/(1/16) = 15/1 =15</a:t>
            </a:r>
            <a:endParaRPr lang="en-IN" sz="3733" dirty="0"/>
          </a:p>
        </p:txBody>
      </p:sp>
      <p:pic>
        <p:nvPicPr>
          <p:cNvPr id="10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DAA82BAB-05B0-4532-8FA5-6448A1065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65" y="3247720"/>
            <a:ext cx="1095607" cy="1545920"/>
          </a:xfrm>
          <a:prstGeom prst="rect">
            <a:avLst/>
          </a:prstGeom>
        </p:spPr>
      </p:pic>
      <p:pic>
        <p:nvPicPr>
          <p:cNvPr id="12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78A81ED8-CC0A-4543-B7B7-0E75CE795D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865" y="3247720"/>
            <a:ext cx="1095607" cy="1545920"/>
          </a:xfrm>
          <a:prstGeom prst="rect">
            <a:avLst/>
          </a:prstGeom>
        </p:spPr>
      </p:pic>
      <p:pic>
        <p:nvPicPr>
          <p:cNvPr id="13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EB139AD5-14D1-4473-8D4F-988C0D47FC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865" y="3247720"/>
            <a:ext cx="1095607" cy="1545920"/>
          </a:xfrm>
          <a:prstGeom prst="rect">
            <a:avLst/>
          </a:prstGeom>
        </p:spPr>
      </p:pic>
      <p:pic>
        <p:nvPicPr>
          <p:cNvPr id="14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18CEB0AA-628B-42A0-8580-4F3A53B96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93" y="3247720"/>
            <a:ext cx="1095607" cy="1545920"/>
          </a:xfrm>
          <a:prstGeom prst="rect">
            <a:avLst/>
          </a:prstGeom>
        </p:spPr>
      </p:pic>
      <p:pic>
        <p:nvPicPr>
          <p:cNvPr id="15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53522D90-F8DB-48E1-853A-C2A047386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593" y="3247720"/>
            <a:ext cx="1095607" cy="1545920"/>
          </a:xfrm>
          <a:prstGeom prst="rect">
            <a:avLst/>
          </a:prstGeom>
        </p:spPr>
      </p:pic>
      <p:pic>
        <p:nvPicPr>
          <p:cNvPr id="16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6D8537AC-0767-4367-AA4F-FB33325F4A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15" y="1705428"/>
            <a:ext cx="1095607" cy="1545920"/>
          </a:xfrm>
          <a:prstGeom prst="rect">
            <a:avLst/>
          </a:prstGeom>
        </p:spPr>
      </p:pic>
      <p:pic>
        <p:nvPicPr>
          <p:cNvPr id="17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8D97C745-197C-4AF2-B2D5-2F646A86F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01" y="1701800"/>
            <a:ext cx="1095607" cy="1545920"/>
          </a:xfrm>
          <a:prstGeom prst="rect">
            <a:avLst/>
          </a:prstGeom>
        </p:spPr>
      </p:pic>
      <p:pic>
        <p:nvPicPr>
          <p:cNvPr id="18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16C084E7-463A-4801-AB73-9073D5A089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94" y="3233651"/>
            <a:ext cx="1095607" cy="1545920"/>
          </a:xfrm>
          <a:prstGeom prst="rect">
            <a:avLst/>
          </a:prstGeom>
        </p:spPr>
      </p:pic>
      <p:pic>
        <p:nvPicPr>
          <p:cNvPr id="19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3463EC29-3A1B-4EB3-8275-A99C4C23AD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69" y="3240685"/>
            <a:ext cx="1095607" cy="1545920"/>
          </a:xfrm>
          <a:prstGeom prst="rect">
            <a:avLst/>
          </a:prstGeom>
        </p:spPr>
      </p:pic>
      <p:pic>
        <p:nvPicPr>
          <p:cNvPr id="20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D9D7A255-59F0-478B-BEAB-0293856B03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705428"/>
            <a:ext cx="1095607" cy="1545920"/>
          </a:xfrm>
          <a:prstGeom prst="rect">
            <a:avLst/>
          </a:prstGeom>
        </p:spPr>
      </p:pic>
      <p:pic>
        <p:nvPicPr>
          <p:cNvPr id="21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ACE7213D-A17F-4A8B-9B8C-064082D13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66" y="3240685"/>
            <a:ext cx="1095607" cy="15459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9ACB3C0-23BB-4880-B992-943AA64C888A}"/>
              </a:ext>
            </a:extLst>
          </p:cNvPr>
          <p:cNvSpPr txBox="1"/>
          <p:nvPr/>
        </p:nvSpPr>
        <p:spPr>
          <a:xfrm>
            <a:off x="660400" y="447296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990099"/>
                </a:solidFill>
              </a:rPr>
              <a:t>If it is best day, Odds in favor of buying ice cream is 15 to 1</a:t>
            </a:r>
            <a:endParaRPr lang="en-IN" sz="3200" u="sng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2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033728-1E91-44B1-917A-FA0E3CBF0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565400"/>
            <a:ext cx="9677400" cy="17272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D2D732-47C4-4AF5-9FFE-DD25DE6F582F}"/>
              </a:ext>
            </a:extLst>
          </p:cNvPr>
          <p:cNvCxnSpPr/>
          <p:nvPr/>
        </p:nvCxnSpPr>
        <p:spPr>
          <a:xfrm>
            <a:off x="812800" y="2921000"/>
            <a:ext cx="1320800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C53D53-C687-480A-90EE-99303EB994FC}"/>
              </a:ext>
            </a:extLst>
          </p:cNvPr>
          <p:cNvCxnSpPr>
            <a:cxnSpLocks/>
          </p:cNvCxnSpPr>
          <p:nvPr/>
        </p:nvCxnSpPr>
        <p:spPr>
          <a:xfrm>
            <a:off x="2133600" y="2921000"/>
            <a:ext cx="7823200" cy="0"/>
          </a:xfrm>
          <a:prstGeom prst="straightConnector1">
            <a:avLst/>
          </a:prstGeom>
          <a:ln>
            <a:solidFill>
              <a:srgbClr val="F07AE5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CC0FFF-2391-4C42-83AF-1C4842B6A94C}"/>
              </a:ext>
            </a:extLst>
          </p:cNvPr>
          <p:cNvSpPr txBox="1"/>
          <p:nvPr/>
        </p:nvSpPr>
        <p:spPr>
          <a:xfrm>
            <a:off x="-10885" y="1092200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odds of not buying ice cream go from 0 to 1</a:t>
            </a:r>
            <a:endParaRPr lang="en-I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44E8FC-1D99-4820-8255-13C30A5D8C8E}"/>
                  </a:ext>
                </a:extLst>
              </p:cNvPr>
              <p:cNvSpPr txBox="1"/>
              <p:nvPr/>
            </p:nvSpPr>
            <p:spPr>
              <a:xfrm>
                <a:off x="4368800" y="1142761"/>
                <a:ext cx="2133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The odds of buying ice cream go from 1 to </a:t>
                </a:r>
                <a14:m>
                  <m:oMath xmlns:m="http://schemas.openxmlformats.org/officeDocument/2006/math">
                    <m:r>
                      <a:rPr lang="en-IN" sz="2400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44E8FC-1D99-4820-8255-13C30A5D8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00" y="1142761"/>
                <a:ext cx="2133600" cy="1569660"/>
              </a:xfrm>
              <a:prstGeom prst="rect">
                <a:avLst/>
              </a:prstGeom>
              <a:blipFill>
                <a:blip r:embed="rId3"/>
                <a:stretch>
                  <a:fillRect l="-1143" t="-3101" r="-4286" b="-7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35170B-1A19-464E-8F37-DAA1F2F160D6}"/>
                  </a:ext>
                </a:extLst>
              </p:cNvPr>
              <p:cNvSpPr/>
              <p:nvPr/>
            </p:nvSpPr>
            <p:spPr>
              <a:xfrm>
                <a:off x="9728200" y="3276604"/>
                <a:ext cx="914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dirty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35170B-1A19-464E-8F37-DAA1F2F16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200" y="3276604"/>
                <a:ext cx="9144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01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E9531E57-4B1B-4EF3-848B-6B8E06BD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33" y="467715"/>
            <a:ext cx="1095607" cy="1545920"/>
          </a:xfrm>
        </p:spPr>
      </p:pic>
      <p:pic>
        <p:nvPicPr>
          <p:cNvPr id="6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BACB64C7-B730-4A05-AB40-8E2EE9336E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333" y="467715"/>
            <a:ext cx="1095607" cy="1545920"/>
          </a:xfrm>
          <a:prstGeom prst="rect">
            <a:avLst/>
          </a:prstGeom>
        </p:spPr>
      </p:pic>
      <p:pic>
        <p:nvPicPr>
          <p:cNvPr id="7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8274ED79-5D32-47A7-B843-03E9719A8F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333" y="467715"/>
            <a:ext cx="1095607" cy="1545920"/>
          </a:xfrm>
          <a:prstGeom prst="rect">
            <a:avLst/>
          </a:prstGeom>
        </p:spPr>
      </p:pic>
      <p:pic>
        <p:nvPicPr>
          <p:cNvPr id="8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EB36A95C-DBB0-4A72-8430-B5A74FEBDA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333" y="467715"/>
            <a:ext cx="1095607" cy="1545920"/>
          </a:xfrm>
          <a:prstGeom prst="rect">
            <a:avLst/>
          </a:prstGeom>
        </p:spPr>
      </p:pic>
      <p:pic>
        <p:nvPicPr>
          <p:cNvPr id="9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97069847-37C1-4F46-84B4-71F2146D28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333" y="467715"/>
            <a:ext cx="1095607" cy="1545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2E148F-0D23-45DE-868F-ADF558368AA7}"/>
              </a:ext>
            </a:extLst>
          </p:cNvPr>
          <p:cNvSpPr txBox="1"/>
          <p:nvPr/>
        </p:nvSpPr>
        <p:spPr>
          <a:xfrm>
            <a:off x="1879600" y="4393779"/>
            <a:ext cx="843280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Odds = (1/16)/(15/16) = 1/15 =0.06</a:t>
            </a:r>
          </a:p>
          <a:p>
            <a:r>
              <a:rPr lang="en-US" sz="3733" dirty="0"/>
              <a:t>log(odds) = log(1/15) = -1.204</a:t>
            </a:r>
            <a:endParaRPr lang="en-IN" sz="3733" dirty="0"/>
          </a:p>
        </p:txBody>
      </p:sp>
      <p:pic>
        <p:nvPicPr>
          <p:cNvPr id="10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DAA82BAB-05B0-4532-8FA5-6448A1065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797" y="2013635"/>
            <a:ext cx="1095607" cy="1545920"/>
          </a:xfrm>
          <a:prstGeom prst="rect">
            <a:avLst/>
          </a:prstGeom>
        </p:spPr>
      </p:pic>
      <p:pic>
        <p:nvPicPr>
          <p:cNvPr id="12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78A81ED8-CC0A-4543-B7B7-0E75CE795D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97" y="2013635"/>
            <a:ext cx="1095607" cy="1545920"/>
          </a:xfrm>
          <a:prstGeom prst="rect">
            <a:avLst/>
          </a:prstGeom>
        </p:spPr>
      </p:pic>
      <p:pic>
        <p:nvPicPr>
          <p:cNvPr id="13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EB139AD5-14D1-4473-8D4F-988C0D47FC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797" y="2013635"/>
            <a:ext cx="1095607" cy="1545920"/>
          </a:xfrm>
          <a:prstGeom prst="rect">
            <a:avLst/>
          </a:prstGeom>
        </p:spPr>
      </p:pic>
      <p:pic>
        <p:nvPicPr>
          <p:cNvPr id="14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18CEB0AA-628B-42A0-8580-4F3A53B96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525" y="2013635"/>
            <a:ext cx="1095607" cy="1545920"/>
          </a:xfrm>
          <a:prstGeom prst="rect">
            <a:avLst/>
          </a:prstGeom>
        </p:spPr>
      </p:pic>
      <p:pic>
        <p:nvPicPr>
          <p:cNvPr id="15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53522D90-F8DB-48E1-853A-C2A047386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525" y="2013635"/>
            <a:ext cx="1095607" cy="1545920"/>
          </a:xfrm>
          <a:prstGeom prst="rect">
            <a:avLst/>
          </a:prstGeom>
        </p:spPr>
      </p:pic>
      <p:pic>
        <p:nvPicPr>
          <p:cNvPr id="16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6D8537AC-0767-4367-AA4F-FB33325F4A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94" y="471343"/>
            <a:ext cx="1095607" cy="1545920"/>
          </a:xfrm>
          <a:prstGeom prst="rect">
            <a:avLst/>
          </a:prstGeom>
        </p:spPr>
      </p:pic>
      <p:pic>
        <p:nvPicPr>
          <p:cNvPr id="17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8D97C745-197C-4AF2-B2D5-2F646A86F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333" y="467715"/>
            <a:ext cx="1095607" cy="1545920"/>
          </a:xfrm>
          <a:prstGeom prst="rect">
            <a:avLst/>
          </a:prstGeom>
        </p:spPr>
      </p:pic>
      <p:pic>
        <p:nvPicPr>
          <p:cNvPr id="18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16C084E7-463A-4801-AB73-9073D5A089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94" y="2017263"/>
            <a:ext cx="1095607" cy="1545920"/>
          </a:xfrm>
          <a:prstGeom prst="rect">
            <a:avLst/>
          </a:prstGeom>
        </p:spPr>
      </p:pic>
      <p:pic>
        <p:nvPicPr>
          <p:cNvPr id="19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3463EC29-3A1B-4EB3-8275-A99C4C23AD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2006600"/>
            <a:ext cx="1095607" cy="1545920"/>
          </a:xfrm>
          <a:prstGeom prst="rect">
            <a:avLst/>
          </a:prstGeom>
        </p:spPr>
      </p:pic>
      <p:pic>
        <p:nvPicPr>
          <p:cNvPr id="20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D9D7A255-59F0-478B-BEAB-0293856B03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33" y="471343"/>
            <a:ext cx="1095607" cy="1545920"/>
          </a:xfrm>
          <a:prstGeom prst="rect">
            <a:avLst/>
          </a:prstGeom>
        </p:spPr>
      </p:pic>
      <p:pic>
        <p:nvPicPr>
          <p:cNvPr id="21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ACE7213D-A17F-4A8B-9B8C-064082D13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825" y="2006600"/>
            <a:ext cx="1095607" cy="15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7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E9531E57-4B1B-4EF3-848B-6B8E06BD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33" y="467715"/>
            <a:ext cx="1095607" cy="1545920"/>
          </a:xfrm>
        </p:spPr>
      </p:pic>
      <p:pic>
        <p:nvPicPr>
          <p:cNvPr id="6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BACB64C7-B730-4A05-AB40-8E2EE9336E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333" y="467715"/>
            <a:ext cx="1095607" cy="1545920"/>
          </a:xfrm>
          <a:prstGeom prst="rect">
            <a:avLst/>
          </a:prstGeom>
        </p:spPr>
      </p:pic>
      <p:pic>
        <p:nvPicPr>
          <p:cNvPr id="7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8274ED79-5D32-47A7-B843-03E9719A8F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333" y="467715"/>
            <a:ext cx="1095607" cy="1545920"/>
          </a:xfrm>
          <a:prstGeom prst="rect">
            <a:avLst/>
          </a:prstGeom>
        </p:spPr>
      </p:pic>
      <p:pic>
        <p:nvPicPr>
          <p:cNvPr id="8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EB36A95C-DBB0-4A72-8430-B5A74FEBDA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333" y="467715"/>
            <a:ext cx="1095607" cy="1545920"/>
          </a:xfrm>
          <a:prstGeom prst="rect">
            <a:avLst/>
          </a:prstGeom>
        </p:spPr>
      </p:pic>
      <p:pic>
        <p:nvPicPr>
          <p:cNvPr id="9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97069847-37C1-4F46-84B4-71F2146D28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333" y="467715"/>
            <a:ext cx="1095607" cy="1545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2E148F-0D23-45DE-868F-ADF558368AA7}"/>
              </a:ext>
            </a:extLst>
          </p:cNvPr>
          <p:cNvSpPr txBox="1"/>
          <p:nvPr/>
        </p:nvSpPr>
        <p:spPr>
          <a:xfrm>
            <a:off x="2427403" y="4343401"/>
            <a:ext cx="6888732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Odds = (15/16)/(1/16) = 15/1 =15</a:t>
            </a:r>
          </a:p>
          <a:p>
            <a:pPr algn="ctr"/>
            <a:r>
              <a:rPr lang="en-US" sz="3733" dirty="0"/>
              <a:t>Log(odds) = log(15) = 1.204</a:t>
            </a:r>
            <a:endParaRPr lang="en-IN" sz="3733" dirty="0"/>
          </a:p>
        </p:txBody>
      </p:sp>
      <p:pic>
        <p:nvPicPr>
          <p:cNvPr id="10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DAA82BAB-05B0-4532-8FA5-6448A1065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797" y="2013635"/>
            <a:ext cx="1095607" cy="1545920"/>
          </a:xfrm>
          <a:prstGeom prst="rect">
            <a:avLst/>
          </a:prstGeom>
        </p:spPr>
      </p:pic>
      <p:pic>
        <p:nvPicPr>
          <p:cNvPr id="12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78A81ED8-CC0A-4543-B7B7-0E75CE795D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97" y="2013635"/>
            <a:ext cx="1095607" cy="1545920"/>
          </a:xfrm>
          <a:prstGeom prst="rect">
            <a:avLst/>
          </a:prstGeom>
        </p:spPr>
      </p:pic>
      <p:pic>
        <p:nvPicPr>
          <p:cNvPr id="13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EB139AD5-14D1-4473-8D4F-988C0D47FC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797" y="2013635"/>
            <a:ext cx="1095607" cy="1545920"/>
          </a:xfrm>
          <a:prstGeom prst="rect">
            <a:avLst/>
          </a:prstGeom>
        </p:spPr>
      </p:pic>
      <p:pic>
        <p:nvPicPr>
          <p:cNvPr id="14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18CEB0AA-628B-42A0-8580-4F3A53B96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525" y="2013635"/>
            <a:ext cx="1095607" cy="1545920"/>
          </a:xfrm>
          <a:prstGeom prst="rect">
            <a:avLst/>
          </a:prstGeom>
        </p:spPr>
      </p:pic>
      <p:pic>
        <p:nvPicPr>
          <p:cNvPr id="15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53522D90-F8DB-48E1-853A-C2A047386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525" y="2013635"/>
            <a:ext cx="1095607" cy="1545920"/>
          </a:xfrm>
          <a:prstGeom prst="rect">
            <a:avLst/>
          </a:prstGeom>
        </p:spPr>
      </p:pic>
      <p:pic>
        <p:nvPicPr>
          <p:cNvPr id="16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6D8537AC-0767-4367-AA4F-FB33325F4A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47" y="471343"/>
            <a:ext cx="1095607" cy="1545920"/>
          </a:xfrm>
          <a:prstGeom prst="rect">
            <a:avLst/>
          </a:prstGeom>
        </p:spPr>
      </p:pic>
      <p:pic>
        <p:nvPicPr>
          <p:cNvPr id="17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8D97C745-197C-4AF2-B2D5-2F646A86F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333" y="467715"/>
            <a:ext cx="1095607" cy="1545920"/>
          </a:xfrm>
          <a:prstGeom prst="rect">
            <a:avLst/>
          </a:prstGeom>
        </p:spPr>
      </p:pic>
      <p:pic>
        <p:nvPicPr>
          <p:cNvPr id="18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16C084E7-463A-4801-AB73-9073D5A089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726" y="1999565"/>
            <a:ext cx="1095607" cy="1545920"/>
          </a:xfrm>
          <a:prstGeom prst="rect">
            <a:avLst/>
          </a:prstGeom>
        </p:spPr>
      </p:pic>
      <p:pic>
        <p:nvPicPr>
          <p:cNvPr id="19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3463EC29-3A1B-4EB3-8275-A99C4C23AD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2006600"/>
            <a:ext cx="1095607" cy="1545920"/>
          </a:xfrm>
          <a:prstGeom prst="rect">
            <a:avLst/>
          </a:prstGeom>
        </p:spPr>
      </p:pic>
      <p:pic>
        <p:nvPicPr>
          <p:cNvPr id="20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D9D7A255-59F0-478B-BEAB-0293856B03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33" y="471343"/>
            <a:ext cx="1095607" cy="1545920"/>
          </a:xfrm>
          <a:prstGeom prst="rect">
            <a:avLst/>
          </a:prstGeom>
        </p:spPr>
      </p:pic>
      <p:pic>
        <p:nvPicPr>
          <p:cNvPr id="21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ACE7213D-A17F-4A8B-9B8C-064082D13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98" y="2006600"/>
            <a:ext cx="1095607" cy="15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46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C4CA-FEA2-422F-9AEF-3F5AE4F1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145" y="51083"/>
            <a:ext cx="3962399" cy="769540"/>
          </a:xfrm>
        </p:spPr>
        <p:txBody>
          <a:bodyPr/>
          <a:lstStyle/>
          <a:p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Simple math…</a:t>
            </a:r>
            <a:endParaRPr lang="en-IN" sz="3733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34FB7D-A491-4BD7-B52A-BE00A20E865D}"/>
              </a:ext>
            </a:extLst>
          </p:cNvPr>
          <p:cNvSpPr/>
          <p:nvPr/>
        </p:nvSpPr>
        <p:spPr>
          <a:xfrm>
            <a:off x="3860799" y="4241800"/>
            <a:ext cx="4470400" cy="1734064"/>
          </a:xfrm>
          <a:prstGeom prst="rect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67" u="sng" dirty="0">
                <a:solidFill>
                  <a:srgbClr val="990099"/>
                </a:solidFill>
              </a:rPr>
              <a:t>On a Best day:</a:t>
            </a:r>
          </a:p>
          <a:p>
            <a:endParaRPr lang="en-US" sz="2667" dirty="0"/>
          </a:p>
          <a:p>
            <a:r>
              <a:rPr lang="en-US" sz="2667" dirty="0"/>
              <a:t>log(odds) = log(15)</a:t>
            </a:r>
          </a:p>
          <a:p>
            <a:r>
              <a:rPr lang="en-US" sz="2667" dirty="0"/>
              <a:t>                  = 1.204</a:t>
            </a:r>
            <a:endParaRPr lang="en-IN" sz="266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B8414-BEA3-4520-B704-BC5DAECAE383}"/>
              </a:ext>
            </a:extLst>
          </p:cNvPr>
          <p:cNvSpPr/>
          <p:nvPr/>
        </p:nvSpPr>
        <p:spPr>
          <a:xfrm>
            <a:off x="3831772" y="1291333"/>
            <a:ext cx="4528457" cy="25549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67" u="sng" dirty="0">
                <a:solidFill>
                  <a:srgbClr val="990099"/>
                </a:solidFill>
              </a:rPr>
              <a:t>On a worst day:</a:t>
            </a:r>
          </a:p>
          <a:p>
            <a:endParaRPr lang="en-US" sz="2667" dirty="0"/>
          </a:p>
          <a:p>
            <a:r>
              <a:rPr lang="en-US" sz="2667" dirty="0"/>
              <a:t>log(odds) = log(1/15)</a:t>
            </a:r>
          </a:p>
          <a:p>
            <a:r>
              <a:rPr lang="en-US" sz="2667" dirty="0"/>
              <a:t>	      = log(1) – log(15)</a:t>
            </a:r>
          </a:p>
          <a:p>
            <a:r>
              <a:rPr lang="en-US" sz="2667" dirty="0"/>
              <a:t>	      = 0 -  1.204</a:t>
            </a:r>
          </a:p>
          <a:p>
            <a:r>
              <a:rPr lang="en-US" sz="2667" dirty="0"/>
              <a:t>	      = -1.204</a:t>
            </a:r>
            <a:endParaRPr lang="en-IN" sz="2667" dirty="0"/>
          </a:p>
        </p:txBody>
      </p:sp>
    </p:spTree>
    <p:extLst>
      <p:ext uri="{BB962C8B-B14F-4D97-AF65-F5344CB8AC3E}">
        <p14:creationId xmlns:p14="http://schemas.microsoft.com/office/powerpoint/2010/main" val="3323345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6B8AAD-28FB-4C6F-8A6D-C25E73198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25135"/>
            <a:ext cx="10515600" cy="15528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37EFE4-890D-43F3-A944-F99B620007FD}"/>
              </a:ext>
            </a:extLst>
          </p:cNvPr>
          <p:cNvCxnSpPr/>
          <p:nvPr/>
        </p:nvCxnSpPr>
        <p:spPr>
          <a:xfrm>
            <a:off x="6096000" y="3530600"/>
            <a:ext cx="1828800" cy="0"/>
          </a:xfrm>
          <a:prstGeom prst="straightConnector1">
            <a:avLst/>
          </a:prstGeom>
          <a:ln>
            <a:solidFill>
              <a:srgbClr val="F07AE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200D37-E06D-45E7-9CA1-CF5D1373B9A3}"/>
              </a:ext>
            </a:extLst>
          </p:cNvPr>
          <p:cNvCxnSpPr>
            <a:cxnSpLocks/>
          </p:cNvCxnSpPr>
          <p:nvPr/>
        </p:nvCxnSpPr>
        <p:spPr>
          <a:xfrm flipH="1">
            <a:off x="4267200" y="3530600"/>
            <a:ext cx="182880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3330DE-7670-4AB5-85BE-80E219CD0AE2}"/>
              </a:ext>
            </a:extLst>
          </p:cNvPr>
          <p:cNvSpPr txBox="1"/>
          <p:nvPr/>
        </p:nvSpPr>
        <p:spPr>
          <a:xfrm>
            <a:off x="3860800" y="1405363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log(odds) of buying or not buying the ice cream becomes symmetrical</a:t>
            </a:r>
            <a:endParaRPr lang="en-IN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F0A197-0876-4F25-B625-DB65C6D10D10}"/>
              </a:ext>
            </a:extLst>
          </p:cNvPr>
          <p:cNvSpPr/>
          <p:nvPr/>
        </p:nvSpPr>
        <p:spPr>
          <a:xfrm>
            <a:off x="4775201" y="3012758"/>
            <a:ext cx="978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-1.204</a:t>
            </a:r>
            <a:endParaRPr lang="en-IN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71FE5B-D74E-4AAE-BB3F-52BCE74D1706}"/>
              </a:ext>
            </a:extLst>
          </p:cNvPr>
          <p:cNvSpPr/>
          <p:nvPr/>
        </p:nvSpPr>
        <p:spPr>
          <a:xfrm>
            <a:off x="6375493" y="3002454"/>
            <a:ext cx="883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1.204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7994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7AAB5C-CB62-405B-ADB1-C5A2CC12B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320800"/>
            <a:ext cx="5626704" cy="3759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B4BDB8-1066-4675-8E77-66A1A3638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948" y="2579581"/>
            <a:ext cx="724505" cy="8494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01AD83-7F39-4C3D-ABE0-37F65FDD4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1" y="2984500"/>
            <a:ext cx="758265" cy="8890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157094-DA04-4BCA-830D-5B5A4720712D}"/>
              </a:ext>
            </a:extLst>
          </p:cNvPr>
          <p:cNvCxnSpPr>
            <a:cxnSpLocks/>
          </p:cNvCxnSpPr>
          <p:nvPr/>
        </p:nvCxnSpPr>
        <p:spPr>
          <a:xfrm flipH="1" flipV="1">
            <a:off x="5705433" y="3210202"/>
            <a:ext cx="3188304" cy="546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352787-EC43-4FBB-B43E-0F1963FFB7AE}"/>
                  </a:ext>
                </a:extLst>
              </p:cNvPr>
              <p:cNvSpPr txBox="1"/>
              <p:nvPr/>
            </p:nvSpPr>
            <p:spPr>
              <a:xfrm>
                <a:off x="8853823" y="3457852"/>
                <a:ext cx="1930400" cy="7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352787-EC43-4FBB-B43E-0F1963FF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823" y="3457852"/>
                <a:ext cx="1930400" cy="792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3BB959-D24B-49FF-99FC-D0A0C9E5A715}"/>
              </a:ext>
            </a:extLst>
          </p:cNvPr>
          <p:cNvCxnSpPr>
            <a:cxnSpLocks/>
          </p:cNvCxnSpPr>
          <p:nvPr/>
        </p:nvCxnSpPr>
        <p:spPr>
          <a:xfrm flipH="1">
            <a:off x="3454400" y="2623289"/>
            <a:ext cx="24069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BFBF399-3C1B-46A2-9627-F2A0275F0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1353" y="2590801"/>
            <a:ext cx="800100" cy="3937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5285D1F-04A1-4B66-B3D8-9471BB7BDFF7}"/>
              </a:ext>
            </a:extLst>
          </p:cNvPr>
          <p:cNvSpPr/>
          <p:nvPr/>
        </p:nvSpPr>
        <p:spPr>
          <a:xfrm>
            <a:off x="5705434" y="2579580"/>
            <a:ext cx="155919" cy="13095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6429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B089936-394C-4B7E-B8D5-4E90A8995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941" y="1137557"/>
            <a:ext cx="6263769" cy="396240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EA146F4-8279-4FB4-BED5-C78D3F78C907}"/>
              </a:ext>
            </a:extLst>
          </p:cNvPr>
          <p:cNvSpPr/>
          <p:nvPr/>
        </p:nvSpPr>
        <p:spPr>
          <a:xfrm>
            <a:off x="5791200" y="2616200"/>
            <a:ext cx="101600" cy="2032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73119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F03498-8B9F-4691-93DD-E8744A82E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397000"/>
            <a:ext cx="5791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05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A50AAD1E-972E-453C-AF4C-6C86C52EC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1" y="1092201"/>
            <a:ext cx="4813300" cy="34417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328FBC-1C12-4DB8-835F-01BA0D2F8775}"/>
              </a:ext>
            </a:extLst>
          </p:cNvPr>
          <p:cNvCxnSpPr>
            <a:cxnSpLocks/>
          </p:cNvCxnSpPr>
          <p:nvPr/>
        </p:nvCxnSpPr>
        <p:spPr>
          <a:xfrm flipH="1">
            <a:off x="1524001" y="2609851"/>
            <a:ext cx="3390900" cy="1123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479724-6A49-4E1D-9087-BEF416ACA923}"/>
              </a:ext>
            </a:extLst>
          </p:cNvPr>
          <p:cNvCxnSpPr>
            <a:cxnSpLocks/>
          </p:cNvCxnSpPr>
          <p:nvPr/>
        </p:nvCxnSpPr>
        <p:spPr>
          <a:xfrm flipH="1">
            <a:off x="1930401" y="2609851"/>
            <a:ext cx="2984500" cy="1123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79269-34BB-4AB2-B14A-1482D5A96DE7}"/>
              </a:ext>
            </a:extLst>
          </p:cNvPr>
          <p:cNvCxnSpPr>
            <a:cxnSpLocks/>
          </p:cNvCxnSpPr>
          <p:nvPr/>
        </p:nvCxnSpPr>
        <p:spPr>
          <a:xfrm flipH="1">
            <a:off x="977903" y="2609851"/>
            <a:ext cx="3936997" cy="1084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C6ACED-9615-4A90-8F2D-767A8433545D}"/>
              </a:ext>
            </a:extLst>
          </p:cNvPr>
          <p:cNvCxnSpPr>
            <a:cxnSpLocks/>
          </p:cNvCxnSpPr>
          <p:nvPr/>
        </p:nvCxnSpPr>
        <p:spPr>
          <a:xfrm flipH="1">
            <a:off x="3048001" y="2609851"/>
            <a:ext cx="1866900" cy="1123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8ACBF0-A700-47E8-B904-388FDB6EBD07}"/>
              </a:ext>
            </a:extLst>
          </p:cNvPr>
          <p:cNvSpPr txBox="1"/>
          <p:nvPr/>
        </p:nvSpPr>
        <p:spPr>
          <a:xfrm>
            <a:off x="4978400" y="2108201"/>
            <a:ext cx="2743200" cy="461665"/>
          </a:xfrm>
          <a:prstGeom prst="rect">
            <a:avLst/>
          </a:prstGeom>
          <a:noFill/>
          <a:ln>
            <a:solidFill>
              <a:srgbClr val="CC0099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Ice cream is bought</a:t>
            </a:r>
          </a:p>
        </p:txBody>
      </p:sp>
    </p:spTree>
    <p:extLst>
      <p:ext uri="{BB962C8B-B14F-4D97-AF65-F5344CB8AC3E}">
        <p14:creationId xmlns:p14="http://schemas.microsoft.com/office/powerpoint/2010/main" val="21600864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462B-E15C-431E-B442-2FF820738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Why not linear regression?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C8479D-6EFA-4818-947B-C429CF626D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498600"/>
          <a:ext cx="2844800" cy="455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3927291769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4256531271"/>
                    </a:ext>
                  </a:extLst>
                </a:gridCol>
              </a:tblGrid>
              <a:tr h="4537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Buy_indicator</a:t>
                      </a:r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rgbClr val="99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898637"/>
                  </a:ext>
                </a:extLst>
              </a:tr>
              <a:tr h="292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 6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69774"/>
                  </a:ext>
                </a:extLst>
              </a:tr>
              <a:tr h="292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25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95081"/>
                  </a:ext>
                </a:extLst>
              </a:tr>
              <a:tr h="292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10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06083"/>
                  </a:ext>
                </a:extLst>
              </a:tr>
              <a:tr h="292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12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0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417840"/>
                  </a:ext>
                </a:extLst>
              </a:tr>
              <a:tr h="292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5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0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01271"/>
                  </a:ext>
                </a:extLst>
              </a:tr>
              <a:tr h="292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20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0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404890"/>
                  </a:ext>
                </a:extLst>
              </a:tr>
              <a:tr h="292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32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1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934365"/>
                  </a:ext>
                </a:extLst>
              </a:tr>
              <a:tr h="292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44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1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56990"/>
                  </a:ext>
                </a:extLst>
              </a:tr>
              <a:tr h="292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34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1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04121"/>
                  </a:ext>
                </a:extLst>
              </a:tr>
              <a:tr h="292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43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1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539155"/>
                  </a:ext>
                </a:extLst>
              </a:tr>
              <a:tr h="292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72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1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47787"/>
                  </a:ext>
                </a:extLst>
              </a:tr>
              <a:tr h="292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67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0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91500"/>
                  </a:ext>
                </a:extLst>
              </a:tr>
              <a:tr h="292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58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1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86148"/>
                  </a:ext>
                </a:extLst>
              </a:tr>
              <a:tr h="2929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>
                          <a:effectLst/>
                        </a:rPr>
                        <a:t>58</a:t>
                      </a:r>
                      <a:endParaRPr lang="en-I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900" u="none" strike="noStrike" dirty="0">
                          <a:effectLst/>
                        </a:rPr>
                        <a:t>1</a:t>
                      </a:r>
                      <a:endParaRPr lang="en-I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67" marR="8467" marT="8467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21449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927DFEC-D09D-4EDB-A783-9FAB6FA8A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1" y="2209801"/>
            <a:ext cx="48133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9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4B90F2F-7DC5-4B70-B18B-A7BEAC49D494}"/>
              </a:ext>
            </a:extLst>
          </p:cNvPr>
          <p:cNvSpPr txBox="1"/>
          <p:nvPr/>
        </p:nvSpPr>
        <p:spPr>
          <a:xfrm>
            <a:off x="4838701" y="3022601"/>
            <a:ext cx="3517900" cy="461665"/>
          </a:xfrm>
          <a:prstGeom prst="rect">
            <a:avLst/>
          </a:prstGeom>
          <a:noFill/>
          <a:ln>
            <a:solidFill>
              <a:srgbClr val="CC0099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Ice cream is not bought</a:t>
            </a:r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122EE568-AF0B-4501-849E-496CDF400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1" y="1092201"/>
            <a:ext cx="4813300" cy="34417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7FC35F-3E61-4F04-B952-480C627FFC6C}"/>
              </a:ext>
            </a:extLst>
          </p:cNvPr>
          <p:cNvCxnSpPr>
            <a:cxnSpLocks/>
          </p:cNvCxnSpPr>
          <p:nvPr/>
        </p:nvCxnSpPr>
        <p:spPr>
          <a:xfrm flipH="1" flipV="1">
            <a:off x="1959429" y="1803400"/>
            <a:ext cx="2882900" cy="1111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C7FADE-3E1A-4DDA-A336-B8CD0F822360}"/>
              </a:ext>
            </a:extLst>
          </p:cNvPr>
          <p:cNvCxnSpPr>
            <a:cxnSpLocks/>
          </p:cNvCxnSpPr>
          <p:nvPr/>
        </p:nvCxnSpPr>
        <p:spPr>
          <a:xfrm flipH="1" flipV="1">
            <a:off x="2772229" y="1803400"/>
            <a:ext cx="2070100" cy="1111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2B79CD-86D4-4CD9-A35D-3487F05E3B88}"/>
              </a:ext>
            </a:extLst>
          </p:cNvPr>
          <p:cNvCxnSpPr>
            <a:cxnSpLocks/>
          </p:cNvCxnSpPr>
          <p:nvPr/>
        </p:nvCxnSpPr>
        <p:spPr>
          <a:xfrm flipH="1" flipV="1">
            <a:off x="3889829" y="1803400"/>
            <a:ext cx="952500" cy="1111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B1F24D-F3D4-402C-966C-369C9A2167BB}"/>
              </a:ext>
            </a:extLst>
          </p:cNvPr>
          <p:cNvCxnSpPr>
            <a:cxnSpLocks/>
          </p:cNvCxnSpPr>
          <p:nvPr/>
        </p:nvCxnSpPr>
        <p:spPr>
          <a:xfrm flipH="1" flipV="1">
            <a:off x="3483429" y="1905000"/>
            <a:ext cx="1358900" cy="1009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63250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ABDCDD-CAFE-449D-B1AC-F1B1A59F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1" y="1708150"/>
            <a:ext cx="4813300" cy="34417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2E247BB-7A7F-4751-973E-C38B060AAD56}"/>
              </a:ext>
            </a:extLst>
          </p:cNvPr>
          <p:cNvSpPr/>
          <p:nvPr/>
        </p:nvSpPr>
        <p:spPr>
          <a:xfrm>
            <a:off x="4245428" y="2192719"/>
            <a:ext cx="3483429" cy="2444684"/>
          </a:xfrm>
          <a:custGeom>
            <a:avLst/>
            <a:gdLst>
              <a:gd name="connsiteX0" fmla="*/ 0 w 2612572"/>
              <a:gd name="connsiteY0" fmla="*/ 1833447 h 1833513"/>
              <a:gd name="connsiteX1" fmla="*/ 1012372 w 2612572"/>
              <a:gd name="connsiteY1" fmla="*/ 1547697 h 1833513"/>
              <a:gd name="connsiteX2" fmla="*/ 816429 w 2612572"/>
              <a:gd name="connsiteY2" fmla="*/ 110782 h 1833513"/>
              <a:gd name="connsiteX3" fmla="*/ 2612572 w 2612572"/>
              <a:gd name="connsiteY3" fmla="*/ 102618 h 183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2572" h="1833513">
                <a:moveTo>
                  <a:pt x="0" y="1833447"/>
                </a:moveTo>
                <a:cubicBezTo>
                  <a:pt x="438150" y="1834127"/>
                  <a:pt x="876301" y="1834808"/>
                  <a:pt x="1012372" y="1547697"/>
                </a:cubicBezTo>
                <a:cubicBezTo>
                  <a:pt x="1148444" y="1260586"/>
                  <a:pt x="549729" y="351628"/>
                  <a:pt x="816429" y="110782"/>
                </a:cubicBezTo>
                <a:cubicBezTo>
                  <a:pt x="1083129" y="-130064"/>
                  <a:pt x="2305051" y="95814"/>
                  <a:pt x="2612572" y="1026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35B90BF-8A71-44A6-8C2E-2F1AE30B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Curve1</a:t>
            </a:r>
          </a:p>
        </p:txBody>
      </p:sp>
    </p:spTree>
    <p:extLst>
      <p:ext uri="{BB962C8B-B14F-4D97-AF65-F5344CB8AC3E}">
        <p14:creationId xmlns:p14="http://schemas.microsoft.com/office/powerpoint/2010/main" val="974295286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C24964-A7CF-49B6-8956-5AC53088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Curve2</a:t>
            </a:r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122EE568-AF0B-4501-849E-496CDF400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0801" y="1397001"/>
            <a:ext cx="4813300" cy="34417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A275CDA-A17B-4C5A-868B-243D88FA836C}"/>
              </a:ext>
            </a:extLst>
          </p:cNvPr>
          <p:cNvSpPr/>
          <p:nvPr/>
        </p:nvSpPr>
        <p:spPr>
          <a:xfrm rot="21388342">
            <a:off x="4442035" y="1824457"/>
            <a:ext cx="4064000" cy="2505623"/>
          </a:xfrm>
          <a:custGeom>
            <a:avLst/>
            <a:gdLst>
              <a:gd name="connsiteX0" fmla="*/ 0 w 3703704"/>
              <a:gd name="connsiteY0" fmla="*/ 2013217 h 2184017"/>
              <a:gd name="connsiteX1" fmla="*/ 1675119 w 3703704"/>
              <a:gd name="connsiteY1" fmla="*/ 2013217 h 2184017"/>
              <a:gd name="connsiteX2" fmla="*/ 2136161 w 3703704"/>
              <a:gd name="connsiteY2" fmla="*/ 238205 h 2184017"/>
              <a:gd name="connsiteX3" fmla="*/ 3703704 w 3703704"/>
              <a:gd name="connsiteY3" fmla="*/ 0 h 218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3704" h="2184017">
                <a:moveTo>
                  <a:pt x="0" y="2013217"/>
                </a:moveTo>
                <a:cubicBezTo>
                  <a:pt x="659546" y="2161134"/>
                  <a:pt x="1319092" y="2309052"/>
                  <a:pt x="1675119" y="2013217"/>
                </a:cubicBezTo>
                <a:cubicBezTo>
                  <a:pt x="2031146" y="1717382"/>
                  <a:pt x="1798064" y="573741"/>
                  <a:pt x="2136161" y="238205"/>
                </a:cubicBezTo>
                <a:cubicBezTo>
                  <a:pt x="2474259" y="-97331"/>
                  <a:pt x="3415553" y="39701"/>
                  <a:pt x="370370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149142834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D58BA7-9B92-4116-A317-2A45E4CF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Curve3</a:t>
            </a:r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122EE568-AF0B-4501-849E-496CDF400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0801" y="1397001"/>
            <a:ext cx="4813300" cy="34417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A275CDA-A17B-4C5A-868B-243D88FA836C}"/>
              </a:ext>
            </a:extLst>
          </p:cNvPr>
          <p:cNvSpPr/>
          <p:nvPr/>
        </p:nvSpPr>
        <p:spPr>
          <a:xfrm rot="21388342">
            <a:off x="4442035" y="1824457"/>
            <a:ext cx="4064000" cy="2505623"/>
          </a:xfrm>
          <a:custGeom>
            <a:avLst/>
            <a:gdLst>
              <a:gd name="connsiteX0" fmla="*/ 0 w 3703704"/>
              <a:gd name="connsiteY0" fmla="*/ 2013217 h 2184017"/>
              <a:gd name="connsiteX1" fmla="*/ 1675119 w 3703704"/>
              <a:gd name="connsiteY1" fmla="*/ 2013217 h 2184017"/>
              <a:gd name="connsiteX2" fmla="*/ 2136161 w 3703704"/>
              <a:gd name="connsiteY2" fmla="*/ 238205 h 2184017"/>
              <a:gd name="connsiteX3" fmla="*/ 3703704 w 3703704"/>
              <a:gd name="connsiteY3" fmla="*/ 0 h 218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3704" h="2184017">
                <a:moveTo>
                  <a:pt x="0" y="2013217"/>
                </a:moveTo>
                <a:cubicBezTo>
                  <a:pt x="659546" y="2161134"/>
                  <a:pt x="1319092" y="2309052"/>
                  <a:pt x="1675119" y="2013217"/>
                </a:cubicBezTo>
                <a:cubicBezTo>
                  <a:pt x="2031146" y="1717382"/>
                  <a:pt x="1798064" y="573741"/>
                  <a:pt x="2136161" y="238205"/>
                </a:cubicBezTo>
                <a:cubicBezTo>
                  <a:pt x="2474259" y="-97331"/>
                  <a:pt x="3415553" y="39701"/>
                  <a:pt x="370370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ABDCDD-CAFE-449D-B1AC-F1B1A59F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54" y="1498601"/>
            <a:ext cx="4813300" cy="344170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4978BC8-8330-4F5A-81D1-DD5E76ECDB5F}"/>
              </a:ext>
            </a:extLst>
          </p:cNvPr>
          <p:cNvSpPr/>
          <p:nvPr/>
        </p:nvSpPr>
        <p:spPr>
          <a:xfrm>
            <a:off x="4607005" y="2013697"/>
            <a:ext cx="3524411" cy="2441120"/>
          </a:xfrm>
          <a:custGeom>
            <a:avLst/>
            <a:gdLst>
              <a:gd name="connsiteX0" fmla="*/ 0 w 2643308"/>
              <a:gd name="connsiteY0" fmla="*/ 1821116 h 1830840"/>
              <a:gd name="connsiteX1" fmla="*/ 998924 w 2643308"/>
              <a:gd name="connsiteY1" fmla="*/ 1605963 h 1830840"/>
              <a:gd name="connsiteX2" fmla="*/ 1459966 w 2643308"/>
              <a:gd name="connsiteY2" fmla="*/ 307362 h 1830840"/>
              <a:gd name="connsiteX3" fmla="*/ 2643308 w 2643308"/>
              <a:gd name="connsiteY3" fmla="*/ 0 h 183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308" h="1830840">
                <a:moveTo>
                  <a:pt x="0" y="1821116"/>
                </a:moveTo>
                <a:cubicBezTo>
                  <a:pt x="377798" y="1839685"/>
                  <a:pt x="755596" y="1858255"/>
                  <a:pt x="998924" y="1605963"/>
                </a:cubicBezTo>
                <a:cubicBezTo>
                  <a:pt x="1242252" y="1353671"/>
                  <a:pt x="1185902" y="575022"/>
                  <a:pt x="1459966" y="307362"/>
                </a:cubicBezTo>
                <a:cubicBezTo>
                  <a:pt x="1734030" y="39701"/>
                  <a:pt x="2188669" y="19850"/>
                  <a:pt x="264330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818722296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E8E4D9-F9FA-4ECD-AFC2-DB342250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816099"/>
            <a:ext cx="4813300" cy="3441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EB8E76-8C2D-49DF-96EB-C85E4A23FE59}"/>
              </a:ext>
            </a:extLst>
          </p:cNvPr>
          <p:cNvSpPr txBox="1"/>
          <p:nvPr/>
        </p:nvSpPr>
        <p:spPr>
          <a:xfrm>
            <a:off x="1219200" y="2135416"/>
            <a:ext cx="6096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F1F16-46D2-4CBC-B1A8-D48F96F6BDF8}"/>
              </a:ext>
            </a:extLst>
          </p:cNvPr>
          <p:cNvSpPr txBox="1"/>
          <p:nvPr/>
        </p:nvSpPr>
        <p:spPr>
          <a:xfrm>
            <a:off x="6807200" y="2731374"/>
            <a:ext cx="31496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733" dirty="0"/>
              <a:t>Y = log(p/1-p)</a:t>
            </a:r>
          </a:p>
        </p:txBody>
      </p:sp>
    </p:spTree>
    <p:extLst>
      <p:ext uri="{BB962C8B-B14F-4D97-AF65-F5344CB8AC3E}">
        <p14:creationId xmlns:p14="http://schemas.microsoft.com/office/powerpoint/2010/main" val="1665951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C5BFF4-E02B-4446-87BD-06D04D2A89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05400" y="3799875"/>
            <a:ext cx="3759200" cy="224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3200" dirty="0"/>
              <a:t>If P = 0.5,</a:t>
            </a:r>
          </a:p>
          <a:p>
            <a:pPr marL="0" indent="0">
              <a:buNone/>
            </a:pPr>
            <a:r>
              <a:rPr lang="en-IN" sz="3200" dirty="0"/>
              <a:t>Y = log(0.5/1-0.5)</a:t>
            </a:r>
          </a:p>
          <a:p>
            <a:pPr marL="0" indent="0">
              <a:buNone/>
            </a:pPr>
            <a:r>
              <a:rPr lang="en-IN" sz="3200" dirty="0"/>
              <a:t>    = log(1)</a:t>
            </a:r>
          </a:p>
          <a:p>
            <a:pPr marL="0" indent="0">
              <a:buNone/>
            </a:pPr>
            <a:r>
              <a:rPr lang="en-IN" sz="3200" dirty="0"/>
              <a:t>    = 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2BFA729-CE77-46B4-9825-9613E4CFEA0B}"/>
              </a:ext>
            </a:extLst>
          </p:cNvPr>
          <p:cNvSpPr/>
          <p:nvPr/>
        </p:nvSpPr>
        <p:spPr>
          <a:xfrm>
            <a:off x="5080000" y="1803400"/>
            <a:ext cx="1117600" cy="508000"/>
          </a:xfrm>
          <a:prstGeom prst="rightArrow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62FD65-1145-4960-AA08-75E179237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78214"/>
            <a:ext cx="4333691" cy="27551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9C128D-F424-4025-B30A-C3AD90EB3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94" y="111725"/>
            <a:ext cx="4337807" cy="368815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88F353-DAF6-47EC-9485-4FA8896B01D9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711200" y="1955800"/>
            <a:ext cx="386080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15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1CAEFD88-AF46-4027-A57D-291ACC5FAB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2800" y="482601"/>
            <a:ext cx="3759200" cy="1658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2133" dirty="0"/>
              <a:t>If P = 0.73,</a:t>
            </a:r>
          </a:p>
          <a:p>
            <a:pPr marL="0" indent="0">
              <a:buNone/>
            </a:pPr>
            <a:r>
              <a:rPr lang="en-IN" sz="2133" dirty="0"/>
              <a:t>Y = log(0.73/1-0.73)</a:t>
            </a:r>
          </a:p>
          <a:p>
            <a:pPr marL="0" indent="0">
              <a:buNone/>
            </a:pPr>
            <a:r>
              <a:rPr lang="en-IN" sz="2133" dirty="0"/>
              <a:t>    = log(0.731/0.269)</a:t>
            </a:r>
          </a:p>
          <a:p>
            <a:pPr marL="0" indent="0">
              <a:buNone/>
            </a:pPr>
            <a:r>
              <a:rPr lang="en-IN" sz="2133" dirty="0"/>
              <a:t>    = 1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0E16509A-ED74-44DC-AADA-DD3CAA1CA43C}"/>
              </a:ext>
            </a:extLst>
          </p:cNvPr>
          <p:cNvSpPr txBox="1">
            <a:spLocks/>
          </p:cNvSpPr>
          <p:nvPr/>
        </p:nvSpPr>
        <p:spPr>
          <a:xfrm>
            <a:off x="5892800" y="482601"/>
            <a:ext cx="3759200" cy="1633011"/>
          </a:xfrm>
          <a:prstGeom prst="rect">
            <a:avLst/>
          </a:prstGeom>
          <a:noFill/>
        </p:spPr>
        <p:txBody>
          <a:bodyPr vert="horz" wrap="square" lIns="121920" tIns="60960" rIns="121920" bIns="6096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133" dirty="0"/>
              <a:t>If P = 0.88,</a:t>
            </a:r>
          </a:p>
          <a:p>
            <a:pPr marL="0" indent="0">
              <a:buNone/>
            </a:pPr>
            <a:r>
              <a:rPr lang="en-IN" sz="2133" dirty="0"/>
              <a:t>Y = log(0.88/1-0.88)</a:t>
            </a:r>
          </a:p>
          <a:p>
            <a:pPr marL="0" indent="0">
              <a:buNone/>
            </a:pPr>
            <a:r>
              <a:rPr lang="en-IN" sz="2133" dirty="0"/>
              <a:t>    = log(0.88/0.22)</a:t>
            </a:r>
          </a:p>
          <a:p>
            <a:pPr marL="0" indent="0">
              <a:buNone/>
            </a:pPr>
            <a:r>
              <a:rPr lang="en-IN" sz="2133" dirty="0"/>
              <a:t>    =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6">
                <a:extLst>
                  <a:ext uri="{FF2B5EF4-FFF2-40B4-BE49-F238E27FC236}">
                    <a16:creationId xmlns:a16="http://schemas.microsoft.com/office/drawing/2014/main" id="{07CADA44-6810-4B8B-BD02-55B238EF93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3600" y="2921001"/>
                <a:ext cx="3759200" cy="2420791"/>
              </a:xfrm>
              <a:prstGeom prst="rect">
                <a:avLst/>
              </a:prstGeom>
              <a:noFill/>
            </p:spPr>
            <p:txBody>
              <a:bodyPr vert="horz" wrap="square" lIns="121920" tIns="60960" rIns="121920" bIns="6096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sz="2133" dirty="0"/>
                  <a:t>If P = 1,</a:t>
                </a:r>
              </a:p>
              <a:p>
                <a:pPr marL="0" indent="0">
                  <a:buNone/>
                </a:pPr>
                <a:r>
                  <a:rPr lang="en-IN" sz="2133" dirty="0"/>
                  <a:t>Y = log(1/1-1)</a:t>
                </a:r>
              </a:p>
              <a:p>
                <a:pPr marL="0" indent="0">
                  <a:buNone/>
                </a:pPr>
                <a:r>
                  <a:rPr lang="en-IN" sz="2133" dirty="0"/>
                  <a:t>    = log(1/0)</a:t>
                </a:r>
              </a:p>
              <a:p>
                <a:pPr marL="0" indent="0">
                  <a:buNone/>
                </a:pPr>
                <a:r>
                  <a:rPr lang="en-IN" sz="2133" dirty="0"/>
                  <a:t>    = log(1) – log(0)</a:t>
                </a:r>
              </a:p>
              <a:p>
                <a:pPr marL="0" indent="0">
                  <a:buNone/>
                </a:pPr>
                <a:r>
                  <a:rPr lang="en-IN" sz="2133" dirty="0"/>
                  <a:t>    = 0 – (-</a:t>
                </a:r>
                <a14:m>
                  <m:oMath xmlns:m="http://schemas.openxmlformats.org/officeDocument/2006/math">
                    <m:r>
                      <a:rPr lang="en-IN" sz="2133" dirty="0">
                        <a:latin typeface="Cambria Math" panose="02040503050406030204" pitchFamily="18" charset="0"/>
                      </a:rPr>
                      <m:t>∞)</m:t>
                    </m:r>
                  </m:oMath>
                </a14:m>
                <a:endParaRPr lang="en-IN" sz="2133" dirty="0"/>
              </a:p>
              <a:p>
                <a:pPr marL="0" indent="0">
                  <a:buNone/>
                </a:pPr>
                <a:r>
                  <a:rPr lang="en-IN" sz="2133" dirty="0"/>
                  <a:t>    = </a:t>
                </a:r>
                <a14:m>
                  <m:oMath xmlns:m="http://schemas.openxmlformats.org/officeDocument/2006/math">
                    <m:r>
                      <a:rPr lang="en-IN" sz="2133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IN" sz="2133" dirty="0"/>
              </a:p>
            </p:txBody>
          </p:sp>
        </mc:Choice>
        <mc:Fallback>
          <p:sp>
            <p:nvSpPr>
              <p:cNvPr id="6" name="Content Placeholder 6">
                <a:extLst>
                  <a:ext uri="{FF2B5EF4-FFF2-40B4-BE49-F238E27FC236}">
                    <a16:creationId xmlns:a16="http://schemas.microsoft.com/office/drawing/2014/main" id="{07CADA44-6810-4B8B-BD02-55B238EF9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2921001"/>
                <a:ext cx="3759200" cy="2420791"/>
              </a:xfrm>
              <a:prstGeom prst="rect">
                <a:avLst/>
              </a:prstGeom>
              <a:blipFill>
                <a:blip r:embed="rId2"/>
                <a:stretch>
                  <a:fillRect l="-1136" t="-756" b="-35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524747C-A69E-4AF0-B7DE-9C29495C57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6800" y="3327400"/>
                <a:ext cx="5080000" cy="1107804"/>
              </a:xfrm>
              <a:prstGeom prst="rect">
                <a:avLst/>
              </a:prstGeom>
              <a:noFill/>
            </p:spPr>
            <p:txBody>
              <a:bodyPr vert="horz" wrap="square" lIns="121920" tIns="60960" rIns="121920" bIns="6096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sz="2133" dirty="0">
                    <a:solidFill>
                      <a:srgbClr val="990099"/>
                    </a:solidFill>
                  </a:rPr>
                  <a:t>So, values from 0.5 to 1 in logistic regression change from 0 to </a:t>
                </a:r>
                <a14:m>
                  <m:oMath xmlns:m="http://schemas.openxmlformats.org/officeDocument/2006/math">
                    <m:r>
                      <a:rPr lang="en-IN" sz="2133" dirty="0">
                        <a:solidFill>
                          <a:srgbClr val="990099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sz="2133" dirty="0">
                    <a:solidFill>
                      <a:srgbClr val="990099"/>
                    </a:solidFill>
                  </a:rPr>
                  <a:t> in simple regression 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524747C-A69E-4AF0-B7DE-9C29495C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327400"/>
                <a:ext cx="5080000" cy="1107804"/>
              </a:xfrm>
              <a:prstGeom prst="rect">
                <a:avLst/>
              </a:prstGeom>
              <a:blipFill>
                <a:blip r:embed="rId3"/>
                <a:stretch>
                  <a:fillRect l="-840" t="-1648" b="-82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18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524747C-A69E-4AF0-B7DE-9C29495C57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200" y="2360766"/>
                <a:ext cx="5181600" cy="1354410"/>
              </a:xfrm>
              <a:prstGeom prst="rect">
                <a:avLst/>
              </a:prstGeom>
              <a:noFill/>
            </p:spPr>
            <p:txBody>
              <a:bodyPr vert="horz" wrap="square" lIns="121920" tIns="60960" rIns="121920" bIns="6096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sz="2667" dirty="0">
                    <a:solidFill>
                      <a:srgbClr val="990099"/>
                    </a:solidFill>
                  </a:rPr>
                  <a:t>values from 0.5 to 0 in logistic regression change from 0 to -</a:t>
                </a:r>
                <a14:m>
                  <m:oMath xmlns:m="http://schemas.openxmlformats.org/officeDocument/2006/math">
                    <m:r>
                      <a:rPr lang="en-IN" sz="2667" dirty="0">
                        <a:solidFill>
                          <a:srgbClr val="990099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sz="2667" dirty="0">
                    <a:solidFill>
                      <a:srgbClr val="990099"/>
                    </a:solidFill>
                  </a:rPr>
                  <a:t> in simple regression 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524747C-A69E-4AF0-B7DE-9C29495C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2360766"/>
                <a:ext cx="5181600" cy="1354410"/>
              </a:xfrm>
              <a:prstGeom prst="rect">
                <a:avLst/>
              </a:prstGeom>
              <a:blipFill>
                <a:blip r:embed="rId2"/>
                <a:stretch>
                  <a:fillRect l="-1647" t="-3153" b="-99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8E13FF7-1F75-4DBE-861E-C3F4287C8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1193801"/>
            <a:ext cx="4337807" cy="368815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648543-6699-4954-AAB1-A520AABB6FEB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6776207" y="3037876"/>
            <a:ext cx="386080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7088ACD-ED77-478A-AA65-FAA66DA49B6D}"/>
              </a:ext>
            </a:extLst>
          </p:cNvPr>
          <p:cNvSpPr/>
          <p:nvPr/>
        </p:nvSpPr>
        <p:spPr>
          <a:xfrm>
            <a:off x="5994400" y="3327400"/>
            <a:ext cx="304800" cy="101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78330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C7275B-70F4-4B19-B001-DC53B9084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" y="1092201"/>
            <a:ext cx="4813300" cy="344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833F40-B16C-4ED3-916B-67F063D1BD31}"/>
              </a:ext>
            </a:extLst>
          </p:cNvPr>
          <p:cNvSpPr txBox="1"/>
          <p:nvPr/>
        </p:nvSpPr>
        <p:spPr>
          <a:xfrm>
            <a:off x="101600" y="1438730"/>
            <a:ext cx="6096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3CE851-0510-4E30-88EA-05502BDBA9CF}"/>
              </a:ext>
            </a:extLst>
          </p:cNvPr>
          <p:cNvCxnSpPr/>
          <p:nvPr/>
        </p:nvCxnSpPr>
        <p:spPr>
          <a:xfrm>
            <a:off x="3739243" y="2209800"/>
            <a:ext cx="1930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8B7B16A-8F2C-48E9-94B9-E5CABE13B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626" y="1030513"/>
            <a:ext cx="4062689" cy="4267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048701-6076-46E9-B767-2F809797B130}"/>
              </a:ext>
            </a:extLst>
          </p:cNvPr>
          <p:cNvSpPr txBox="1"/>
          <p:nvPr/>
        </p:nvSpPr>
        <p:spPr>
          <a:xfrm>
            <a:off x="2378026" y="2950551"/>
            <a:ext cx="406268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Log(odds of buying ice cream)</a:t>
            </a:r>
          </a:p>
        </p:txBody>
      </p:sp>
    </p:spTree>
    <p:extLst>
      <p:ext uri="{BB962C8B-B14F-4D97-AF65-F5344CB8AC3E}">
        <p14:creationId xmlns:p14="http://schemas.microsoft.com/office/powerpoint/2010/main" val="940912630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D26534-F669-41D6-A13D-B1F8032CB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77800"/>
            <a:ext cx="5286936" cy="566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95E481-4325-4A3C-B4BB-4066E4644B4D}"/>
              </a:ext>
            </a:extLst>
          </p:cNvPr>
          <p:cNvSpPr txBox="1"/>
          <p:nvPr/>
        </p:nvSpPr>
        <p:spPr>
          <a:xfrm>
            <a:off x="304800" y="3429000"/>
            <a:ext cx="314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So, we cannot use ordinary least squares method</a:t>
            </a:r>
          </a:p>
        </p:txBody>
      </p:sp>
    </p:spTree>
    <p:extLst>
      <p:ext uri="{BB962C8B-B14F-4D97-AF65-F5344CB8AC3E}">
        <p14:creationId xmlns:p14="http://schemas.microsoft.com/office/powerpoint/2010/main" val="28097550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yellow, area, white&#10;&#10;Description automatically generated">
            <a:extLst>
              <a:ext uri="{FF2B5EF4-FFF2-40B4-BE49-F238E27FC236}">
                <a16:creationId xmlns:a16="http://schemas.microsoft.com/office/drawing/2014/main" id="{38590040-4525-4D8B-B9AF-A0B2FCDD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18515"/>
            <a:ext cx="4824997" cy="2098872"/>
          </a:xfrm>
          <a:prstGeom prst="rect">
            <a:avLst/>
          </a:prstGeom>
        </p:spPr>
      </p:pic>
      <p:pic>
        <p:nvPicPr>
          <p:cNvPr id="8" name="Picture 7" descr="A picture containing white, tiled, water, public&#10;&#10;Description automatically generated">
            <a:extLst>
              <a:ext uri="{FF2B5EF4-FFF2-40B4-BE49-F238E27FC236}">
                <a16:creationId xmlns:a16="http://schemas.microsoft.com/office/drawing/2014/main" id="{5995AFAC-9641-4BE2-BEF4-F7032F120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445" y="3591438"/>
            <a:ext cx="4594644" cy="2262863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EA69BCC0-CE97-4D77-8A81-FAD4B2C8B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32" y="4237563"/>
            <a:ext cx="3100176" cy="1705095"/>
          </a:xfrm>
          <a:prstGeom prst="rect">
            <a:avLst/>
          </a:prstGeom>
        </p:spPr>
      </p:pic>
      <p:pic>
        <p:nvPicPr>
          <p:cNvPr id="6" name="Picture 5" descr="A picture containing white&#10;&#10;Description automatically generated">
            <a:extLst>
              <a:ext uri="{FF2B5EF4-FFF2-40B4-BE49-F238E27FC236}">
                <a16:creationId xmlns:a16="http://schemas.microsoft.com/office/drawing/2014/main" id="{6301431A-792D-4AFC-84B2-801E78418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6932" y="4205745"/>
            <a:ext cx="3422489" cy="1736913"/>
          </a:xfrm>
          <a:prstGeom prst="rect">
            <a:avLst/>
          </a:prstGeo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1BBC7F8-A86C-43FF-835D-D4509FB62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570" y="126635"/>
            <a:ext cx="4348453" cy="2293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F0723D-E072-466A-8310-50D57DA02D01}"/>
              </a:ext>
            </a:extLst>
          </p:cNvPr>
          <p:cNvSpPr txBox="1"/>
          <p:nvPr/>
        </p:nvSpPr>
        <p:spPr>
          <a:xfrm>
            <a:off x="508001" y="3197413"/>
            <a:ext cx="182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Y = log(X)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55CE88-8AF8-40A5-A57E-17291D037BCB}"/>
              </a:ext>
            </a:extLst>
          </p:cNvPr>
          <p:cNvSpPr txBox="1"/>
          <p:nvPr/>
        </p:nvSpPr>
        <p:spPr>
          <a:xfrm>
            <a:off x="835523" y="6165526"/>
            <a:ext cx="993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Y =X</a:t>
            </a:r>
            <a:r>
              <a:rPr lang="en-IN" sz="2400" baseline="30000" dirty="0"/>
              <a:t>2</a:t>
            </a:r>
            <a:endParaRPr lang="en-IN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5A8375-3D6E-4729-BB43-7D5A34FBF665}"/>
              </a:ext>
            </a:extLst>
          </p:cNvPr>
          <p:cNvSpPr/>
          <p:nvPr/>
        </p:nvSpPr>
        <p:spPr>
          <a:xfrm>
            <a:off x="9634730" y="6145377"/>
            <a:ext cx="864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e</a:t>
            </a:r>
            <a:r>
              <a:rPr lang="en-IN" sz="2400" baseline="30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89C151-2D20-42EF-873F-1DDBB052E5AD}"/>
              </a:ext>
            </a:extLst>
          </p:cNvPr>
          <p:cNvSpPr/>
          <p:nvPr/>
        </p:nvSpPr>
        <p:spPr>
          <a:xfrm>
            <a:off x="8727501" y="2612895"/>
            <a:ext cx="33213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Gaussian normal distribution</a:t>
            </a:r>
            <a:endParaRPr lang="en-IN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15C644-814C-4A09-BB10-568CFE2AEE93}"/>
              </a:ext>
            </a:extLst>
          </p:cNvPr>
          <p:cNvSpPr/>
          <p:nvPr/>
        </p:nvSpPr>
        <p:spPr>
          <a:xfrm>
            <a:off x="5283201" y="6014800"/>
            <a:ext cx="1907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Logit function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66613086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D26534-F669-41D6-A13D-B1F8032CB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77800"/>
            <a:ext cx="5286936" cy="566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95E481-4325-4A3C-B4BB-4066E4644B4D}"/>
              </a:ext>
            </a:extLst>
          </p:cNvPr>
          <p:cNvSpPr txBox="1"/>
          <p:nvPr/>
        </p:nvSpPr>
        <p:spPr>
          <a:xfrm>
            <a:off x="304800" y="3429000"/>
            <a:ext cx="314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We use method of maximum likelihood estimation</a:t>
            </a:r>
          </a:p>
        </p:txBody>
      </p:sp>
    </p:spTree>
    <p:extLst>
      <p:ext uri="{BB962C8B-B14F-4D97-AF65-F5344CB8AC3E}">
        <p14:creationId xmlns:p14="http://schemas.microsoft.com/office/powerpoint/2010/main" val="22803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0FA9B2-5600-4ADC-8103-E3382AC5B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0" y="177800"/>
            <a:ext cx="5486400" cy="5892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309099-27D8-447A-A93B-7C645E0FE0E6}"/>
              </a:ext>
            </a:extLst>
          </p:cNvPr>
          <p:cNvSpPr txBox="1"/>
          <p:nvPr/>
        </p:nvSpPr>
        <p:spPr>
          <a:xfrm>
            <a:off x="304800" y="3429000"/>
            <a:ext cx="314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We use method of maximum likelihood estimation</a:t>
            </a:r>
          </a:p>
        </p:txBody>
      </p:sp>
    </p:spTree>
    <p:extLst>
      <p:ext uri="{BB962C8B-B14F-4D97-AF65-F5344CB8AC3E}">
        <p14:creationId xmlns:p14="http://schemas.microsoft.com/office/powerpoint/2010/main" val="3672287297"/>
      </p:ext>
    </p:extLst>
  </p:cSld>
  <p:clrMapOvr>
    <a:masterClrMapping/>
  </p:clrMapOvr>
  <p:transition spd="slow">
    <p:split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0FA9B2-5600-4ADC-8103-E3382AC5B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0" y="177800"/>
            <a:ext cx="5486400" cy="5892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309099-27D8-447A-A93B-7C645E0FE0E6}"/>
              </a:ext>
            </a:extLst>
          </p:cNvPr>
          <p:cNvSpPr txBox="1"/>
          <p:nvPr/>
        </p:nvSpPr>
        <p:spPr>
          <a:xfrm>
            <a:off x="3759200" y="4241801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-2.1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1E4690-3D48-4DA6-873D-25A3F3E43B7E}"/>
              </a:ext>
            </a:extLst>
          </p:cNvPr>
          <p:cNvCxnSpPr>
            <a:cxnSpLocks/>
          </p:cNvCxnSpPr>
          <p:nvPr/>
        </p:nvCxnSpPr>
        <p:spPr>
          <a:xfrm flipH="1">
            <a:off x="4572000" y="434340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06387"/>
      </p:ext>
    </p:extLst>
  </p:cSld>
  <p:clrMapOvr>
    <a:masterClrMapping/>
  </p:clrMapOvr>
  <p:transition spd="slow">
    <p:split dir="in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0FA9B2-5600-4ADC-8103-E3382AC5B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0" y="177800"/>
            <a:ext cx="5486400" cy="58928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1E4690-3D48-4DA6-873D-25A3F3E43B7E}"/>
              </a:ext>
            </a:extLst>
          </p:cNvPr>
          <p:cNvCxnSpPr>
            <a:cxnSpLocks/>
          </p:cNvCxnSpPr>
          <p:nvPr/>
        </p:nvCxnSpPr>
        <p:spPr>
          <a:xfrm flipH="1">
            <a:off x="4572000" y="39370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8827662-C8B7-4EE1-8431-DDD005F2EFF3}"/>
              </a:ext>
            </a:extLst>
          </p:cNvPr>
          <p:cNvSpPr txBox="1"/>
          <p:nvPr/>
        </p:nvSpPr>
        <p:spPr>
          <a:xfrm>
            <a:off x="3791857" y="3690779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-1.5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4E94C-30E3-4B2E-8379-823FBB4E10F5}"/>
              </a:ext>
            </a:extLst>
          </p:cNvPr>
          <p:cNvSpPr txBox="1"/>
          <p:nvPr/>
        </p:nvSpPr>
        <p:spPr>
          <a:xfrm>
            <a:off x="304800" y="418322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 =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382126-BC8B-4D62-8AA3-06623F05391D}"/>
              </a:ext>
            </a:extLst>
          </p:cNvPr>
          <p:cNvSpPr/>
          <p:nvPr/>
        </p:nvSpPr>
        <p:spPr>
          <a:xfrm>
            <a:off x="990930" y="4447586"/>
            <a:ext cx="1614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(1+e</a:t>
            </a:r>
            <a:r>
              <a:rPr lang="en-IN" sz="2400" baseline="30000" dirty="0"/>
              <a:t>log(odds)</a:t>
            </a:r>
            <a:r>
              <a:rPr lang="en-IN" sz="2400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84A9A6-FE03-43C0-BC22-243F9572467B}"/>
              </a:ext>
            </a:extLst>
          </p:cNvPr>
          <p:cNvSpPr/>
          <p:nvPr/>
        </p:nvSpPr>
        <p:spPr>
          <a:xfrm>
            <a:off x="1146277" y="3937001"/>
            <a:ext cx="1119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err="1"/>
              <a:t>e</a:t>
            </a:r>
            <a:r>
              <a:rPr lang="en-IN" sz="2400" baseline="30000" dirty="0" err="1"/>
              <a:t>log</a:t>
            </a:r>
            <a:r>
              <a:rPr lang="en-IN" sz="2400" baseline="30000" dirty="0"/>
              <a:t>(odds)</a:t>
            </a:r>
            <a:endParaRPr lang="en-IN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31F826-948E-4CC5-B5E2-1C2B2BC1114A}"/>
              </a:ext>
            </a:extLst>
          </p:cNvPr>
          <p:cNvCxnSpPr/>
          <p:nvPr/>
        </p:nvCxnSpPr>
        <p:spPr>
          <a:xfrm>
            <a:off x="1016000" y="4429443"/>
            <a:ext cx="152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624654"/>
      </p:ext>
    </p:extLst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3578-B9BE-4056-9F6D-1183F3F4C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76200"/>
            <a:ext cx="10972800" cy="619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			                    = log(p(x)/1-p(x)) </a:t>
            </a:r>
          </a:p>
          <a:p>
            <a:pPr marL="0" indent="0">
              <a:buNone/>
            </a:pPr>
            <a:endParaRPr lang="en-IN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2400" dirty="0">
                <a:sym typeface="Wingdings" panose="05000000000000000000" pitchFamily="2" charset="2"/>
              </a:rPr>
              <a:t>	            		 </a:t>
            </a:r>
            <a:r>
              <a:rPr lang="en-IN" sz="2400" dirty="0"/>
              <a:t>log(p/1-p) = log(odds)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         	 		 (p/1-p) = </a:t>
            </a:r>
            <a:r>
              <a:rPr lang="en-IN" sz="2400" dirty="0" err="1"/>
              <a:t>e</a:t>
            </a:r>
            <a:r>
              <a:rPr lang="en-IN" sz="2400" baseline="30000" dirty="0" err="1"/>
              <a:t>log</a:t>
            </a:r>
            <a:r>
              <a:rPr lang="en-IN" sz="2400" baseline="30000" dirty="0"/>
              <a:t>(odds)</a:t>
            </a:r>
            <a:r>
              <a:rPr lang="en-IN" sz="2400" dirty="0"/>
              <a:t>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	             		  =&gt;  p = (1-p)*</a:t>
            </a:r>
            <a:r>
              <a:rPr lang="en-IN" sz="2400" dirty="0" err="1"/>
              <a:t>e</a:t>
            </a:r>
            <a:r>
              <a:rPr lang="en-IN" sz="2400" baseline="30000" dirty="0" err="1"/>
              <a:t>log</a:t>
            </a:r>
            <a:r>
              <a:rPr lang="en-IN" sz="2400" baseline="30000" dirty="0"/>
              <a:t>(odds)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	             		  =&gt;  </a:t>
            </a:r>
            <a:r>
              <a:rPr lang="en-IN" sz="2400" dirty="0" err="1"/>
              <a:t>p+p</a:t>
            </a:r>
            <a:r>
              <a:rPr lang="en-IN" sz="2400" dirty="0"/>
              <a:t>*</a:t>
            </a:r>
            <a:r>
              <a:rPr lang="en-IN" sz="2400" dirty="0" err="1"/>
              <a:t>e</a:t>
            </a:r>
            <a:r>
              <a:rPr lang="en-IN" sz="2400" baseline="30000" dirty="0" err="1"/>
              <a:t>log</a:t>
            </a:r>
            <a:r>
              <a:rPr lang="en-IN" sz="2400" baseline="30000" dirty="0"/>
              <a:t>(odds)</a:t>
            </a:r>
            <a:r>
              <a:rPr lang="en-IN" sz="2400" dirty="0"/>
              <a:t> = </a:t>
            </a:r>
            <a:r>
              <a:rPr lang="en-IN" sz="2400" dirty="0" err="1"/>
              <a:t>e</a:t>
            </a:r>
            <a:r>
              <a:rPr lang="en-IN" sz="2400" baseline="30000" dirty="0" err="1"/>
              <a:t>log</a:t>
            </a:r>
            <a:r>
              <a:rPr lang="en-IN" sz="2400" baseline="30000" dirty="0"/>
              <a:t>(odds)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	             		  =&gt;  p(1+e</a:t>
            </a:r>
            <a:r>
              <a:rPr lang="en-IN" sz="2400" baseline="30000" dirty="0"/>
              <a:t>log(odds)</a:t>
            </a:r>
            <a:r>
              <a:rPr lang="en-IN" sz="2400" dirty="0"/>
              <a:t>) = </a:t>
            </a:r>
            <a:r>
              <a:rPr lang="en-IN" sz="2400" dirty="0" err="1"/>
              <a:t>e</a:t>
            </a:r>
            <a:r>
              <a:rPr lang="en-IN" sz="2400" baseline="30000" dirty="0" err="1"/>
              <a:t>log</a:t>
            </a:r>
            <a:r>
              <a:rPr lang="en-IN" sz="2400" baseline="30000" dirty="0"/>
              <a:t>(odds)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C80D2-DD05-4AEB-A4A2-088965B0CD5F}"/>
              </a:ext>
            </a:extLst>
          </p:cNvPr>
          <p:cNvSpPr/>
          <p:nvPr/>
        </p:nvSpPr>
        <p:spPr>
          <a:xfrm>
            <a:off x="4823054" y="5581786"/>
            <a:ext cx="1614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(1+e</a:t>
            </a:r>
            <a:r>
              <a:rPr lang="en-IN" sz="2400" baseline="30000" dirty="0"/>
              <a:t>log(odds)</a:t>
            </a:r>
            <a:r>
              <a:rPr lang="en-IN" sz="2400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65F34-04E5-4341-9E31-DB8B8DE0F60F}"/>
              </a:ext>
            </a:extLst>
          </p:cNvPr>
          <p:cNvSpPr/>
          <p:nvPr/>
        </p:nvSpPr>
        <p:spPr>
          <a:xfrm>
            <a:off x="4978401" y="5071201"/>
            <a:ext cx="1119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err="1"/>
              <a:t>e</a:t>
            </a:r>
            <a:r>
              <a:rPr lang="en-IN" sz="2400" baseline="30000" dirty="0" err="1"/>
              <a:t>log</a:t>
            </a:r>
            <a:r>
              <a:rPr lang="en-IN" sz="2400" baseline="30000" dirty="0"/>
              <a:t>(odds)</a:t>
            </a:r>
            <a:endParaRPr lang="en-IN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0C368B-0E44-4320-AF95-E01AF8CC8015}"/>
              </a:ext>
            </a:extLst>
          </p:cNvPr>
          <p:cNvCxnSpPr/>
          <p:nvPr/>
        </p:nvCxnSpPr>
        <p:spPr>
          <a:xfrm>
            <a:off x="4848124" y="5563643"/>
            <a:ext cx="152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83B104B-C263-476B-A62F-F801B33A982B}"/>
              </a:ext>
            </a:extLst>
          </p:cNvPr>
          <p:cNvSpPr/>
          <p:nvPr/>
        </p:nvSpPr>
        <p:spPr>
          <a:xfrm>
            <a:off x="4092567" y="5335565"/>
            <a:ext cx="566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P 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F2123-9F5F-4DA1-BA22-7578D1F61E60}"/>
              </a:ext>
            </a:extLst>
          </p:cNvPr>
          <p:cNvSpPr txBox="1"/>
          <p:nvPr/>
        </p:nvSpPr>
        <p:spPr>
          <a:xfrm>
            <a:off x="4216400" y="76199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log(odds)</a:t>
            </a:r>
          </a:p>
        </p:txBody>
      </p:sp>
    </p:spTree>
    <p:extLst>
      <p:ext uri="{BB962C8B-B14F-4D97-AF65-F5344CB8AC3E}">
        <p14:creationId xmlns:p14="http://schemas.microsoft.com/office/powerpoint/2010/main" val="404333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78A159-5C2C-45DC-A8DD-FEB8D3D96B6A}"/>
              </a:ext>
            </a:extLst>
          </p:cNvPr>
          <p:cNvSpPr/>
          <p:nvPr/>
        </p:nvSpPr>
        <p:spPr>
          <a:xfrm>
            <a:off x="5026254" y="2618786"/>
            <a:ext cx="1614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(1+e</a:t>
            </a:r>
            <a:r>
              <a:rPr lang="en-IN" sz="2400" baseline="30000" dirty="0"/>
              <a:t>log(odds)</a:t>
            </a:r>
            <a:r>
              <a:rPr lang="en-IN" sz="240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5B1C5F-96BB-4CF0-8AD9-AEF5775D5C70}"/>
              </a:ext>
            </a:extLst>
          </p:cNvPr>
          <p:cNvSpPr/>
          <p:nvPr/>
        </p:nvSpPr>
        <p:spPr>
          <a:xfrm>
            <a:off x="5181601" y="2108201"/>
            <a:ext cx="1119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err="1"/>
              <a:t>e</a:t>
            </a:r>
            <a:r>
              <a:rPr lang="en-IN" sz="2400" baseline="30000" dirty="0" err="1"/>
              <a:t>log</a:t>
            </a:r>
            <a:r>
              <a:rPr lang="en-IN" sz="2400" baseline="30000" dirty="0"/>
              <a:t>(odds)</a:t>
            </a:r>
            <a:endParaRPr lang="en-IN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AC6D11-21ED-4A74-935B-F9AA9DD1335A}"/>
              </a:ext>
            </a:extLst>
          </p:cNvPr>
          <p:cNvCxnSpPr/>
          <p:nvPr/>
        </p:nvCxnSpPr>
        <p:spPr>
          <a:xfrm>
            <a:off x="5051324" y="2600643"/>
            <a:ext cx="152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CB6C8E-9A90-4A31-8F8B-E8423D963C53}"/>
              </a:ext>
            </a:extLst>
          </p:cNvPr>
          <p:cNvSpPr/>
          <p:nvPr/>
        </p:nvSpPr>
        <p:spPr>
          <a:xfrm>
            <a:off x="4295767" y="2372565"/>
            <a:ext cx="566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P 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D97FC-F674-486F-A6F7-72AE39B1580D}"/>
              </a:ext>
            </a:extLst>
          </p:cNvPr>
          <p:cNvSpPr/>
          <p:nvPr/>
        </p:nvSpPr>
        <p:spPr>
          <a:xfrm>
            <a:off x="5196115" y="4376034"/>
            <a:ext cx="1156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(1+e</a:t>
            </a:r>
            <a:r>
              <a:rPr lang="en-IN" sz="2400" baseline="30000" dirty="0"/>
              <a:t>-2.1</a:t>
            </a:r>
            <a:r>
              <a:rPr lang="en-IN" sz="2400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147A0F-5163-4DAD-A2BD-0E82DA3F4FB3}"/>
              </a:ext>
            </a:extLst>
          </p:cNvPr>
          <p:cNvSpPr/>
          <p:nvPr/>
        </p:nvSpPr>
        <p:spPr>
          <a:xfrm>
            <a:off x="5423952" y="3874521"/>
            <a:ext cx="660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e</a:t>
            </a:r>
            <a:r>
              <a:rPr lang="en-IN" sz="2400" baseline="30000" dirty="0"/>
              <a:t>-2.1</a:t>
            </a:r>
            <a:endParaRPr lang="en-IN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0C0D1A-33C3-4B8C-9A9F-E4E176B73540}"/>
              </a:ext>
            </a:extLst>
          </p:cNvPr>
          <p:cNvCxnSpPr/>
          <p:nvPr/>
        </p:nvCxnSpPr>
        <p:spPr>
          <a:xfrm>
            <a:off x="5044067" y="4357891"/>
            <a:ext cx="152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93672-EDCC-44B7-843F-F3768039151C}"/>
              </a:ext>
            </a:extLst>
          </p:cNvPr>
          <p:cNvSpPr/>
          <p:nvPr/>
        </p:nvSpPr>
        <p:spPr>
          <a:xfrm>
            <a:off x="4288510" y="4129813"/>
            <a:ext cx="566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P =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FB0D5B-33EA-4D50-BEC4-BEB437DE406B}"/>
              </a:ext>
            </a:extLst>
          </p:cNvPr>
          <p:cNvSpPr/>
          <p:nvPr/>
        </p:nvSpPr>
        <p:spPr>
          <a:xfrm>
            <a:off x="4384818" y="5359401"/>
            <a:ext cx="1160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P =   0.1</a:t>
            </a:r>
          </a:p>
        </p:txBody>
      </p:sp>
    </p:spTree>
    <p:extLst>
      <p:ext uri="{BB962C8B-B14F-4D97-AF65-F5344CB8AC3E}">
        <p14:creationId xmlns:p14="http://schemas.microsoft.com/office/powerpoint/2010/main" val="394139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09647B-E46C-4924-9845-619928359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498601"/>
            <a:ext cx="4211211" cy="3594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92A254-66A7-4937-B6B5-98491A17E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3940"/>
            <a:ext cx="4046813" cy="434657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11CDC5-3FBA-48D8-A28C-1C2DCD58FA75}"/>
              </a:ext>
            </a:extLst>
          </p:cNvPr>
          <p:cNvCxnSpPr>
            <a:cxnSpLocks/>
          </p:cNvCxnSpPr>
          <p:nvPr/>
        </p:nvCxnSpPr>
        <p:spPr>
          <a:xfrm flipH="1">
            <a:off x="4064000" y="3450772"/>
            <a:ext cx="22551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3023F7-50EF-4C26-9990-77C970A5A600}"/>
              </a:ext>
            </a:extLst>
          </p:cNvPr>
          <p:cNvCxnSpPr>
            <a:cxnSpLocks/>
          </p:cNvCxnSpPr>
          <p:nvPr/>
        </p:nvCxnSpPr>
        <p:spPr>
          <a:xfrm flipV="1">
            <a:off x="2540000" y="3450773"/>
            <a:ext cx="0" cy="892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0B7CD-EBA8-4701-9F99-8B89EB37D654}"/>
              </a:ext>
            </a:extLst>
          </p:cNvPr>
          <p:cNvCxnSpPr>
            <a:cxnSpLocks/>
          </p:cNvCxnSpPr>
          <p:nvPr/>
        </p:nvCxnSpPr>
        <p:spPr>
          <a:xfrm flipH="1" flipV="1">
            <a:off x="1219200" y="3225801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4AE7BD-2FF3-4DFA-A40D-F1A68559715A}"/>
              </a:ext>
            </a:extLst>
          </p:cNvPr>
          <p:cNvSpPr txBox="1"/>
          <p:nvPr/>
        </p:nvSpPr>
        <p:spPr>
          <a:xfrm>
            <a:off x="304810" y="3049429"/>
            <a:ext cx="91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0.49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907712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09647B-E46C-4924-9845-619928359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498601"/>
            <a:ext cx="4211211" cy="3594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92A254-66A7-4937-B6B5-98491A17E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3940"/>
            <a:ext cx="4046813" cy="434657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11CDC5-3FBA-48D8-A28C-1C2DCD58FA75}"/>
              </a:ext>
            </a:extLst>
          </p:cNvPr>
          <p:cNvCxnSpPr>
            <a:cxnSpLocks/>
          </p:cNvCxnSpPr>
          <p:nvPr/>
        </p:nvCxnSpPr>
        <p:spPr>
          <a:xfrm flipH="1">
            <a:off x="4064000" y="3450772"/>
            <a:ext cx="22551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3023F7-50EF-4C26-9990-77C970A5A600}"/>
              </a:ext>
            </a:extLst>
          </p:cNvPr>
          <p:cNvCxnSpPr>
            <a:cxnSpLocks/>
          </p:cNvCxnSpPr>
          <p:nvPr/>
        </p:nvCxnSpPr>
        <p:spPr>
          <a:xfrm flipV="1">
            <a:off x="2946400" y="2311401"/>
            <a:ext cx="0" cy="2123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D0B7CD-EBA8-4701-9F99-8B89EB37D654}"/>
              </a:ext>
            </a:extLst>
          </p:cNvPr>
          <p:cNvCxnSpPr>
            <a:cxnSpLocks/>
          </p:cNvCxnSpPr>
          <p:nvPr/>
        </p:nvCxnSpPr>
        <p:spPr>
          <a:xfrm flipH="1">
            <a:off x="1250047" y="2108201"/>
            <a:ext cx="11971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4AE7BD-2FF3-4DFA-A40D-F1A68559715A}"/>
              </a:ext>
            </a:extLst>
          </p:cNvPr>
          <p:cNvSpPr txBox="1"/>
          <p:nvPr/>
        </p:nvSpPr>
        <p:spPr>
          <a:xfrm>
            <a:off x="421829" y="2108201"/>
            <a:ext cx="91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7292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D3907B2E-EE71-4FE4-BFA6-DC7179343C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787401"/>
                <a:ext cx="9550400" cy="97353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0.1∗0.9∗0.45∗0.53∗0.68∗0.85∗0.23∗0.44∗0.55∗0.91∗0.75∗0.88∗0.</m:t>
                    </m:r>
                  </m:oMath>
                </a14:m>
                <a:r>
                  <a:rPr lang="en-IN" dirty="0"/>
                  <a:t>77*0.73</a:t>
                </a:r>
              </a:p>
            </p:txBody>
          </p:sp>
        </mc:Choice>
        <mc:Fallback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D3907B2E-EE71-4FE4-BFA6-DC7179343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87401"/>
                <a:ext cx="9550400" cy="973536"/>
              </a:xfrm>
              <a:prstGeom prst="rect">
                <a:avLst/>
              </a:prstGeom>
              <a:blipFill>
                <a:blip r:embed="rId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A8C58F2F-9878-4058-953B-BCE87BBE6E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701707"/>
                <a:ext cx="10464800" cy="193572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0.45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0.53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0.68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0.85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0.23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0.44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0.55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0.91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0.75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0.88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(0.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77)+log(0.73)</a:t>
                </a:r>
              </a:p>
            </p:txBody>
          </p:sp>
        </mc:Choice>
        <mc:Fallback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A8C58F2F-9878-4058-953B-BCE87BBE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01707"/>
                <a:ext cx="10464800" cy="1935723"/>
              </a:xfrm>
              <a:prstGeom prst="rect">
                <a:avLst/>
              </a:prstGeom>
              <a:blipFill>
                <a:blip r:embed="rId3"/>
                <a:stretch>
                  <a:fillRect b="-116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C6A4583-5026-4204-B4B0-5993C04AEA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4953000"/>
                <a:ext cx="9550400" cy="555858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−2.5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C6A4583-5026-4204-B4B0-5993C04AE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53000"/>
                <a:ext cx="9550400" cy="555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31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E7275C-7A69-4FBE-B779-DF4D6093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701801"/>
            <a:ext cx="9990151" cy="36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41825"/>
      </p:ext>
    </p:extLst>
  </p:cSld>
  <p:clrMapOvr>
    <a:masterClrMapping/>
  </p:clrMapOvr>
  <p:transition advClick="0" advTm="5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8B32-A364-4848-A510-B99C2E70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15132"/>
            <a:ext cx="7315200" cy="865017"/>
          </a:xfrm>
        </p:spPr>
        <p:txBody>
          <a:bodyPr/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Logistic regression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CD9430-5422-4C69-BA05-BF0E85B3D1F2}"/>
                  </a:ext>
                </a:extLst>
              </p:cNvPr>
              <p:cNvSpPr txBox="1"/>
              <p:nvPr/>
            </p:nvSpPr>
            <p:spPr>
              <a:xfrm>
                <a:off x="3149600" y="1568644"/>
                <a:ext cx="4572000" cy="574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3733"/>
                        <m:t>log</m:t>
                      </m:r>
                      <m:r>
                        <m:rPr>
                          <m:nor/>
                        </m:rPr>
                        <a:rPr lang="en-IN" sz="3733"/>
                        <m:t>(</m:t>
                      </m:r>
                      <m:r>
                        <m:rPr>
                          <m:nor/>
                        </m:rPr>
                        <a:rPr lang="en-IN" sz="3733"/>
                        <m:t>Y</m:t>
                      </m:r>
                      <m:r>
                        <m:rPr>
                          <m:nor/>
                        </m:rPr>
                        <a:rPr lang="en-IN" sz="3733"/>
                        <m:t>/1−</m:t>
                      </m:r>
                      <m:r>
                        <m:rPr>
                          <m:nor/>
                        </m:rPr>
                        <a:rPr lang="en-IN" sz="3733"/>
                        <m:t>Y</m:t>
                      </m:r>
                      <m:r>
                        <m:rPr>
                          <m:nor/>
                        </m:rPr>
                        <a:rPr lang="en-IN" sz="3733"/>
                        <m:t>) = </m:t>
                      </m:r>
                      <m:r>
                        <m:rPr>
                          <m:nor/>
                        </m:rPr>
                        <a:rPr lang="en-IN" sz="3733"/>
                        <m:t>βo</m:t>
                      </m:r>
                      <m:r>
                        <m:rPr>
                          <m:nor/>
                        </m:rPr>
                        <a:rPr lang="en-IN" sz="3733"/>
                        <m:t>+ </m:t>
                      </m:r>
                      <m:r>
                        <m:rPr>
                          <m:nor/>
                        </m:rPr>
                        <a:rPr lang="en-IN" sz="3733"/>
                        <m:t>β</m:t>
                      </m:r>
                      <m:r>
                        <m:rPr>
                          <m:nor/>
                        </m:rPr>
                        <a:rPr lang="en-IN" sz="3733" baseline="-25000"/>
                        <m:t>1</m:t>
                      </m:r>
                      <m:r>
                        <m:rPr>
                          <m:nor/>
                        </m:rPr>
                        <a:rPr lang="en-IN" sz="3733"/>
                        <m:t>x</m:t>
                      </m:r>
                      <m:r>
                        <m:rPr>
                          <m:nor/>
                        </m:rPr>
                        <a:rPr lang="en-IN" sz="3733" baseline="-25000"/>
                        <m:t>1</m:t>
                      </m:r>
                    </m:oMath>
                  </m:oMathPara>
                </a14:m>
                <a:endParaRPr lang="en-IN" sz="4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CD9430-5422-4C69-BA05-BF0E85B3D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600" y="1568644"/>
                <a:ext cx="4572000" cy="5744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B54270B-0505-4E87-9D80-C483C23F5AAE}"/>
              </a:ext>
            </a:extLst>
          </p:cNvPr>
          <p:cNvSpPr/>
          <p:nvPr/>
        </p:nvSpPr>
        <p:spPr>
          <a:xfrm>
            <a:off x="4267200" y="2662591"/>
            <a:ext cx="23368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733" dirty="0"/>
              <a:t>If, y = p(x)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36F4E39-A654-4E21-A2B6-D35EF595454D}"/>
                  </a:ext>
                </a:extLst>
              </p:cNvPr>
              <p:cNvSpPr/>
              <p:nvPr/>
            </p:nvSpPr>
            <p:spPr>
              <a:xfrm>
                <a:off x="3352801" y="3877536"/>
                <a:ext cx="5125121" cy="6667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3733" dirty="0"/>
                  <a:t>log(p(x)/1-p(x))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3733"/>
                      <m:t>βo</m:t>
                    </m:r>
                    <m:r>
                      <m:rPr>
                        <m:nor/>
                      </m:rPr>
                      <a:rPr lang="en-IN" sz="3733"/>
                      <m:t>+</m:t>
                    </m:r>
                    <m:r>
                      <m:rPr>
                        <m:nor/>
                      </m:rPr>
                      <a:rPr lang="en-IN" sz="3733"/>
                      <m:t>β</m:t>
                    </m:r>
                    <m:r>
                      <m:rPr>
                        <m:nor/>
                      </m:rPr>
                      <a:rPr lang="en-IN" sz="3733" baseline="-25000"/>
                      <m:t>1</m:t>
                    </m:r>
                    <m:r>
                      <m:rPr>
                        <m:nor/>
                      </m:rPr>
                      <a:rPr lang="en-IN" sz="3733"/>
                      <m:t>x</m:t>
                    </m:r>
                    <m:r>
                      <m:rPr>
                        <m:nor/>
                      </m:rPr>
                      <a:rPr lang="en-IN" sz="3733" baseline="-25000"/>
                      <m:t>1</m:t>
                    </m:r>
                  </m:oMath>
                </a14:m>
                <a:endParaRPr lang="en-IN" sz="3733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36F4E39-A654-4E21-A2B6-D35EF5954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1" y="3877536"/>
                <a:ext cx="5125121" cy="666786"/>
              </a:xfrm>
              <a:prstGeom prst="rect">
                <a:avLst/>
              </a:prstGeom>
              <a:blipFill>
                <a:blip r:embed="rId3"/>
                <a:stretch>
                  <a:fillRect l="-3805" t="-14679" b="-366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BA801D4-80A1-416F-9AE6-5FCC00227770}"/>
                  </a:ext>
                </a:extLst>
              </p:cNvPr>
              <p:cNvSpPr/>
              <p:nvPr/>
            </p:nvSpPr>
            <p:spPr>
              <a:xfrm>
                <a:off x="406400" y="5165095"/>
                <a:ext cx="11379200" cy="666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3733" dirty="0">
                    <a:solidFill>
                      <a:srgbClr val="CC0099"/>
                    </a:solidFill>
                  </a:rPr>
                  <a:t>log(p(x)/1-p(x))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3733">
                        <a:solidFill>
                          <a:srgbClr val="CC0099"/>
                        </a:solidFill>
                      </a:rPr>
                      <m:t>βo</m:t>
                    </m:r>
                    <m:r>
                      <m:rPr>
                        <m:nor/>
                      </m:rPr>
                      <a:rPr lang="en-IN" sz="3733">
                        <a:solidFill>
                          <a:srgbClr val="CC0099"/>
                        </a:solidFill>
                      </a:rPr>
                      <m:t>+</m:t>
                    </m:r>
                    <m:r>
                      <m:rPr>
                        <m:nor/>
                      </m:rPr>
                      <a:rPr lang="en-IN" sz="3733">
                        <a:solidFill>
                          <a:srgbClr val="CC0099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IN" sz="3733">
                        <a:solidFill>
                          <a:srgbClr val="CC0099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IN" sz="3733">
                        <a:solidFill>
                          <a:srgbClr val="CC0099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IN" sz="3733">
                        <a:solidFill>
                          <a:srgbClr val="CC0099"/>
                        </a:solidFill>
                      </a:rPr>
                      <m:t>1+</m:t>
                    </m:r>
                    <m:r>
                      <m:rPr>
                        <m:nor/>
                      </m:rPr>
                      <a:rPr lang="en-IN" sz="3733">
                        <a:solidFill>
                          <a:srgbClr val="CC0099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IN" sz="3733">
                        <a:solidFill>
                          <a:srgbClr val="CC0099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en-IN" sz="3733">
                        <a:solidFill>
                          <a:srgbClr val="CC0099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IN" sz="3733">
                        <a:solidFill>
                          <a:srgbClr val="CC0099"/>
                        </a:solidFill>
                      </a:rPr>
                      <m:t>2+</m:t>
                    </m:r>
                    <m:r>
                      <m:rPr>
                        <m:nor/>
                      </m:rPr>
                      <a:rPr lang="en-IN" sz="3733">
                        <a:solidFill>
                          <a:srgbClr val="CC0099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IN" sz="3733">
                        <a:solidFill>
                          <a:srgbClr val="CC0099"/>
                        </a:solidFill>
                      </a:rPr>
                      <m:t>3</m:t>
                    </m:r>
                    <m:r>
                      <m:rPr>
                        <m:nor/>
                      </m:rPr>
                      <a:rPr lang="en-IN" sz="3733">
                        <a:solidFill>
                          <a:srgbClr val="CC0099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IN" sz="3733">
                        <a:solidFill>
                          <a:srgbClr val="CC0099"/>
                        </a:solidFill>
                      </a:rPr>
                      <m:t>4+</m:t>
                    </m:r>
                    <m:r>
                      <m:rPr>
                        <m:nor/>
                      </m:rPr>
                      <a:rPr lang="en-IN" sz="3733">
                        <a:solidFill>
                          <a:srgbClr val="CC0099"/>
                        </a:solidFill>
                      </a:rPr>
                      <m:t>β</m:t>
                    </m:r>
                    <m:r>
                      <m:rPr>
                        <m:nor/>
                      </m:rPr>
                      <a:rPr lang="en-IN" sz="3733">
                        <a:solidFill>
                          <a:srgbClr val="CC0099"/>
                        </a:solidFill>
                      </a:rPr>
                      <m:t>4</m:t>
                    </m:r>
                    <m:r>
                      <m:rPr>
                        <m:nor/>
                      </m:rPr>
                      <a:rPr lang="en-IN" sz="3733">
                        <a:solidFill>
                          <a:srgbClr val="CC0099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IN" sz="3733">
                        <a:solidFill>
                          <a:srgbClr val="CC0099"/>
                        </a:solidFill>
                      </a:rPr>
                      <m:t>4+ </m:t>
                    </m:r>
                    <m:r>
                      <a:rPr lang="en-IN" sz="3733">
                        <a:solidFill>
                          <a:srgbClr val="CC0099"/>
                        </a:solidFill>
                        <a:latin typeface="Cambria Math" panose="02040503050406030204" pitchFamily="18" charset="0"/>
                      </a:rPr>
                      <m:t>….</m:t>
                    </m:r>
                    <m:r>
                      <m:rPr>
                        <m:nor/>
                      </m:rPr>
                      <a:rPr lang="en-IN" sz="3733">
                        <a:solidFill>
                          <a:srgbClr val="CC0099"/>
                        </a:solidFill>
                      </a:rPr>
                      <m:t>+</m:t>
                    </m:r>
                    <m:r>
                      <m:rPr>
                        <m:nor/>
                      </m:rPr>
                      <a:rPr lang="en-IN" sz="3733">
                        <a:solidFill>
                          <a:srgbClr val="CC0099"/>
                        </a:solidFill>
                      </a:rPr>
                      <m:t>βpxp</m:t>
                    </m:r>
                  </m:oMath>
                </a14:m>
                <a:endParaRPr lang="en-IN" sz="3733" dirty="0">
                  <a:solidFill>
                    <a:srgbClr val="CC0099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BA801D4-80A1-416F-9AE6-5FCC00227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5165095"/>
                <a:ext cx="11379200" cy="666786"/>
              </a:xfrm>
              <a:prstGeom prst="rect">
                <a:avLst/>
              </a:prstGeom>
              <a:blipFill>
                <a:blip r:embed="rId4"/>
                <a:stretch>
                  <a:fillRect l="-1768" t="-14545" b="-354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3FA3C0-DF13-4627-ABA4-4134A338193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352800" y="1558858"/>
            <a:ext cx="2082800" cy="9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54556-ACC4-4181-8BA1-EA2367440479}"/>
              </a:ext>
            </a:extLst>
          </p:cNvPr>
          <p:cNvCxnSpPr>
            <a:cxnSpLocks/>
          </p:cNvCxnSpPr>
          <p:nvPr/>
        </p:nvCxnSpPr>
        <p:spPr>
          <a:xfrm>
            <a:off x="3363685" y="2133374"/>
            <a:ext cx="2071915" cy="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0219D-39F1-4C27-A540-93977CEF11EC}"/>
              </a:ext>
            </a:extLst>
          </p:cNvPr>
          <p:cNvCxnSpPr>
            <a:cxnSpLocks/>
            <a:stCxn id="10" idx="2"/>
            <a:endCxn id="10" idx="0"/>
          </p:cNvCxnSpPr>
          <p:nvPr/>
        </p:nvCxnSpPr>
        <p:spPr>
          <a:xfrm flipV="1">
            <a:off x="5435600" y="1568644"/>
            <a:ext cx="0" cy="574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C63592-6872-4988-95AA-FB5EDA34E98F}"/>
              </a:ext>
            </a:extLst>
          </p:cNvPr>
          <p:cNvCxnSpPr>
            <a:cxnSpLocks/>
          </p:cNvCxnSpPr>
          <p:nvPr/>
        </p:nvCxnSpPr>
        <p:spPr>
          <a:xfrm flipV="1">
            <a:off x="3363685" y="1558858"/>
            <a:ext cx="0" cy="57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091F6B-1302-4CAA-A7B9-87EA6A3B89EC}"/>
              </a:ext>
            </a:extLst>
          </p:cNvPr>
          <p:cNvCxnSpPr>
            <a:cxnSpLocks/>
          </p:cNvCxnSpPr>
          <p:nvPr/>
        </p:nvCxnSpPr>
        <p:spPr>
          <a:xfrm flipV="1">
            <a:off x="2235200" y="1803400"/>
            <a:ext cx="1117600" cy="203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13B4C5-B693-42D8-AC5C-C96BF5AD873D}"/>
                  </a:ext>
                </a:extLst>
              </p:cNvPr>
              <p:cNvSpPr txBox="1"/>
              <p:nvPr/>
            </p:nvSpPr>
            <p:spPr>
              <a:xfrm>
                <a:off x="665843" y="2076745"/>
                <a:ext cx="1727200" cy="410433"/>
              </a:xfrm>
              <a:prstGeom prst="rect">
                <a:avLst/>
              </a:prstGeom>
              <a:noFill/>
              <a:ln>
                <a:solidFill>
                  <a:srgbClr val="990099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667" b="1"/>
                        <m:t>Log</m:t>
                      </m:r>
                      <m:r>
                        <m:rPr>
                          <m:nor/>
                        </m:rPr>
                        <a:rPr lang="en-IN" sz="2667" b="1"/>
                        <m:t> </m:t>
                      </m:r>
                      <m:r>
                        <m:rPr>
                          <m:nor/>
                        </m:rPr>
                        <a:rPr lang="en-IN" sz="2667" b="1"/>
                        <m:t>of</m:t>
                      </m:r>
                      <m:r>
                        <m:rPr>
                          <m:nor/>
                        </m:rPr>
                        <a:rPr lang="en-IN" sz="2667" b="1"/>
                        <m:t> </m:t>
                      </m:r>
                      <m:r>
                        <m:rPr>
                          <m:nor/>
                        </m:rPr>
                        <a:rPr lang="en-IN" sz="2667" b="1"/>
                        <m:t>odds</m:t>
                      </m:r>
                    </m:oMath>
                  </m:oMathPara>
                </a14:m>
                <a:endParaRPr lang="en-IN" sz="3733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13B4C5-B693-42D8-AC5C-C96BF5AD8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43" y="2076745"/>
                <a:ext cx="1727200" cy="410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990099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19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D5EE48-2725-4329-8972-AD74AC62F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01801"/>
            <a:ext cx="9855200" cy="36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2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"/>
    </mc:Choice>
    <mc:Fallback xmlns="">
      <p:transition advClick="0" advTm="5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1E74CE-1019-4A76-AC2F-D1FADB7C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48" y="1701801"/>
            <a:ext cx="9990152" cy="36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57478"/>
      </p:ext>
    </p:extLst>
  </p:cSld>
  <p:clrMapOvr>
    <a:masterClrMapping/>
  </p:clrMapOvr>
  <p:transition advClick="0" advTm="5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DA7104-EC5E-45A2-8BFE-B9C5DB685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701800"/>
            <a:ext cx="9753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92660"/>
      </p:ext>
    </p:extLst>
  </p:cSld>
  <p:clrMapOvr>
    <a:masterClrMapping/>
  </p:clrMapOvr>
  <p:transition advClick="0" advTm="5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6A5FDC-3BAD-4EF3-B3C9-B94CA1EE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1701801"/>
            <a:ext cx="10091751" cy="373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42594"/>
      </p:ext>
    </p:extLst>
  </p:cSld>
  <p:clrMapOvr>
    <a:masterClrMapping/>
  </p:clrMapOvr>
  <p:transition advClick="0" advTm="5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AA3BE2-6310-45B4-86B4-C9D34ECFC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600201"/>
            <a:ext cx="9855200" cy="37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47720"/>
      </p:ext>
    </p:extLst>
  </p:cSld>
  <p:clrMapOvr>
    <a:masterClrMapping/>
  </p:clrMapOvr>
  <p:transition advClick="0" advTm="5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F1A640-92C3-4E76-BCBB-64C920B2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600201"/>
            <a:ext cx="9855200" cy="37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14032"/>
      </p:ext>
    </p:extLst>
  </p:cSld>
  <p:clrMapOvr>
    <a:masterClrMapping/>
  </p:clrMapOvr>
  <p:transition advClick="0" advTm="5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167EF4-6FDA-4FAC-885F-B25A3E897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1" y="1600200"/>
            <a:ext cx="9956801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31238"/>
      </p:ext>
    </p:extLst>
  </p:cSld>
  <p:clrMapOvr>
    <a:masterClrMapping/>
  </p:clrMapOvr>
  <p:transition advClick="0" advTm="5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67FF8C-B2D9-4470-B294-E3F93E55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1" y="1600200"/>
            <a:ext cx="9956801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57141"/>
      </p:ext>
    </p:extLst>
  </p:cSld>
  <p:clrMapOvr>
    <a:masterClrMapping/>
  </p:clrMapOvr>
  <p:transition advClick="0" advTm="5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15E6CE-B011-44D9-BE07-900E77B7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" y="1600200"/>
            <a:ext cx="10058401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96276"/>
      </p:ext>
    </p:extLst>
  </p:cSld>
  <p:clrMapOvr>
    <a:masterClrMapping/>
  </p:clrMapOvr>
  <p:transition advClick="0" advTm="5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5791C0-E429-4806-9FCB-8F1AE6C9A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498600"/>
            <a:ext cx="10244523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47192"/>
      </p:ext>
    </p:extLst>
  </p:cSld>
  <p:clrMapOvr>
    <a:masterClrMapping/>
  </p:clrMapOvr>
  <p:transition advClick="0" advTm="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E9531E57-4B1B-4EF3-848B-6B8E06BD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1" y="1899047"/>
            <a:ext cx="1095607" cy="1545920"/>
          </a:xfrm>
        </p:spPr>
      </p:pic>
      <p:pic>
        <p:nvPicPr>
          <p:cNvPr id="6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BACB64C7-B730-4A05-AB40-8E2EE9336E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1899047"/>
            <a:ext cx="1095607" cy="1545920"/>
          </a:xfrm>
          <a:prstGeom prst="rect">
            <a:avLst/>
          </a:prstGeom>
        </p:spPr>
      </p:pic>
      <p:pic>
        <p:nvPicPr>
          <p:cNvPr id="7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8274ED79-5D32-47A7-B843-03E9719A8F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1" y="1899047"/>
            <a:ext cx="1095607" cy="1545920"/>
          </a:xfrm>
          <a:prstGeom prst="rect">
            <a:avLst/>
          </a:prstGeom>
        </p:spPr>
      </p:pic>
      <p:pic>
        <p:nvPicPr>
          <p:cNvPr id="8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EB36A95C-DBB0-4A72-8430-B5A74FEBDA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1" y="1899047"/>
            <a:ext cx="1095607" cy="1545920"/>
          </a:xfrm>
          <a:prstGeom prst="rect">
            <a:avLst/>
          </a:prstGeom>
        </p:spPr>
      </p:pic>
      <p:pic>
        <p:nvPicPr>
          <p:cNvPr id="9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97069847-37C1-4F46-84B4-71F2146D28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1" y="1899047"/>
            <a:ext cx="1095607" cy="1545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2E148F-0D23-45DE-868F-ADF558368AA7}"/>
              </a:ext>
            </a:extLst>
          </p:cNvPr>
          <p:cNvSpPr txBox="1"/>
          <p:nvPr/>
        </p:nvSpPr>
        <p:spPr>
          <a:xfrm>
            <a:off x="2641600" y="4889461"/>
            <a:ext cx="67056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Odds = (1/5)/(4/5) = 1/4 =0.25</a:t>
            </a:r>
            <a:endParaRPr lang="en-IN" sz="3733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94E26-9586-464A-B186-49C49E9EAB2A}"/>
              </a:ext>
            </a:extLst>
          </p:cNvPr>
          <p:cNvSpPr txBox="1"/>
          <p:nvPr/>
        </p:nvSpPr>
        <p:spPr>
          <a:xfrm>
            <a:off x="660400" y="447296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990099"/>
                </a:solidFill>
              </a:rPr>
              <a:t>If it is not a good day, Odds in favor of buying ice cream is 1 to 4</a:t>
            </a:r>
            <a:endParaRPr lang="en-IN" sz="3200" u="sng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3424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90FAD1-507F-48AF-9D92-4E8D28FD0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498600"/>
            <a:ext cx="10142923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65036"/>
      </p:ext>
    </p:extLst>
  </p:cSld>
  <p:clrMapOvr>
    <a:masterClrMapping/>
  </p:clrMapOvr>
  <p:transition advClick="0" advTm="5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FBDC1B-2E63-4796-A521-4D3DD4A8D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600200"/>
            <a:ext cx="10142923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14745"/>
      </p:ext>
    </p:extLst>
  </p:cSld>
  <p:clrMapOvr>
    <a:masterClrMapping/>
  </p:clrMapOvr>
  <p:transition advClick="0" advTm="5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FBDC1B-2E63-4796-A521-4D3DD4A8D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600200"/>
            <a:ext cx="10142923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3298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4793A0-5EEA-41F0-886E-5114624D5EBE}"/>
              </a:ext>
            </a:extLst>
          </p:cNvPr>
          <p:cNvSpPr/>
          <p:nvPr/>
        </p:nvSpPr>
        <p:spPr>
          <a:xfrm>
            <a:off x="2032000" y="2514600"/>
            <a:ext cx="6908800" cy="2032000"/>
          </a:xfrm>
          <a:prstGeom prst="rect">
            <a:avLst/>
          </a:prstGeom>
          <a:solidFill>
            <a:srgbClr val="F07AE5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model </a:t>
            </a:r>
            <a:r>
              <a:rPr lang="en-IN" sz="2400" dirty="0"/>
              <a:t>with the maximum value of likelihood is the best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28CF2-D4B3-4517-B48E-5BC4BD5068F9}"/>
              </a:ext>
            </a:extLst>
          </p:cNvPr>
          <p:cNvSpPr txBox="1"/>
          <p:nvPr/>
        </p:nvSpPr>
        <p:spPr>
          <a:xfrm>
            <a:off x="2641600" y="787401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Say, you have 3 models with overall likelihood values as -3, -4.25 and -1.5</a:t>
            </a:r>
          </a:p>
        </p:txBody>
      </p:sp>
    </p:spTree>
    <p:extLst>
      <p:ext uri="{BB962C8B-B14F-4D97-AF65-F5344CB8AC3E}">
        <p14:creationId xmlns:p14="http://schemas.microsoft.com/office/powerpoint/2010/main" val="399619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F8E71F-0D76-487F-94B4-D2728E86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006600"/>
            <a:ext cx="6299200" cy="2540000"/>
          </a:xfrm>
        </p:spPr>
        <p:txBody>
          <a:bodyPr>
            <a:no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Model Validation in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1948342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B3CE10-3DD0-4711-A366-ADB3E7E6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0" y="177801"/>
            <a:ext cx="4673600" cy="614361"/>
          </a:xfrm>
        </p:spPr>
        <p:txBody>
          <a:bodyPr>
            <a:noAutofit/>
          </a:bodyPr>
          <a:lstStyle/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Validation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081B4-B5A7-4671-B1D8-6B24FE0D63C4}"/>
              </a:ext>
            </a:extLst>
          </p:cNvPr>
          <p:cNvSpPr txBox="1"/>
          <p:nvPr/>
        </p:nvSpPr>
        <p:spPr>
          <a:xfrm>
            <a:off x="1727200" y="907505"/>
            <a:ext cx="6807200" cy="542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ü"/>
            </a:pPr>
            <a:r>
              <a:rPr lang="en-IN" sz="2667" dirty="0"/>
              <a:t>AIC value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IN" sz="2667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IN" sz="2667" dirty="0"/>
              <a:t>Accuracy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IN" sz="2667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IN" sz="2667" dirty="0"/>
              <a:t>Precision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IN" sz="2667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IN" sz="2667" dirty="0"/>
              <a:t>sensitivity/Recall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IN" sz="2667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IN" sz="2667" dirty="0"/>
              <a:t>Specificity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IN" sz="2667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IN" sz="2667" dirty="0"/>
              <a:t>F1-Score</a:t>
            </a:r>
          </a:p>
          <a:p>
            <a:pPr marL="380990" indent="-380990">
              <a:buFont typeface="Wingdings" panose="05000000000000000000" pitchFamily="2" charset="2"/>
              <a:buChar char="ü"/>
            </a:pPr>
            <a:endParaRPr lang="en-IN" sz="2667" dirty="0"/>
          </a:p>
          <a:p>
            <a:pPr marL="380990" indent="-380990">
              <a:buFont typeface="Wingdings" panose="05000000000000000000" pitchFamily="2" charset="2"/>
              <a:buChar char="ü"/>
            </a:pPr>
            <a:r>
              <a:rPr lang="en-IN" sz="2667" dirty="0"/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255266721"/>
      </p:ext>
    </p:extLst>
  </p:cSld>
  <p:clrMapOvr>
    <a:masterClrMapping/>
  </p:clrMapOvr>
  <p:transition spd="slow">
    <p:randomBar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FE6359-393B-416E-8CE1-2250AD859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28800" y="1498600"/>
          <a:ext cx="6807200" cy="379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04576517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2948344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7259506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517136607"/>
                    </a:ext>
                  </a:extLst>
                </a:gridCol>
              </a:tblGrid>
              <a:tr h="948267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Actuals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46471"/>
                  </a:ext>
                </a:extLst>
              </a:tr>
              <a:tr h="948267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Predictions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59149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50936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3460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B3797CE-9782-4C9C-968E-F328834BCF0F}"/>
              </a:ext>
            </a:extLst>
          </p:cNvPr>
          <p:cNvSpPr txBox="1">
            <a:spLocks/>
          </p:cNvSpPr>
          <p:nvPr/>
        </p:nvSpPr>
        <p:spPr>
          <a:xfrm>
            <a:off x="3251200" y="177801"/>
            <a:ext cx="4673600" cy="6143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9038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FE6359-393B-416E-8CE1-2250AD859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28800" y="1498600"/>
          <a:ext cx="6807200" cy="379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04576517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2948344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7259506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517136607"/>
                    </a:ext>
                  </a:extLst>
                </a:gridCol>
              </a:tblGrid>
              <a:tr h="948267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Actuals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46471"/>
                  </a:ext>
                </a:extLst>
              </a:tr>
              <a:tr h="948267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Predictions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59149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50936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3460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B3797CE-9782-4C9C-968E-F328834BCF0F}"/>
              </a:ext>
            </a:extLst>
          </p:cNvPr>
          <p:cNvSpPr txBox="1">
            <a:spLocks/>
          </p:cNvSpPr>
          <p:nvPr/>
        </p:nvSpPr>
        <p:spPr>
          <a:xfrm>
            <a:off x="3251200" y="177801"/>
            <a:ext cx="4673600" cy="6143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065889862"/>
      </p:ext>
    </p:extLst>
  </p:cSld>
  <p:clrMapOvr>
    <a:masterClrMapping/>
  </p:clrMapOvr>
  <p:transition spd="slow">
    <p:wipe dir="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FE6359-393B-416E-8CE1-2250AD859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28800" y="1498600"/>
          <a:ext cx="6807200" cy="379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04576517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2948344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7259506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517136607"/>
                    </a:ext>
                  </a:extLst>
                </a:gridCol>
              </a:tblGrid>
              <a:tr h="948267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Actuals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46471"/>
                  </a:ext>
                </a:extLst>
              </a:tr>
              <a:tr h="948267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Predictions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59149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50936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3460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B3797CE-9782-4C9C-968E-F328834BCF0F}"/>
              </a:ext>
            </a:extLst>
          </p:cNvPr>
          <p:cNvSpPr txBox="1">
            <a:spLocks/>
          </p:cNvSpPr>
          <p:nvPr/>
        </p:nvSpPr>
        <p:spPr>
          <a:xfrm>
            <a:off x="3251200" y="177801"/>
            <a:ext cx="4673600" cy="6143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767796995"/>
      </p:ext>
    </p:extLst>
  </p:cSld>
  <p:clrMapOvr>
    <a:masterClrMapping/>
  </p:clrMapOvr>
  <p:transition>
    <p:wipe dir="d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FE6359-393B-416E-8CE1-2250AD859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28800" y="1498600"/>
          <a:ext cx="6807200" cy="379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04576517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2948344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7259506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517136607"/>
                    </a:ext>
                  </a:extLst>
                </a:gridCol>
              </a:tblGrid>
              <a:tr h="948267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Actuals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46471"/>
                  </a:ext>
                </a:extLst>
              </a:tr>
              <a:tr h="948267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Predictions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59149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50936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3460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B3797CE-9782-4C9C-968E-F328834BCF0F}"/>
              </a:ext>
            </a:extLst>
          </p:cNvPr>
          <p:cNvSpPr txBox="1">
            <a:spLocks/>
          </p:cNvSpPr>
          <p:nvPr/>
        </p:nvSpPr>
        <p:spPr>
          <a:xfrm>
            <a:off x="3251200" y="177801"/>
            <a:ext cx="4673600" cy="6143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628823466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E9531E57-4B1B-4EF3-848B-6B8E06BD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1600200"/>
            <a:ext cx="1095607" cy="1545920"/>
          </a:xfrm>
        </p:spPr>
      </p:pic>
      <p:pic>
        <p:nvPicPr>
          <p:cNvPr id="6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BACB64C7-B730-4A05-AB40-8E2EE9336E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1" y="1600200"/>
            <a:ext cx="1095607" cy="1545920"/>
          </a:xfrm>
          <a:prstGeom prst="rect">
            <a:avLst/>
          </a:prstGeom>
        </p:spPr>
      </p:pic>
      <p:pic>
        <p:nvPicPr>
          <p:cNvPr id="7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8274ED79-5D32-47A7-B843-03E9719A8F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0"/>
            <a:ext cx="1095607" cy="1545920"/>
          </a:xfrm>
          <a:prstGeom prst="rect">
            <a:avLst/>
          </a:prstGeom>
        </p:spPr>
      </p:pic>
      <p:pic>
        <p:nvPicPr>
          <p:cNvPr id="8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EB36A95C-DBB0-4A72-8430-B5A74FEBDA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1" y="1600200"/>
            <a:ext cx="1095607" cy="1545920"/>
          </a:xfrm>
          <a:prstGeom prst="rect">
            <a:avLst/>
          </a:prstGeom>
        </p:spPr>
      </p:pic>
      <p:pic>
        <p:nvPicPr>
          <p:cNvPr id="9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97069847-37C1-4F46-84B4-71F2146D28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1" y="1600200"/>
            <a:ext cx="1095607" cy="1545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2E148F-0D23-45DE-868F-ADF558368AA7}"/>
              </a:ext>
            </a:extLst>
          </p:cNvPr>
          <p:cNvSpPr txBox="1"/>
          <p:nvPr/>
        </p:nvSpPr>
        <p:spPr>
          <a:xfrm>
            <a:off x="2641600" y="5359401"/>
            <a:ext cx="67056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Odds = (1/8)/(7/8) = 1/7 =0.14</a:t>
            </a:r>
            <a:endParaRPr lang="en-IN" sz="3733" dirty="0"/>
          </a:p>
        </p:txBody>
      </p:sp>
      <p:pic>
        <p:nvPicPr>
          <p:cNvPr id="10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DAA82BAB-05B0-4532-8FA5-6448A1065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65" y="3146120"/>
            <a:ext cx="1095607" cy="1545920"/>
          </a:xfrm>
          <a:prstGeom prst="rect">
            <a:avLst/>
          </a:prstGeom>
        </p:spPr>
      </p:pic>
      <p:pic>
        <p:nvPicPr>
          <p:cNvPr id="12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78A81ED8-CC0A-4543-B7B7-0E75CE795D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065" y="3146120"/>
            <a:ext cx="1095607" cy="1545920"/>
          </a:xfrm>
          <a:prstGeom prst="rect">
            <a:avLst/>
          </a:prstGeom>
        </p:spPr>
      </p:pic>
      <p:pic>
        <p:nvPicPr>
          <p:cNvPr id="13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EB139AD5-14D1-4473-8D4F-988C0D47FC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65" y="3146120"/>
            <a:ext cx="1095607" cy="15459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62AFF9-312C-403B-AB48-1EC144A135FA}"/>
              </a:ext>
            </a:extLst>
          </p:cNvPr>
          <p:cNvSpPr txBox="1"/>
          <p:nvPr/>
        </p:nvSpPr>
        <p:spPr>
          <a:xfrm>
            <a:off x="660400" y="447296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990099"/>
                </a:solidFill>
              </a:rPr>
              <a:t>If it is a bad day, Odds in favor of buying ice cream is 1 to 7</a:t>
            </a:r>
            <a:endParaRPr lang="en-IN" sz="3200" u="sng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4311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FE6359-393B-416E-8CE1-2250AD859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28800" y="1498600"/>
          <a:ext cx="6807200" cy="379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04576517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2948344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7259506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517136607"/>
                    </a:ext>
                  </a:extLst>
                </a:gridCol>
              </a:tblGrid>
              <a:tr h="948267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Actuals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46471"/>
                  </a:ext>
                </a:extLst>
              </a:tr>
              <a:tr h="948267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Predictions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59149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50936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3460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B3797CE-9782-4C9C-968E-F328834BCF0F}"/>
              </a:ext>
            </a:extLst>
          </p:cNvPr>
          <p:cNvSpPr txBox="1">
            <a:spLocks/>
          </p:cNvSpPr>
          <p:nvPr/>
        </p:nvSpPr>
        <p:spPr>
          <a:xfrm>
            <a:off x="3251200" y="177801"/>
            <a:ext cx="4673600" cy="6143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130956474"/>
      </p:ext>
    </p:extLst>
  </p:cSld>
  <p:clrMapOvr>
    <a:masterClrMapping/>
  </p:clrMapOvr>
  <p:transition>
    <p:wipe dir="d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FE6359-393B-416E-8CE1-2250AD859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28800" y="1498600"/>
          <a:ext cx="6807200" cy="379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04576517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2948344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7259506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517136607"/>
                    </a:ext>
                  </a:extLst>
                </a:gridCol>
              </a:tblGrid>
              <a:tr h="948267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Actuals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46471"/>
                  </a:ext>
                </a:extLst>
              </a:tr>
              <a:tr h="948267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Predictions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59149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50936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3460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B3797CE-9782-4C9C-968E-F328834BCF0F}"/>
              </a:ext>
            </a:extLst>
          </p:cNvPr>
          <p:cNvSpPr txBox="1">
            <a:spLocks/>
          </p:cNvSpPr>
          <p:nvPr/>
        </p:nvSpPr>
        <p:spPr>
          <a:xfrm>
            <a:off x="3251200" y="177801"/>
            <a:ext cx="4673600" cy="6143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048761123"/>
      </p:ext>
    </p:extLst>
  </p:cSld>
  <p:clrMapOvr>
    <a:masterClrMapping/>
  </p:clrMapOvr>
  <p:transition>
    <p:wipe dir="d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FE6359-393B-416E-8CE1-2250AD859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889000"/>
          <a:ext cx="6807200" cy="379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04576517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2948344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7259506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517136607"/>
                    </a:ext>
                  </a:extLst>
                </a:gridCol>
              </a:tblGrid>
              <a:tr h="948267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Actuals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46471"/>
                  </a:ext>
                </a:extLst>
              </a:tr>
              <a:tr h="948267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Predictions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59149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50936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3460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B3797CE-9782-4C9C-968E-F328834BCF0F}"/>
              </a:ext>
            </a:extLst>
          </p:cNvPr>
          <p:cNvSpPr txBox="1">
            <a:spLocks/>
          </p:cNvSpPr>
          <p:nvPr/>
        </p:nvSpPr>
        <p:spPr>
          <a:xfrm>
            <a:off x="3251200" y="177801"/>
            <a:ext cx="4673600" cy="6143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Accuracy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D2234-4C60-4618-98E3-F4D4D7DB61E8}"/>
              </a:ext>
            </a:extLst>
          </p:cNvPr>
          <p:cNvSpPr txBox="1"/>
          <p:nvPr/>
        </p:nvSpPr>
        <p:spPr>
          <a:xfrm>
            <a:off x="7518400" y="2006600"/>
            <a:ext cx="34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Intuition</a:t>
            </a:r>
            <a:r>
              <a:rPr lang="en-US" sz="2400" dirty="0"/>
              <a:t> - What percentage of predictions are correct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88394"/>
      </p:ext>
    </p:extLst>
  </p:cSld>
  <p:clrMapOvr>
    <a:masterClrMapping/>
  </p:clrMapOvr>
  <p:transition>
    <p:wipe dir="d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FE6359-393B-416E-8CE1-2250AD859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889000"/>
          <a:ext cx="6807200" cy="379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04576517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2948344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7259506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517136607"/>
                    </a:ext>
                  </a:extLst>
                </a:gridCol>
              </a:tblGrid>
              <a:tr h="948267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Actuals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46471"/>
                  </a:ext>
                </a:extLst>
              </a:tr>
              <a:tr h="948267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Predictions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59149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50936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3460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B3797CE-9782-4C9C-968E-F328834BCF0F}"/>
              </a:ext>
            </a:extLst>
          </p:cNvPr>
          <p:cNvSpPr txBox="1">
            <a:spLocks/>
          </p:cNvSpPr>
          <p:nvPr/>
        </p:nvSpPr>
        <p:spPr>
          <a:xfrm>
            <a:off x="3251200" y="177801"/>
            <a:ext cx="4673600" cy="6143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Accuracy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D2234-4C60-4618-98E3-F4D4D7DB61E8}"/>
              </a:ext>
            </a:extLst>
          </p:cNvPr>
          <p:cNvSpPr txBox="1"/>
          <p:nvPr/>
        </p:nvSpPr>
        <p:spPr>
          <a:xfrm>
            <a:off x="7518400" y="2006600"/>
            <a:ext cx="34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Intuition</a:t>
            </a:r>
            <a:r>
              <a:rPr lang="en-US" sz="2400" dirty="0"/>
              <a:t> - What percentage of predictions are correct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0985595"/>
      </p:ext>
    </p:extLst>
  </p:cSld>
  <p:clrMapOvr>
    <a:masterClrMapping/>
  </p:clrMapOvr>
  <p:transition>
    <p:wipe dir="d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FE6359-393B-416E-8CE1-2250AD859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889000"/>
          <a:ext cx="6807200" cy="379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04576517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2948344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7259506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517136607"/>
                    </a:ext>
                  </a:extLst>
                </a:gridCol>
              </a:tblGrid>
              <a:tr h="948267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Actuals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46471"/>
                  </a:ext>
                </a:extLst>
              </a:tr>
              <a:tr h="948267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Predictions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59149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50936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3460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B3797CE-9782-4C9C-968E-F328834BCF0F}"/>
              </a:ext>
            </a:extLst>
          </p:cNvPr>
          <p:cNvSpPr txBox="1">
            <a:spLocks/>
          </p:cNvSpPr>
          <p:nvPr/>
        </p:nvSpPr>
        <p:spPr>
          <a:xfrm>
            <a:off x="3251200" y="177801"/>
            <a:ext cx="4673600" cy="6143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Accuracy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D2234-4C60-4618-98E3-F4D4D7DB61E8}"/>
              </a:ext>
            </a:extLst>
          </p:cNvPr>
          <p:cNvSpPr txBox="1"/>
          <p:nvPr/>
        </p:nvSpPr>
        <p:spPr>
          <a:xfrm>
            <a:off x="7518400" y="2006600"/>
            <a:ext cx="34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Intuition</a:t>
            </a:r>
            <a:r>
              <a:rPr lang="en-US" sz="2400" dirty="0"/>
              <a:t> - What percentage of predictions are correct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0C468-AE29-4F40-B3C5-ACD3D454444F}"/>
              </a:ext>
            </a:extLst>
          </p:cNvPr>
          <p:cNvSpPr txBox="1"/>
          <p:nvPr/>
        </p:nvSpPr>
        <p:spPr>
          <a:xfrm>
            <a:off x="4074285" y="550402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Accuracy =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5D6A85-B199-4E61-A268-B255A5DEBB35}"/>
              </a:ext>
            </a:extLst>
          </p:cNvPr>
          <p:cNvSpPr/>
          <p:nvPr/>
        </p:nvSpPr>
        <p:spPr>
          <a:xfrm>
            <a:off x="5510882" y="5802588"/>
            <a:ext cx="1944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TP+TN+FP+FN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3337E-1510-484E-81DD-B6BE65C86E1F}"/>
              </a:ext>
            </a:extLst>
          </p:cNvPr>
          <p:cNvSpPr/>
          <p:nvPr/>
        </p:nvSpPr>
        <p:spPr>
          <a:xfrm>
            <a:off x="5821863" y="5257801"/>
            <a:ext cx="997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TP+TN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6A65EF-70D9-4286-B003-A911A4D7C29E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5588000" y="5734855"/>
            <a:ext cx="1839085" cy="335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0766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FE6359-393B-416E-8CE1-2250AD859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889000"/>
          <a:ext cx="6807200" cy="379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04576517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2948344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7259506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517136607"/>
                    </a:ext>
                  </a:extLst>
                </a:gridCol>
              </a:tblGrid>
              <a:tr h="948267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Actuals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46471"/>
                  </a:ext>
                </a:extLst>
              </a:tr>
              <a:tr h="948267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Predictions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59149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50936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3460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B3797CE-9782-4C9C-968E-F328834BCF0F}"/>
              </a:ext>
            </a:extLst>
          </p:cNvPr>
          <p:cNvSpPr txBox="1">
            <a:spLocks/>
          </p:cNvSpPr>
          <p:nvPr/>
        </p:nvSpPr>
        <p:spPr>
          <a:xfrm>
            <a:off x="3251200" y="177801"/>
            <a:ext cx="4673600" cy="6143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Specificity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D2234-4C60-4618-98E3-F4D4D7DB61E8}"/>
              </a:ext>
            </a:extLst>
          </p:cNvPr>
          <p:cNvSpPr txBox="1"/>
          <p:nvPr/>
        </p:nvSpPr>
        <p:spPr>
          <a:xfrm>
            <a:off x="7518400" y="2006600"/>
            <a:ext cx="34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Intuition</a:t>
            </a:r>
            <a:r>
              <a:rPr lang="en-US" sz="2400" dirty="0"/>
              <a:t> - What percentage of 0s are correctly predicted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36521879"/>
      </p:ext>
    </p:extLst>
  </p:cSld>
  <p:clrMapOvr>
    <a:masterClrMapping/>
  </p:clrMapOvr>
  <p:transition spd="med">
    <p:wipe dir="d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FE6359-393B-416E-8CE1-2250AD859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889000"/>
          <a:ext cx="6807200" cy="379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04576517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2948344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7259506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517136607"/>
                    </a:ext>
                  </a:extLst>
                </a:gridCol>
              </a:tblGrid>
              <a:tr h="948267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Actuals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46471"/>
                  </a:ext>
                </a:extLst>
              </a:tr>
              <a:tr h="948267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Predictions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59149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50936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3460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B3797CE-9782-4C9C-968E-F328834BCF0F}"/>
              </a:ext>
            </a:extLst>
          </p:cNvPr>
          <p:cNvSpPr txBox="1">
            <a:spLocks/>
          </p:cNvSpPr>
          <p:nvPr/>
        </p:nvSpPr>
        <p:spPr>
          <a:xfrm>
            <a:off x="3251200" y="177801"/>
            <a:ext cx="4673600" cy="6143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Specificity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D2234-4C60-4618-98E3-F4D4D7DB61E8}"/>
              </a:ext>
            </a:extLst>
          </p:cNvPr>
          <p:cNvSpPr txBox="1"/>
          <p:nvPr/>
        </p:nvSpPr>
        <p:spPr>
          <a:xfrm>
            <a:off x="7518400" y="2006600"/>
            <a:ext cx="34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Intuition</a:t>
            </a:r>
            <a:r>
              <a:rPr lang="en-US" sz="2400" dirty="0"/>
              <a:t> - What percentage of 0s are correctly predicted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2591068"/>
      </p:ext>
    </p:extLst>
  </p:cSld>
  <p:clrMapOvr>
    <a:masterClrMapping/>
  </p:clrMapOvr>
  <p:transition>
    <p:wipe dir="d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FE6359-393B-416E-8CE1-2250AD859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889000"/>
          <a:ext cx="6807200" cy="379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04576517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2948344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7259506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517136607"/>
                    </a:ext>
                  </a:extLst>
                </a:gridCol>
              </a:tblGrid>
              <a:tr h="948267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Actuals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46471"/>
                  </a:ext>
                </a:extLst>
              </a:tr>
              <a:tr h="948267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Predictions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59149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50936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3460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B3797CE-9782-4C9C-968E-F328834BCF0F}"/>
              </a:ext>
            </a:extLst>
          </p:cNvPr>
          <p:cNvSpPr txBox="1">
            <a:spLocks/>
          </p:cNvSpPr>
          <p:nvPr/>
        </p:nvSpPr>
        <p:spPr>
          <a:xfrm>
            <a:off x="3251200" y="177801"/>
            <a:ext cx="4673600" cy="6143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Specificity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D2234-4C60-4618-98E3-F4D4D7DB61E8}"/>
              </a:ext>
            </a:extLst>
          </p:cNvPr>
          <p:cNvSpPr txBox="1"/>
          <p:nvPr/>
        </p:nvSpPr>
        <p:spPr>
          <a:xfrm>
            <a:off x="7518400" y="2006600"/>
            <a:ext cx="34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Intuition</a:t>
            </a:r>
            <a:r>
              <a:rPr lang="en-US" sz="2400" dirty="0"/>
              <a:t> - What percentage of 0s are correctly predicted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46002423"/>
      </p:ext>
    </p:extLst>
  </p:cSld>
  <p:clrMapOvr>
    <a:masterClrMapping/>
  </p:clrMapOvr>
  <p:transition>
    <p:wipe dir="d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FE6359-393B-416E-8CE1-2250AD859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889000"/>
          <a:ext cx="6807200" cy="379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04576517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2948344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7259506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517136607"/>
                    </a:ext>
                  </a:extLst>
                </a:gridCol>
              </a:tblGrid>
              <a:tr h="948267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Actuals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46471"/>
                  </a:ext>
                </a:extLst>
              </a:tr>
              <a:tr h="948267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Predictions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59149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50936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3460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B3797CE-9782-4C9C-968E-F328834BCF0F}"/>
              </a:ext>
            </a:extLst>
          </p:cNvPr>
          <p:cNvSpPr txBox="1">
            <a:spLocks/>
          </p:cNvSpPr>
          <p:nvPr/>
        </p:nvSpPr>
        <p:spPr>
          <a:xfrm>
            <a:off x="3251200" y="177801"/>
            <a:ext cx="4673600" cy="6143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Specificity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D2234-4C60-4618-98E3-F4D4D7DB61E8}"/>
              </a:ext>
            </a:extLst>
          </p:cNvPr>
          <p:cNvSpPr txBox="1"/>
          <p:nvPr/>
        </p:nvSpPr>
        <p:spPr>
          <a:xfrm>
            <a:off x="7518400" y="2006600"/>
            <a:ext cx="34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Intuition</a:t>
            </a:r>
            <a:r>
              <a:rPr lang="en-US" sz="2400" dirty="0"/>
              <a:t> - What percentage of 0s are correctly predicted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895B3B-9118-4642-83F3-103E024A2BF2}"/>
              </a:ext>
            </a:extLst>
          </p:cNvPr>
          <p:cNvSpPr txBox="1"/>
          <p:nvPr/>
        </p:nvSpPr>
        <p:spPr>
          <a:xfrm>
            <a:off x="3860800" y="5504022"/>
            <a:ext cx="3566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Specificity =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0A88FE-C2EE-459D-B08B-1F527DC5F04D}"/>
              </a:ext>
            </a:extLst>
          </p:cNvPr>
          <p:cNvSpPr/>
          <p:nvPr/>
        </p:nvSpPr>
        <p:spPr>
          <a:xfrm>
            <a:off x="5636329" y="5802588"/>
            <a:ext cx="987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TN+FP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32AF75-6B59-47DE-AB78-C3CD5607EDAC}"/>
              </a:ext>
            </a:extLst>
          </p:cNvPr>
          <p:cNvSpPr/>
          <p:nvPr/>
        </p:nvSpPr>
        <p:spPr>
          <a:xfrm>
            <a:off x="5821864" y="5257801"/>
            <a:ext cx="53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TN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BD7356-2058-43CB-9736-B238407944C2}"/>
              </a:ext>
            </a:extLst>
          </p:cNvPr>
          <p:cNvCxnSpPr>
            <a:cxnSpLocks/>
          </p:cNvCxnSpPr>
          <p:nvPr/>
        </p:nvCxnSpPr>
        <p:spPr>
          <a:xfrm>
            <a:off x="5588000" y="5768387"/>
            <a:ext cx="1219200" cy="34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94885"/>
      </p:ext>
    </p:extLst>
  </p:cSld>
  <p:clrMapOvr>
    <a:masterClrMapping/>
  </p:clrMapOvr>
  <p:transition>
    <p:wipe dir="d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FE6359-393B-416E-8CE1-2250AD859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889000"/>
          <a:ext cx="6807200" cy="379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04576517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2948344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7259506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517136607"/>
                    </a:ext>
                  </a:extLst>
                </a:gridCol>
              </a:tblGrid>
              <a:tr h="948267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Actuals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46471"/>
                  </a:ext>
                </a:extLst>
              </a:tr>
              <a:tr h="948267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Predictions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59149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50936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3460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B3797CE-9782-4C9C-968E-F328834BCF0F}"/>
              </a:ext>
            </a:extLst>
          </p:cNvPr>
          <p:cNvSpPr txBox="1">
            <a:spLocks/>
          </p:cNvSpPr>
          <p:nvPr/>
        </p:nvSpPr>
        <p:spPr>
          <a:xfrm>
            <a:off x="3251200" y="177801"/>
            <a:ext cx="4673600" cy="6143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Sensitivity/Recall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D2234-4C60-4618-98E3-F4D4D7DB61E8}"/>
              </a:ext>
            </a:extLst>
          </p:cNvPr>
          <p:cNvSpPr txBox="1"/>
          <p:nvPr/>
        </p:nvSpPr>
        <p:spPr>
          <a:xfrm>
            <a:off x="7518400" y="2006600"/>
            <a:ext cx="34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Intuition</a:t>
            </a:r>
            <a:r>
              <a:rPr lang="en-US" sz="2400" dirty="0"/>
              <a:t> - What percentage of 1s are correctly predicted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85193488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E9531E57-4B1B-4EF3-848B-6B8E06BD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01" y="1701800"/>
            <a:ext cx="1095607" cy="1545920"/>
          </a:xfrm>
        </p:spPr>
      </p:pic>
      <p:pic>
        <p:nvPicPr>
          <p:cNvPr id="6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BACB64C7-B730-4A05-AB40-8E2EE9336E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01" y="1701800"/>
            <a:ext cx="1095607" cy="1545920"/>
          </a:xfrm>
          <a:prstGeom prst="rect">
            <a:avLst/>
          </a:prstGeom>
        </p:spPr>
      </p:pic>
      <p:pic>
        <p:nvPicPr>
          <p:cNvPr id="7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8274ED79-5D32-47A7-B843-03E9719A8F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401" y="1701800"/>
            <a:ext cx="1095607" cy="1545920"/>
          </a:xfrm>
          <a:prstGeom prst="rect">
            <a:avLst/>
          </a:prstGeom>
        </p:spPr>
      </p:pic>
      <p:pic>
        <p:nvPicPr>
          <p:cNvPr id="8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EB36A95C-DBB0-4A72-8430-B5A74FEBDA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401" y="1701800"/>
            <a:ext cx="1095607" cy="1545920"/>
          </a:xfrm>
          <a:prstGeom prst="rect">
            <a:avLst/>
          </a:prstGeom>
        </p:spPr>
      </p:pic>
      <p:pic>
        <p:nvPicPr>
          <p:cNvPr id="9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97069847-37C1-4F46-84B4-71F2146D28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401" y="1701800"/>
            <a:ext cx="1095607" cy="1545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2E148F-0D23-45DE-868F-ADF558368AA7}"/>
              </a:ext>
            </a:extLst>
          </p:cNvPr>
          <p:cNvSpPr txBox="1"/>
          <p:nvPr/>
        </p:nvSpPr>
        <p:spPr>
          <a:xfrm>
            <a:off x="1818668" y="5627865"/>
            <a:ext cx="84328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Odds = (1/16)/(15/16) = 1/15 =0.06</a:t>
            </a:r>
            <a:endParaRPr lang="en-IN" sz="3733" dirty="0"/>
          </a:p>
        </p:txBody>
      </p:sp>
      <p:pic>
        <p:nvPicPr>
          <p:cNvPr id="10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DAA82BAB-05B0-4532-8FA5-6448A1065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65" y="3247720"/>
            <a:ext cx="1095607" cy="1545920"/>
          </a:xfrm>
          <a:prstGeom prst="rect">
            <a:avLst/>
          </a:prstGeom>
        </p:spPr>
      </p:pic>
      <p:pic>
        <p:nvPicPr>
          <p:cNvPr id="12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78A81ED8-CC0A-4543-B7B7-0E75CE795D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865" y="3247720"/>
            <a:ext cx="1095607" cy="1545920"/>
          </a:xfrm>
          <a:prstGeom prst="rect">
            <a:avLst/>
          </a:prstGeom>
        </p:spPr>
      </p:pic>
      <p:pic>
        <p:nvPicPr>
          <p:cNvPr id="13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EB139AD5-14D1-4473-8D4F-988C0D47FC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865" y="3247720"/>
            <a:ext cx="1095607" cy="1545920"/>
          </a:xfrm>
          <a:prstGeom prst="rect">
            <a:avLst/>
          </a:prstGeom>
        </p:spPr>
      </p:pic>
      <p:pic>
        <p:nvPicPr>
          <p:cNvPr id="14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18CEB0AA-628B-42A0-8580-4F3A53B96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93" y="3247720"/>
            <a:ext cx="1095607" cy="1545920"/>
          </a:xfrm>
          <a:prstGeom prst="rect">
            <a:avLst/>
          </a:prstGeom>
        </p:spPr>
      </p:pic>
      <p:pic>
        <p:nvPicPr>
          <p:cNvPr id="15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53522D90-F8DB-48E1-853A-C2A047386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593" y="3247720"/>
            <a:ext cx="1095607" cy="1545920"/>
          </a:xfrm>
          <a:prstGeom prst="rect">
            <a:avLst/>
          </a:prstGeom>
        </p:spPr>
      </p:pic>
      <p:pic>
        <p:nvPicPr>
          <p:cNvPr id="16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6D8537AC-0767-4367-AA4F-FB33325F4A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662" y="1705428"/>
            <a:ext cx="1095607" cy="1545920"/>
          </a:xfrm>
          <a:prstGeom prst="rect">
            <a:avLst/>
          </a:prstGeom>
        </p:spPr>
      </p:pic>
      <p:pic>
        <p:nvPicPr>
          <p:cNvPr id="17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8D97C745-197C-4AF2-B2D5-2F646A86F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01" y="1701800"/>
            <a:ext cx="1095607" cy="1545920"/>
          </a:xfrm>
          <a:prstGeom prst="rect">
            <a:avLst/>
          </a:prstGeom>
        </p:spPr>
      </p:pic>
      <p:pic>
        <p:nvPicPr>
          <p:cNvPr id="18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16C084E7-463A-4801-AB73-9073D5A089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62" y="3251348"/>
            <a:ext cx="1095607" cy="1545920"/>
          </a:xfrm>
          <a:prstGeom prst="rect">
            <a:avLst/>
          </a:prstGeom>
        </p:spPr>
      </p:pic>
      <p:pic>
        <p:nvPicPr>
          <p:cNvPr id="19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3463EC29-3A1B-4EB3-8275-A99C4C23AD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69" y="3240685"/>
            <a:ext cx="1095607" cy="1545920"/>
          </a:xfrm>
          <a:prstGeom prst="rect">
            <a:avLst/>
          </a:prstGeom>
        </p:spPr>
      </p:pic>
      <p:pic>
        <p:nvPicPr>
          <p:cNvPr id="20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D9D7A255-59F0-478B-BEAB-0293856B03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705428"/>
            <a:ext cx="1095607" cy="1545920"/>
          </a:xfrm>
          <a:prstGeom prst="rect">
            <a:avLst/>
          </a:prstGeom>
        </p:spPr>
      </p:pic>
      <p:pic>
        <p:nvPicPr>
          <p:cNvPr id="21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ACE7213D-A17F-4A8B-9B8C-064082D13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93" y="3240685"/>
            <a:ext cx="1095607" cy="15459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D18D5F-06AF-4B2B-84EF-CA9571A91BC9}"/>
              </a:ext>
            </a:extLst>
          </p:cNvPr>
          <p:cNvSpPr txBox="1"/>
          <p:nvPr/>
        </p:nvSpPr>
        <p:spPr>
          <a:xfrm>
            <a:off x="660400" y="447296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990099"/>
                </a:solidFill>
              </a:rPr>
              <a:t>If it is a worst day, Odds in favor of buying ice cream 1 to 15</a:t>
            </a:r>
            <a:endParaRPr lang="en-IN" sz="3200" u="sng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416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FE6359-393B-416E-8CE1-2250AD859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889000"/>
          <a:ext cx="6807200" cy="379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04576517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2948344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7259506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517136607"/>
                    </a:ext>
                  </a:extLst>
                </a:gridCol>
              </a:tblGrid>
              <a:tr h="948267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Actuals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46471"/>
                  </a:ext>
                </a:extLst>
              </a:tr>
              <a:tr h="948267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Predictions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59149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50936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3460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B3797CE-9782-4C9C-968E-F328834BCF0F}"/>
              </a:ext>
            </a:extLst>
          </p:cNvPr>
          <p:cNvSpPr txBox="1">
            <a:spLocks/>
          </p:cNvSpPr>
          <p:nvPr/>
        </p:nvSpPr>
        <p:spPr>
          <a:xfrm>
            <a:off x="3251200" y="177801"/>
            <a:ext cx="4673600" cy="6143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Sensitivity/Recall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D2234-4C60-4618-98E3-F4D4D7DB61E8}"/>
              </a:ext>
            </a:extLst>
          </p:cNvPr>
          <p:cNvSpPr txBox="1"/>
          <p:nvPr/>
        </p:nvSpPr>
        <p:spPr>
          <a:xfrm>
            <a:off x="7518400" y="2006600"/>
            <a:ext cx="34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Intuition</a:t>
            </a:r>
            <a:r>
              <a:rPr lang="en-US" sz="2400" dirty="0"/>
              <a:t> - What percentage of 1s are correctly predicted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48998221"/>
      </p:ext>
    </p:extLst>
  </p:cSld>
  <p:clrMapOvr>
    <a:masterClrMapping/>
  </p:clrMapOvr>
  <p:transition>
    <p:wipe dir="d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FE6359-393B-416E-8CE1-2250AD859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889000"/>
          <a:ext cx="6807200" cy="379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04576517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2948344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7259506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517136607"/>
                    </a:ext>
                  </a:extLst>
                </a:gridCol>
              </a:tblGrid>
              <a:tr h="948267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Actuals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46471"/>
                  </a:ext>
                </a:extLst>
              </a:tr>
              <a:tr h="948267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Predictions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59149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50936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3460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B3797CE-9782-4C9C-968E-F328834BCF0F}"/>
              </a:ext>
            </a:extLst>
          </p:cNvPr>
          <p:cNvSpPr txBox="1">
            <a:spLocks/>
          </p:cNvSpPr>
          <p:nvPr/>
        </p:nvSpPr>
        <p:spPr>
          <a:xfrm>
            <a:off x="3251200" y="177801"/>
            <a:ext cx="4673600" cy="6143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Sensitivity/Recall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D2234-4C60-4618-98E3-F4D4D7DB61E8}"/>
              </a:ext>
            </a:extLst>
          </p:cNvPr>
          <p:cNvSpPr txBox="1"/>
          <p:nvPr/>
        </p:nvSpPr>
        <p:spPr>
          <a:xfrm>
            <a:off x="7518400" y="2006600"/>
            <a:ext cx="34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Intuition</a:t>
            </a:r>
            <a:r>
              <a:rPr lang="en-US" sz="2400" dirty="0"/>
              <a:t> - What percentage of 1s are correctly predicted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50952411"/>
      </p:ext>
    </p:extLst>
  </p:cSld>
  <p:clrMapOvr>
    <a:masterClrMapping/>
  </p:clrMapOvr>
  <p:transition>
    <p:wipe dir="d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FE6359-393B-416E-8CE1-2250AD859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889000"/>
          <a:ext cx="6807200" cy="379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04576517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2948344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7259506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517136607"/>
                    </a:ext>
                  </a:extLst>
                </a:gridCol>
              </a:tblGrid>
              <a:tr h="948267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Actuals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46471"/>
                  </a:ext>
                </a:extLst>
              </a:tr>
              <a:tr h="948267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Predictions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59149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50936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3460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B3797CE-9782-4C9C-968E-F328834BCF0F}"/>
              </a:ext>
            </a:extLst>
          </p:cNvPr>
          <p:cNvSpPr txBox="1">
            <a:spLocks/>
          </p:cNvSpPr>
          <p:nvPr/>
        </p:nvSpPr>
        <p:spPr>
          <a:xfrm>
            <a:off x="3251200" y="177801"/>
            <a:ext cx="4673600" cy="6143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Sensitivity/Recall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D2234-4C60-4618-98E3-F4D4D7DB61E8}"/>
              </a:ext>
            </a:extLst>
          </p:cNvPr>
          <p:cNvSpPr txBox="1"/>
          <p:nvPr/>
        </p:nvSpPr>
        <p:spPr>
          <a:xfrm>
            <a:off x="7518400" y="2006600"/>
            <a:ext cx="34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Intuition</a:t>
            </a:r>
            <a:r>
              <a:rPr lang="en-US" sz="2400" dirty="0"/>
              <a:t> - What percentage of 1s are correctly predicted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6A8A8-D5FD-4E41-A649-915EDD79F575}"/>
              </a:ext>
            </a:extLst>
          </p:cNvPr>
          <p:cNvSpPr txBox="1"/>
          <p:nvPr/>
        </p:nvSpPr>
        <p:spPr>
          <a:xfrm>
            <a:off x="3860800" y="5504022"/>
            <a:ext cx="3566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Sensitivity =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CAC3AB-1161-43FA-9554-70CAEC202632}"/>
              </a:ext>
            </a:extLst>
          </p:cNvPr>
          <p:cNvSpPr/>
          <p:nvPr/>
        </p:nvSpPr>
        <p:spPr>
          <a:xfrm>
            <a:off x="5983681" y="5833534"/>
            <a:ext cx="987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TP+FN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65917C-76ED-4C86-A973-2A213BD33910}"/>
              </a:ext>
            </a:extLst>
          </p:cNvPr>
          <p:cNvSpPr/>
          <p:nvPr/>
        </p:nvSpPr>
        <p:spPr>
          <a:xfrm>
            <a:off x="6230544" y="5257801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TP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09AA5D-91B3-4D76-9ED0-5D988E4D6990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588000" y="5734855"/>
            <a:ext cx="1839085" cy="335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891130"/>
      </p:ext>
    </p:extLst>
  </p:cSld>
  <p:clrMapOvr>
    <a:masterClrMapping/>
  </p:clrMapOvr>
  <p:transition>
    <p:wipe dir="d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FE6359-393B-416E-8CE1-2250AD859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889000"/>
          <a:ext cx="6807200" cy="379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04576517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2948344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7259506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517136607"/>
                    </a:ext>
                  </a:extLst>
                </a:gridCol>
              </a:tblGrid>
              <a:tr h="948267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Actuals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46471"/>
                  </a:ext>
                </a:extLst>
              </a:tr>
              <a:tr h="948267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Predictions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59149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50936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3460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B3797CE-9782-4C9C-968E-F328834BCF0F}"/>
              </a:ext>
            </a:extLst>
          </p:cNvPr>
          <p:cNvSpPr txBox="1">
            <a:spLocks/>
          </p:cNvSpPr>
          <p:nvPr/>
        </p:nvSpPr>
        <p:spPr>
          <a:xfrm>
            <a:off x="3251200" y="177801"/>
            <a:ext cx="4673600" cy="6143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Precision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D2234-4C60-4618-98E3-F4D4D7DB61E8}"/>
              </a:ext>
            </a:extLst>
          </p:cNvPr>
          <p:cNvSpPr txBox="1"/>
          <p:nvPr/>
        </p:nvSpPr>
        <p:spPr>
          <a:xfrm>
            <a:off x="7518400" y="2006601"/>
            <a:ext cx="34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Intuition</a:t>
            </a:r>
            <a:r>
              <a:rPr lang="en-US" sz="2400" dirty="0"/>
              <a:t> - What percentage of predictions are 1s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34139577"/>
      </p:ext>
    </p:extLst>
  </p:cSld>
  <p:clrMapOvr>
    <a:masterClrMapping/>
  </p:clrMapOvr>
  <p:transition>
    <p:wipe dir="d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FE6359-393B-416E-8CE1-2250AD859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889000"/>
          <a:ext cx="6807200" cy="379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04576517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2948344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7259506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517136607"/>
                    </a:ext>
                  </a:extLst>
                </a:gridCol>
              </a:tblGrid>
              <a:tr h="948267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Actuals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46471"/>
                  </a:ext>
                </a:extLst>
              </a:tr>
              <a:tr h="948267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Predictions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59149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50936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3460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B3797CE-9782-4C9C-968E-F328834BCF0F}"/>
              </a:ext>
            </a:extLst>
          </p:cNvPr>
          <p:cNvSpPr txBox="1">
            <a:spLocks/>
          </p:cNvSpPr>
          <p:nvPr/>
        </p:nvSpPr>
        <p:spPr>
          <a:xfrm>
            <a:off x="3251200" y="177801"/>
            <a:ext cx="4673600" cy="6143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Precision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D2234-4C60-4618-98E3-F4D4D7DB61E8}"/>
              </a:ext>
            </a:extLst>
          </p:cNvPr>
          <p:cNvSpPr txBox="1"/>
          <p:nvPr/>
        </p:nvSpPr>
        <p:spPr>
          <a:xfrm>
            <a:off x="7518400" y="2006601"/>
            <a:ext cx="34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Intuition</a:t>
            </a:r>
            <a:r>
              <a:rPr lang="en-US" sz="2400" dirty="0"/>
              <a:t> - What percentage of predictions are 1s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5296839"/>
      </p:ext>
    </p:extLst>
  </p:cSld>
  <p:clrMapOvr>
    <a:masterClrMapping/>
  </p:clrMapOvr>
  <p:transition>
    <p:wipe dir="d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FE6359-393B-416E-8CE1-2250AD859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889000"/>
          <a:ext cx="6807200" cy="379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04576517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2948344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7259506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517136607"/>
                    </a:ext>
                  </a:extLst>
                </a:gridCol>
              </a:tblGrid>
              <a:tr h="948267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Actuals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46471"/>
                  </a:ext>
                </a:extLst>
              </a:tr>
              <a:tr h="948267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Predictions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59149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50936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3460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B3797CE-9782-4C9C-968E-F328834BCF0F}"/>
              </a:ext>
            </a:extLst>
          </p:cNvPr>
          <p:cNvSpPr txBox="1">
            <a:spLocks/>
          </p:cNvSpPr>
          <p:nvPr/>
        </p:nvSpPr>
        <p:spPr>
          <a:xfrm>
            <a:off x="3251200" y="177801"/>
            <a:ext cx="4673600" cy="6143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Precision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D2234-4C60-4618-98E3-F4D4D7DB61E8}"/>
              </a:ext>
            </a:extLst>
          </p:cNvPr>
          <p:cNvSpPr txBox="1"/>
          <p:nvPr/>
        </p:nvSpPr>
        <p:spPr>
          <a:xfrm>
            <a:off x="7518400" y="2006601"/>
            <a:ext cx="34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Intuition</a:t>
            </a:r>
            <a:r>
              <a:rPr lang="en-US" sz="2400" dirty="0"/>
              <a:t> - What percentage of predictions are 1s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16324754"/>
      </p:ext>
    </p:extLst>
  </p:cSld>
  <p:clrMapOvr>
    <a:masterClrMapping/>
  </p:clrMapOvr>
  <p:transition>
    <p:wipe dir="d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FE6359-393B-416E-8CE1-2250AD859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889000"/>
          <a:ext cx="6807200" cy="3793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04576517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529483443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67259506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517136607"/>
                    </a:ext>
                  </a:extLst>
                </a:gridCol>
              </a:tblGrid>
              <a:tr h="948267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Actuals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46471"/>
                  </a:ext>
                </a:extLst>
              </a:tr>
              <a:tr h="948267">
                <a:tc row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Predictions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59149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(FP)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50936"/>
                  </a:ext>
                </a:extLst>
              </a:tr>
              <a:tr h="94826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(FN)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(TN)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3460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B3797CE-9782-4C9C-968E-F328834BCF0F}"/>
              </a:ext>
            </a:extLst>
          </p:cNvPr>
          <p:cNvSpPr txBox="1">
            <a:spLocks/>
          </p:cNvSpPr>
          <p:nvPr/>
        </p:nvSpPr>
        <p:spPr>
          <a:xfrm>
            <a:off x="3251200" y="177801"/>
            <a:ext cx="4673600" cy="6143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Precision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D2234-4C60-4618-98E3-F4D4D7DB61E8}"/>
              </a:ext>
            </a:extLst>
          </p:cNvPr>
          <p:cNvSpPr txBox="1"/>
          <p:nvPr/>
        </p:nvSpPr>
        <p:spPr>
          <a:xfrm>
            <a:off x="7518400" y="2006601"/>
            <a:ext cx="34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Intuition</a:t>
            </a:r>
            <a:r>
              <a:rPr lang="en-US" sz="2400" dirty="0"/>
              <a:t> - What percentage of predictions are 1s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A9B40-B023-45C6-82FE-85F61DCCEE5C}"/>
              </a:ext>
            </a:extLst>
          </p:cNvPr>
          <p:cNvSpPr txBox="1"/>
          <p:nvPr/>
        </p:nvSpPr>
        <p:spPr>
          <a:xfrm>
            <a:off x="3860800" y="5504022"/>
            <a:ext cx="3566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Precision =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719D7C-A042-4D3D-9C44-78CE385930C9}"/>
              </a:ext>
            </a:extLst>
          </p:cNvPr>
          <p:cNvSpPr/>
          <p:nvPr/>
        </p:nvSpPr>
        <p:spPr>
          <a:xfrm>
            <a:off x="5983681" y="5833534"/>
            <a:ext cx="947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TP+FP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32D1F4-B0D8-428D-8E5B-B91B0B055B7C}"/>
              </a:ext>
            </a:extLst>
          </p:cNvPr>
          <p:cNvSpPr/>
          <p:nvPr/>
        </p:nvSpPr>
        <p:spPr>
          <a:xfrm>
            <a:off x="6230544" y="5257801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TP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72CB86-8CF6-4AAF-950C-1AE5BE0EBD5C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588000" y="5734855"/>
            <a:ext cx="1839085" cy="335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00327"/>
      </p:ext>
    </p:extLst>
  </p:cSld>
  <p:clrMapOvr>
    <a:masterClrMapping/>
  </p:clrMapOvr>
  <p:transition>
    <p:wipe dir="d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9D6C8A-145E-492E-BBF2-B0F2CF88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400" y="9233"/>
            <a:ext cx="4775200" cy="736079"/>
          </a:xfrm>
        </p:spPr>
        <p:txBody>
          <a:bodyPr>
            <a:normAutofit fontScale="90000"/>
          </a:bodyPr>
          <a:lstStyle/>
          <a:p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Precision </a:t>
            </a:r>
            <a:r>
              <a:rPr lang="en-US" sz="5333" dirty="0">
                <a:solidFill>
                  <a:srgbClr val="7030A0"/>
                </a:solidFill>
                <a:latin typeface="Century Gothic" panose="020B0502020202020204" pitchFamily="34" charset="0"/>
              </a:rPr>
              <a:t>vs</a:t>
            </a:r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 Recall</a:t>
            </a:r>
            <a:endParaRPr lang="en-IN" sz="3733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3087A-2436-4AB3-AE71-795AD782E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787400"/>
            <a:ext cx="5386917" cy="639763"/>
          </a:xfrm>
        </p:spPr>
        <p:txBody>
          <a:bodyPr/>
          <a:lstStyle/>
          <a:p>
            <a:pPr algn="ctr"/>
            <a:r>
              <a:rPr lang="en-US" dirty="0"/>
              <a:t>Precision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EF7E1-89D7-47D9-99E4-23D599428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492" y="1765597"/>
            <a:ext cx="5386917" cy="46568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What percentage of predictions are 1s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667" dirty="0"/>
          </a:p>
          <a:p>
            <a:pPr>
              <a:buFont typeface="Wingdings" panose="05000000000000000000" pitchFamily="2" charset="2"/>
              <a:buChar char="ü"/>
            </a:pPr>
            <a:endParaRPr lang="en-US" sz="2667" dirty="0"/>
          </a:p>
          <a:p>
            <a:pPr>
              <a:buFont typeface="Wingdings" panose="05000000000000000000" pitchFamily="2" charset="2"/>
              <a:buChar char="ü"/>
            </a:pPr>
            <a:endParaRPr lang="en-US" sz="2667" dirty="0"/>
          </a:p>
          <a:p>
            <a:pPr>
              <a:buFont typeface="Wingdings" panose="05000000000000000000" pitchFamily="2" charset="2"/>
              <a:buChar char="ü"/>
            </a:pPr>
            <a:endParaRPr lang="en-US" sz="2667" dirty="0"/>
          </a:p>
          <a:p>
            <a:pPr>
              <a:buFont typeface="Wingdings" panose="05000000000000000000" pitchFamily="2" charset="2"/>
              <a:buChar char="ü"/>
            </a:pPr>
            <a:endParaRPr lang="en-US" sz="2667" dirty="0"/>
          </a:p>
          <a:p>
            <a:pPr>
              <a:buFont typeface="Wingdings" panose="05000000000000000000" pitchFamily="2" charset="2"/>
              <a:buChar char="ü"/>
            </a:pPr>
            <a:endParaRPr lang="en-US" sz="2667" dirty="0"/>
          </a:p>
          <a:p>
            <a:pPr>
              <a:buFont typeface="Wingdings" panose="05000000000000000000" pitchFamily="2" charset="2"/>
              <a:buChar char="ü"/>
            </a:pPr>
            <a:endParaRPr lang="en-US" sz="2667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39D54C-FFAD-4E08-A690-11337DB54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9" y="787400"/>
            <a:ext cx="5389033" cy="639763"/>
          </a:xfrm>
        </p:spPr>
        <p:txBody>
          <a:bodyPr/>
          <a:lstStyle/>
          <a:p>
            <a:pPr algn="ctr"/>
            <a:r>
              <a:rPr lang="en-US" dirty="0"/>
              <a:t>Recall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C68CC3-5329-4CB7-A335-E9CA1708C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1213" y="1743904"/>
            <a:ext cx="5389033" cy="47330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What percentage of 1s are correctly predicted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267" dirty="0"/>
          </a:p>
          <a:p>
            <a:pPr>
              <a:buFont typeface="Wingdings" panose="05000000000000000000" pitchFamily="2" charset="2"/>
              <a:buChar char="ü"/>
            </a:pPr>
            <a:endParaRPr lang="en-US" sz="2267" dirty="0"/>
          </a:p>
          <a:p>
            <a:pPr>
              <a:buFont typeface="Wingdings" panose="05000000000000000000" pitchFamily="2" charset="2"/>
              <a:buChar char="ü"/>
            </a:pPr>
            <a:endParaRPr lang="en-US" sz="2267" dirty="0"/>
          </a:p>
          <a:p>
            <a:pPr>
              <a:buFont typeface="Wingdings" panose="05000000000000000000" pitchFamily="2" charset="2"/>
              <a:buChar char="ü"/>
            </a:pPr>
            <a:endParaRPr lang="en-US" sz="2267" dirty="0"/>
          </a:p>
          <a:p>
            <a:pPr>
              <a:buFont typeface="Wingdings" panose="05000000000000000000" pitchFamily="2" charset="2"/>
              <a:buChar char="ü"/>
            </a:pPr>
            <a:endParaRPr lang="en-US" sz="2267" dirty="0"/>
          </a:p>
          <a:p>
            <a:pPr>
              <a:buFont typeface="Wingdings" panose="05000000000000000000" pitchFamily="2" charset="2"/>
              <a:buChar char="ü"/>
            </a:pPr>
            <a:endParaRPr lang="en-US" sz="2267" dirty="0"/>
          </a:p>
          <a:p>
            <a:pPr>
              <a:buFont typeface="Wingdings" panose="05000000000000000000" pitchFamily="2" charset="2"/>
              <a:buChar char="ü"/>
            </a:pPr>
            <a:endParaRPr lang="en-US" sz="2267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7B6C6-4CA3-411E-9139-A84F4E301FE3}"/>
              </a:ext>
            </a:extLst>
          </p:cNvPr>
          <p:cNvSpPr txBox="1"/>
          <p:nvPr/>
        </p:nvSpPr>
        <p:spPr>
          <a:xfrm>
            <a:off x="793704" y="2954978"/>
            <a:ext cx="3566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Precision =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A430B4-F37E-4D29-B8A2-A22338B6EE80}"/>
              </a:ext>
            </a:extLst>
          </p:cNvPr>
          <p:cNvSpPr/>
          <p:nvPr/>
        </p:nvSpPr>
        <p:spPr>
          <a:xfrm>
            <a:off x="2439342" y="3327156"/>
            <a:ext cx="2142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Actual positives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2665A-BA2B-40B4-A264-826FE1A8B256}"/>
              </a:ext>
            </a:extLst>
          </p:cNvPr>
          <p:cNvSpPr/>
          <p:nvPr/>
        </p:nvSpPr>
        <p:spPr>
          <a:xfrm>
            <a:off x="2520904" y="2643610"/>
            <a:ext cx="1906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True positives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B2598A-95D2-43A3-A083-21F3785A43EB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2520904" y="3185811"/>
            <a:ext cx="1839085" cy="335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0274B2-A838-4EBE-B6EC-0C8BB9E909AF}"/>
              </a:ext>
            </a:extLst>
          </p:cNvPr>
          <p:cNvSpPr txBox="1"/>
          <p:nvPr/>
        </p:nvSpPr>
        <p:spPr>
          <a:xfrm>
            <a:off x="922850" y="4403268"/>
            <a:ext cx="3566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Precision =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7313B6-EC7A-4A4B-9D22-85E08949D6D8}"/>
              </a:ext>
            </a:extLst>
          </p:cNvPr>
          <p:cNvSpPr/>
          <p:nvPr/>
        </p:nvSpPr>
        <p:spPr>
          <a:xfrm>
            <a:off x="3045730" y="4732780"/>
            <a:ext cx="947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TP+FP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70117A-F9AE-4B89-B558-199C07CC81B6}"/>
              </a:ext>
            </a:extLst>
          </p:cNvPr>
          <p:cNvSpPr/>
          <p:nvPr/>
        </p:nvSpPr>
        <p:spPr>
          <a:xfrm>
            <a:off x="3292593" y="4157046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TP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B9E24D-7BBF-4BAB-8A51-9878AF3FED0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2650050" y="4634101"/>
            <a:ext cx="1839085" cy="335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35B793D-944E-4F14-9387-FA7204F326F0}"/>
              </a:ext>
            </a:extLst>
          </p:cNvPr>
          <p:cNvSpPr txBox="1"/>
          <p:nvPr/>
        </p:nvSpPr>
        <p:spPr>
          <a:xfrm>
            <a:off x="6801574" y="3146081"/>
            <a:ext cx="306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Recall =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7582AA-4584-4255-A3CB-EF024393B380}"/>
              </a:ext>
            </a:extLst>
          </p:cNvPr>
          <p:cNvSpPr/>
          <p:nvPr/>
        </p:nvSpPr>
        <p:spPr>
          <a:xfrm>
            <a:off x="7944838" y="3518258"/>
            <a:ext cx="2545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Predicted positives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0C9255-F8EA-46D7-8A75-A94DD4E4099F}"/>
              </a:ext>
            </a:extLst>
          </p:cNvPr>
          <p:cNvSpPr/>
          <p:nvPr/>
        </p:nvSpPr>
        <p:spPr>
          <a:xfrm>
            <a:off x="8026400" y="2834713"/>
            <a:ext cx="1906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True positives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BFD380-F42C-4210-9E4F-8DBAD409EB06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8026401" y="3376914"/>
            <a:ext cx="1839084" cy="335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B43444-1DF2-45FF-9A5A-159C0186F880}"/>
              </a:ext>
            </a:extLst>
          </p:cNvPr>
          <p:cNvSpPr txBox="1"/>
          <p:nvPr/>
        </p:nvSpPr>
        <p:spPr>
          <a:xfrm>
            <a:off x="6858879" y="4517766"/>
            <a:ext cx="306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Recall =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812245-E54C-438A-9D44-A51239E96DAE}"/>
              </a:ext>
            </a:extLst>
          </p:cNvPr>
          <p:cNvSpPr/>
          <p:nvPr/>
        </p:nvSpPr>
        <p:spPr>
          <a:xfrm>
            <a:off x="8551226" y="4923882"/>
            <a:ext cx="987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TP+FN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91684A-E2B9-497C-9168-BC9790B458D4}"/>
              </a:ext>
            </a:extLst>
          </p:cNvPr>
          <p:cNvSpPr/>
          <p:nvPr/>
        </p:nvSpPr>
        <p:spPr>
          <a:xfrm>
            <a:off x="8726249" y="4271545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TP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7D2D66-01E6-4501-B903-DD29B4AA0D7B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8083706" y="4748599"/>
            <a:ext cx="1839084" cy="335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934BF7-2E84-4CA6-9728-3251C2F661D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745312"/>
            <a:ext cx="0" cy="573168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91910A-08F9-4241-B046-A7A938B4D53C}"/>
              </a:ext>
            </a:extLst>
          </p:cNvPr>
          <p:cNvCxnSpPr>
            <a:cxnSpLocks/>
          </p:cNvCxnSpPr>
          <p:nvPr/>
        </p:nvCxnSpPr>
        <p:spPr>
          <a:xfrm>
            <a:off x="0" y="1427161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5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7" grpId="0"/>
      <p:bldP spid="18" grpId="0"/>
      <p:bldP spid="1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ndoor, appliance, sitting, table&#10;&#10;Description automatically generated">
            <a:extLst>
              <a:ext uri="{FF2B5EF4-FFF2-40B4-BE49-F238E27FC236}">
                <a16:creationId xmlns:a16="http://schemas.microsoft.com/office/drawing/2014/main" id="{39BB351C-1524-41D0-B6E8-AF2C771E0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9" b="5115"/>
          <a:stretch/>
        </p:blipFill>
        <p:spPr>
          <a:xfrm>
            <a:off x="27" y="1282"/>
            <a:ext cx="12191973" cy="685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666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2545E6E0-4BB6-4B03-9AF0-FDC88DA27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400" y="9233"/>
            <a:ext cx="4775200" cy="736079"/>
          </a:xfrm>
        </p:spPr>
        <p:txBody>
          <a:bodyPr>
            <a:normAutofit fontScale="90000"/>
          </a:bodyPr>
          <a:lstStyle/>
          <a:p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Precision </a:t>
            </a:r>
            <a:r>
              <a:rPr lang="en-US" sz="5333" dirty="0">
                <a:solidFill>
                  <a:srgbClr val="7030A0"/>
                </a:solidFill>
                <a:latin typeface="Century Gothic" panose="020B0502020202020204" pitchFamily="34" charset="0"/>
              </a:rPr>
              <a:t>vs</a:t>
            </a:r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 Recall</a:t>
            </a:r>
            <a:endParaRPr lang="en-IN" sz="3733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8446C-EC08-44A9-B31F-733EAE167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25749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Threshold = 0.9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rgbClr val="CC0099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CC0099"/>
                </a:solidFill>
              </a:rPr>
              <a:t>Machine only predicts patients with serious cancer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19462-D843-4A30-B36D-712D70BB1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2473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Threshold = 0.3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rgbClr val="CC0099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CC0099"/>
                </a:solidFill>
              </a:rPr>
              <a:t>Machine predicts almost everyone has cancer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E82321-570A-4AC3-B8B5-F2A0DF74B1CC}"/>
              </a:ext>
            </a:extLst>
          </p:cNvPr>
          <p:cNvCxnSpPr>
            <a:cxnSpLocks/>
          </p:cNvCxnSpPr>
          <p:nvPr/>
        </p:nvCxnSpPr>
        <p:spPr>
          <a:xfrm>
            <a:off x="6096000" y="745312"/>
            <a:ext cx="0" cy="573168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F310A6-6E2D-4DEC-8F92-3014D2678385}"/>
              </a:ext>
            </a:extLst>
          </p:cNvPr>
          <p:cNvCxnSpPr>
            <a:cxnSpLocks/>
          </p:cNvCxnSpPr>
          <p:nvPr/>
        </p:nvCxnSpPr>
        <p:spPr>
          <a:xfrm>
            <a:off x="0" y="1427161"/>
            <a:ext cx="121920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B8E1D77-42FD-4147-B814-BFF7E543B871}"/>
              </a:ext>
            </a:extLst>
          </p:cNvPr>
          <p:cNvSpPr txBox="1">
            <a:spLocks/>
          </p:cNvSpPr>
          <p:nvPr/>
        </p:nvSpPr>
        <p:spPr>
          <a:xfrm>
            <a:off x="609600" y="787400"/>
            <a:ext cx="5386917" cy="639763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High Precision</a:t>
            </a:r>
            <a:endParaRPr lang="en-IN" sz="3200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AB2283B-DD96-4B51-88B5-FF1C0D333AB3}"/>
              </a:ext>
            </a:extLst>
          </p:cNvPr>
          <p:cNvSpPr txBox="1">
            <a:spLocks/>
          </p:cNvSpPr>
          <p:nvPr/>
        </p:nvSpPr>
        <p:spPr>
          <a:xfrm>
            <a:off x="6193369" y="787400"/>
            <a:ext cx="5389033" cy="639763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High Recall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6415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E9531E57-4B1B-4EF3-848B-6B8E06BD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1" y="2382560"/>
            <a:ext cx="1095607" cy="1545920"/>
          </a:xfrm>
        </p:spPr>
      </p:pic>
      <p:pic>
        <p:nvPicPr>
          <p:cNvPr id="6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BACB64C7-B730-4A05-AB40-8E2EE9336E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1" y="2382560"/>
            <a:ext cx="1095607" cy="1545920"/>
          </a:xfrm>
          <a:prstGeom prst="rect">
            <a:avLst/>
          </a:prstGeom>
        </p:spPr>
      </p:pic>
      <p:pic>
        <p:nvPicPr>
          <p:cNvPr id="7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8274ED79-5D32-47A7-B843-03E9719A8F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1" y="2382560"/>
            <a:ext cx="1095607" cy="1545920"/>
          </a:xfrm>
          <a:prstGeom prst="rect">
            <a:avLst/>
          </a:prstGeom>
        </p:spPr>
      </p:pic>
      <p:pic>
        <p:nvPicPr>
          <p:cNvPr id="8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EB36A95C-DBB0-4A72-8430-B5A74FEBDA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1" y="2382560"/>
            <a:ext cx="1095607" cy="1545920"/>
          </a:xfrm>
          <a:prstGeom prst="rect">
            <a:avLst/>
          </a:prstGeom>
        </p:spPr>
      </p:pic>
      <p:pic>
        <p:nvPicPr>
          <p:cNvPr id="9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97069847-37C1-4F46-84B4-71F2146D28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1" y="2382560"/>
            <a:ext cx="1095607" cy="1545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2E148F-0D23-45DE-868F-ADF558368AA7}"/>
              </a:ext>
            </a:extLst>
          </p:cNvPr>
          <p:cNvSpPr txBox="1"/>
          <p:nvPr/>
        </p:nvSpPr>
        <p:spPr>
          <a:xfrm>
            <a:off x="2336800" y="5372974"/>
            <a:ext cx="67056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Odds = (4/5)/(1/5) = 4/1 =4</a:t>
            </a:r>
            <a:endParaRPr lang="en-IN" sz="3733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479309-6739-49F1-9DF7-B39511704E9A}"/>
              </a:ext>
            </a:extLst>
          </p:cNvPr>
          <p:cNvSpPr txBox="1"/>
          <p:nvPr/>
        </p:nvSpPr>
        <p:spPr>
          <a:xfrm>
            <a:off x="660400" y="447296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990099"/>
                </a:solidFill>
              </a:rPr>
              <a:t>If it is a good day, Odds in favor of buying ice cream 4 to 1</a:t>
            </a:r>
            <a:endParaRPr lang="en-IN" sz="3200" u="sng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4470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B74519-E744-486E-AB49-4F2A1DB2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0" y="279401"/>
            <a:ext cx="6350000" cy="736079"/>
          </a:xfrm>
        </p:spPr>
        <p:txBody>
          <a:bodyPr>
            <a:normAutofit fontScale="90000"/>
          </a:bodyPr>
          <a:lstStyle/>
          <a:p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What is the best Threshold?</a:t>
            </a:r>
            <a:endParaRPr lang="en-IN" sz="3733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E6D25F-FA8B-4E0E-AA65-352A27DB7065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1701800"/>
          <a:ext cx="8128000" cy="197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29784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761522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847502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Model No: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Precision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Recall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1814320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8382186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5604127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0.02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1.0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77542071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E3F502-1860-43CF-BA11-9CABB018AFBF}"/>
              </a:ext>
            </a:extLst>
          </p:cNvPr>
          <p:cNvSpPr txBox="1"/>
          <p:nvPr/>
        </p:nvSpPr>
        <p:spPr>
          <a:xfrm>
            <a:off x="3048000" y="4540647"/>
            <a:ext cx="356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Average 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8069E-9566-48C3-98B4-D7D39DF59957}"/>
              </a:ext>
            </a:extLst>
          </p:cNvPr>
          <p:cNvSpPr/>
          <p:nvPr/>
        </p:nvSpPr>
        <p:spPr>
          <a:xfrm>
            <a:off x="5903197" y="4839213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AB6472-56D7-4FB3-B4A4-66667B2A3F70}"/>
              </a:ext>
            </a:extLst>
          </p:cNvPr>
          <p:cNvSpPr/>
          <p:nvPr/>
        </p:nvSpPr>
        <p:spPr>
          <a:xfrm>
            <a:off x="5639457" y="4242082"/>
            <a:ext cx="8242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P+R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AF3B1A-919B-46BE-A73F-EE1C5E4D2051}"/>
              </a:ext>
            </a:extLst>
          </p:cNvPr>
          <p:cNvCxnSpPr>
            <a:cxnSpLocks/>
          </p:cNvCxnSpPr>
          <p:nvPr/>
        </p:nvCxnSpPr>
        <p:spPr>
          <a:xfrm>
            <a:off x="5258438" y="4848424"/>
            <a:ext cx="16358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36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B74519-E744-486E-AB49-4F2A1DB2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0" y="279401"/>
            <a:ext cx="6350000" cy="736079"/>
          </a:xfrm>
        </p:spPr>
        <p:txBody>
          <a:bodyPr>
            <a:normAutofit fontScale="90000"/>
          </a:bodyPr>
          <a:lstStyle/>
          <a:p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What is the best Threshold?</a:t>
            </a:r>
            <a:endParaRPr lang="en-IN" sz="3733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E6D25F-FA8B-4E0E-AA65-352A27DB7065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1701800"/>
          <a:ext cx="8128000" cy="197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829784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761522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284750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36350377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Model No: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Precision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Recall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Average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1814320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0.45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8382186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5604127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0.02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1.0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0.51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775420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982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B74519-E744-486E-AB49-4F2A1DB2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0" y="279401"/>
            <a:ext cx="6350000" cy="736079"/>
          </a:xfrm>
        </p:spPr>
        <p:txBody>
          <a:bodyPr>
            <a:normAutofit/>
          </a:bodyPr>
          <a:lstStyle/>
          <a:p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F1-Score</a:t>
            </a:r>
            <a:endParaRPr lang="en-IN" sz="3733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E6D25F-FA8B-4E0E-AA65-352A27DB7065}"/>
              </a:ext>
            </a:extLst>
          </p:cNvPr>
          <p:cNvGraphicFramePr>
            <a:graphicFrameLocks noGrp="1"/>
          </p:cNvGraphicFramePr>
          <p:nvPr/>
        </p:nvGraphicFramePr>
        <p:xfrm>
          <a:off x="1376743" y="3835400"/>
          <a:ext cx="8128000" cy="197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82978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761522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28475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363503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13487446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Model No: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Precision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Recall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Average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F1-Score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1814320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0.45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0.444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8382186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0.175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5604127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0.02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1.0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0.51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0.0392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7754207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96DC94A-526F-48D2-A878-96F3CD179C91}"/>
              </a:ext>
            </a:extLst>
          </p:cNvPr>
          <p:cNvSpPr txBox="1"/>
          <p:nvPr/>
        </p:nvSpPr>
        <p:spPr>
          <a:xfrm>
            <a:off x="3657600" y="1600201"/>
            <a:ext cx="356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F1-Score 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7FB-643A-48EC-B44C-02281B4A2B15}"/>
              </a:ext>
            </a:extLst>
          </p:cNvPr>
          <p:cNvSpPr/>
          <p:nvPr/>
        </p:nvSpPr>
        <p:spPr>
          <a:xfrm>
            <a:off x="6071238" y="1907978"/>
            <a:ext cx="8242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P+R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F1587F-0F4C-4EE1-94F7-C00210D5A3D1}"/>
              </a:ext>
            </a:extLst>
          </p:cNvPr>
          <p:cNvSpPr/>
          <p:nvPr/>
        </p:nvSpPr>
        <p:spPr>
          <a:xfrm>
            <a:off x="5969638" y="1299551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2</a:t>
            </a:r>
            <a:r>
              <a:rPr lang="en-IN" sz="3200" dirty="0"/>
              <a:t>*P*R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2527FC-2AC6-4372-98E9-64A5A27D958A}"/>
              </a:ext>
            </a:extLst>
          </p:cNvPr>
          <p:cNvCxnSpPr>
            <a:cxnSpLocks/>
          </p:cNvCxnSpPr>
          <p:nvPr/>
        </p:nvCxnSpPr>
        <p:spPr>
          <a:xfrm>
            <a:off x="5868038" y="1907977"/>
            <a:ext cx="16358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4A9084-1EB6-4D96-AE7A-34BDA45E838E}"/>
              </a:ext>
            </a:extLst>
          </p:cNvPr>
          <p:cNvSpPr txBox="1"/>
          <p:nvPr/>
        </p:nvSpPr>
        <p:spPr>
          <a:xfrm>
            <a:off x="686437" y="2800475"/>
            <a:ext cx="1036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If any value of P or R is 0, model is marked as inefficient</a:t>
            </a:r>
          </a:p>
        </p:txBody>
      </p:sp>
    </p:spTree>
    <p:extLst>
      <p:ext uri="{BB962C8B-B14F-4D97-AF65-F5344CB8AC3E}">
        <p14:creationId xmlns:p14="http://schemas.microsoft.com/office/powerpoint/2010/main" val="3371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1AB45A7-1F70-4C53-AD12-969CEE26877B}"/>
              </a:ext>
            </a:extLst>
          </p:cNvPr>
          <p:cNvSpPr txBox="1">
            <a:spLocks/>
          </p:cNvSpPr>
          <p:nvPr/>
        </p:nvSpPr>
        <p:spPr>
          <a:xfrm>
            <a:off x="1480457" y="1191961"/>
            <a:ext cx="28448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ROC Curve</a:t>
            </a:r>
            <a:endParaRPr lang="en-IN" sz="3733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A6D1DC-281A-4FD2-8A2F-F72630606CD9}"/>
              </a:ext>
            </a:extLst>
          </p:cNvPr>
          <p:cNvSpPr txBox="1"/>
          <p:nvPr/>
        </p:nvSpPr>
        <p:spPr>
          <a:xfrm>
            <a:off x="6197600" y="1295400"/>
            <a:ext cx="3566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Used to select an optimized model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10E78D-DEB9-4311-8FD9-52528EA6A809}"/>
              </a:ext>
            </a:extLst>
          </p:cNvPr>
          <p:cNvSpPr txBox="1">
            <a:spLocks/>
          </p:cNvSpPr>
          <p:nvPr/>
        </p:nvSpPr>
        <p:spPr>
          <a:xfrm>
            <a:off x="980033" y="3197713"/>
            <a:ext cx="3845648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33" dirty="0">
                <a:solidFill>
                  <a:srgbClr val="7030A0"/>
                </a:solidFill>
                <a:latin typeface="Century Gothic" panose="020B0502020202020204" pitchFamily="34" charset="0"/>
              </a:rPr>
              <a:t>AIC</a:t>
            </a:r>
          </a:p>
          <a:p>
            <a:r>
              <a:rPr lang="en-US" sz="3067" dirty="0">
                <a:solidFill>
                  <a:srgbClr val="7030A0"/>
                </a:solidFill>
                <a:latin typeface="Century Gothic" panose="020B0502020202020204" pitchFamily="34" charset="0"/>
              </a:rPr>
              <a:t>(</a:t>
            </a:r>
            <a:r>
              <a:rPr lang="en-US" sz="2133" dirty="0">
                <a:solidFill>
                  <a:srgbClr val="7030A0"/>
                </a:solidFill>
                <a:latin typeface="Century Gothic" panose="020B0502020202020204" pitchFamily="34" charset="0"/>
              </a:rPr>
              <a:t>Akaike information criterion</a:t>
            </a:r>
            <a:r>
              <a:rPr lang="en-US" sz="3067" dirty="0">
                <a:solidFill>
                  <a:srgbClr val="7030A0"/>
                </a:solidFill>
                <a:latin typeface="Century Gothic" panose="020B0502020202020204" pitchFamily="34" charset="0"/>
              </a:rPr>
              <a:t>)</a:t>
            </a:r>
            <a:endParaRPr lang="en-IN" sz="3733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10741C-F3E1-47D7-9EA4-179B6D21C11E}"/>
              </a:ext>
            </a:extLst>
          </p:cNvPr>
          <p:cNvSpPr txBox="1"/>
          <p:nvPr/>
        </p:nvSpPr>
        <p:spPr>
          <a:xfrm>
            <a:off x="6256295" y="3279357"/>
            <a:ext cx="3566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AIC should be low for a good model</a:t>
            </a:r>
          </a:p>
        </p:txBody>
      </p:sp>
    </p:spTree>
    <p:extLst>
      <p:ext uri="{BB962C8B-B14F-4D97-AF65-F5344CB8AC3E}">
        <p14:creationId xmlns:p14="http://schemas.microsoft.com/office/powerpoint/2010/main" val="271318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76375-9B69-495E-9A36-B1A826B35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0" y="2413001"/>
            <a:ext cx="8432800" cy="1219199"/>
          </a:xfrm>
          <a:ln>
            <a:solidFill>
              <a:srgbClr val="990099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/>
              <a:t>Significant variables can be selected using P-values of chi-square test following step-wise selection.</a:t>
            </a:r>
            <a:endParaRPr lang="en-IN" sz="2667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59D5BC-0EEB-4126-893C-A7CF73E3BDBB}"/>
              </a:ext>
            </a:extLst>
          </p:cNvPr>
          <p:cNvSpPr/>
          <p:nvPr/>
        </p:nvSpPr>
        <p:spPr>
          <a:xfrm>
            <a:off x="3657600" y="383023"/>
            <a:ext cx="48768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Variable selection</a:t>
            </a:r>
            <a:endParaRPr lang="en-IN" sz="3733" dirty="0"/>
          </a:p>
        </p:txBody>
      </p:sp>
    </p:spTree>
    <p:extLst>
      <p:ext uri="{BB962C8B-B14F-4D97-AF65-F5344CB8AC3E}">
        <p14:creationId xmlns:p14="http://schemas.microsoft.com/office/powerpoint/2010/main" val="18262786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77D5-73C2-4D97-96FC-3010DD7D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0" y="1803400"/>
            <a:ext cx="9245600" cy="294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667" dirty="0"/>
              <a:t>Target/output variable is dichotomous in nature</a:t>
            </a:r>
          </a:p>
          <a:p>
            <a:pPr marL="0" indent="0">
              <a:buNone/>
            </a:pPr>
            <a:r>
              <a:rPr lang="en-IN" sz="2667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667" dirty="0"/>
              <a:t>No multicollinearity between independent variables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667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667" dirty="0"/>
              <a:t>log(odds) is in linear relationship with input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ABDC52-E35C-46F9-8BB4-F54F3702C2A9}"/>
              </a:ext>
            </a:extLst>
          </p:cNvPr>
          <p:cNvSpPr/>
          <p:nvPr/>
        </p:nvSpPr>
        <p:spPr>
          <a:xfrm>
            <a:off x="1930400" y="177801"/>
            <a:ext cx="85344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733" dirty="0">
                <a:solidFill>
                  <a:srgbClr val="7030A0"/>
                </a:solidFill>
                <a:latin typeface="Century Gothic" panose="020B0502020202020204" pitchFamily="34" charset="0"/>
              </a:rPr>
              <a:t>Assumptions of logistic regression</a:t>
            </a:r>
            <a:endParaRPr lang="en-IN" sz="3733" dirty="0"/>
          </a:p>
        </p:txBody>
      </p:sp>
    </p:spTree>
    <p:extLst>
      <p:ext uri="{BB962C8B-B14F-4D97-AF65-F5344CB8AC3E}">
        <p14:creationId xmlns:p14="http://schemas.microsoft.com/office/powerpoint/2010/main" val="246668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E9531E57-4B1B-4EF3-848B-6B8E06BD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1" y="1715373"/>
            <a:ext cx="1095607" cy="1545920"/>
          </a:xfrm>
        </p:spPr>
      </p:pic>
      <p:pic>
        <p:nvPicPr>
          <p:cNvPr id="6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BACB64C7-B730-4A05-AB40-8E2EE9336E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1" y="1715373"/>
            <a:ext cx="1095607" cy="1545920"/>
          </a:xfrm>
          <a:prstGeom prst="rect">
            <a:avLst/>
          </a:prstGeom>
        </p:spPr>
      </p:pic>
      <p:pic>
        <p:nvPicPr>
          <p:cNvPr id="7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8274ED79-5D32-47A7-B843-03E9719A8F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715373"/>
            <a:ext cx="1095607" cy="1545920"/>
          </a:xfrm>
          <a:prstGeom prst="rect">
            <a:avLst/>
          </a:prstGeom>
        </p:spPr>
      </p:pic>
      <p:pic>
        <p:nvPicPr>
          <p:cNvPr id="8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EB36A95C-DBB0-4A72-8430-B5A74FEBDA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1" y="1715373"/>
            <a:ext cx="1095607" cy="1545920"/>
          </a:xfrm>
          <a:prstGeom prst="rect">
            <a:avLst/>
          </a:prstGeom>
        </p:spPr>
      </p:pic>
      <p:pic>
        <p:nvPicPr>
          <p:cNvPr id="9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97069847-37C1-4F46-84B4-71F2146D28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1" y="1715373"/>
            <a:ext cx="1095607" cy="1545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2E148F-0D23-45DE-868F-ADF558368AA7}"/>
              </a:ext>
            </a:extLst>
          </p:cNvPr>
          <p:cNvSpPr txBox="1"/>
          <p:nvPr/>
        </p:nvSpPr>
        <p:spPr>
          <a:xfrm>
            <a:off x="2641600" y="5474574"/>
            <a:ext cx="67056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Odds = (7/8)/(1/8) = 7/1 =7</a:t>
            </a:r>
            <a:endParaRPr lang="en-IN" sz="3733" dirty="0"/>
          </a:p>
        </p:txBody>
      </p:sp>
      <p:pic>
        <p:nvPicPr>
          <p:cNvPr id="10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DAA82BAB-05B0-4532-8FA5-6448A1065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65" y="3261293"/>
            <a:ext cx="1095607" cy="1545920"/>
          </a:xfrm>
          <a:prstGeom prst="rect">
            <a:avLst/>
          </a:prstGeom>
        </p:spPr>
      </p:pic>
      <p:pic>
        <p:nvPicPr>
          <p:cNvPr id="12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78A81ED8-CC0A-4543-B7B7-0E75CE795D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065" y="3261293"/>
            <a:ext cx="1095607" cy="1545920"/>
          </a:xfrm>
          <a:prstGeom prst="rect">
            <a:avLst/>
          </a:prstGeom>
        </p:spPr>
      </p:pic>
      <p:pic>
        <p:nvPicPr>
          <p:cNvPr id="13" name="Content Placeholder 4" descr="A close up of a lamp&#10;&#10;Description automatically generated">
            <a:extLst>
              <a:ext uri="{FF2B5EF4-FFF2-40B4-BE49-F238E27FC236}">
                <a16:creationId xmlns:a16="http://schemas.microsoft.com/office/drawing/2014/main" id="{EB139AD5-14D1-4473-8D4F-988C0D47FC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65" y="3261293"/>
            <a:ext cx="1095607" cy="1545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E43CCD-FEF1-426B-B5DE-63863ACC8ABF}"/>
              </a:ext>
            </a:extLst>
          </p:cNvPr>
          <p:cNvSpPr txBox="1"/>
          <p:nvPr/>
        </p:nvSpPr>
        <p:spPr>
          <a:xfrm>
            <a:off x="660400" y="447296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990099"/>
                </a:solidFill>
              </a:rPr>
              <a:t>If it is a better day, Odds in favor of buying ice cream 7 to 1</a:t>
            </a:r>
            <a:endParaRPr lang="en-IN" sz="3200" u="sng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7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1758</Words>
  <Application>Microsoft Office PowerPoint</Application>
  <PresentationFormat>Widescreen</PresentationFormat>
  <Paragraphs>651</Paragraphs>
  <Slides>85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Century Gothic</vt:lpstr>
      <vt:lpstr>Wingdings</vt:lpstr>
      <vt:lpstr>Office Theme</vt:lpstr>
      <vt:lpstr>Logistic Regression</vt:lpstr>
      <vt:lpstr>Why not linear regression?</vt:lpstr>
      <vt:lpstr>PowerPoint Presentation</vt:lpstr>
      <vt:lpstr>Logistic regression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math…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Curve1</vt:lpstr>
      <vt:lpstr>Curve2</vt:lpstr>
      <vt:lpstr>Curve3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Validation in Logistic regression</vt:lpstr>
      <vt:lpstr>Validation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Precision vs Recall</vt:lpstr>
      <vt:lpstr>PowerPoint Presentation</vt:lpstr>
      <vt:lpstr>Precision vs Recall</vt:lpstr>
      <vt:lpstr>What is the best Threshold?</vt:lpstr>
      <vt:lpstr>What is the best Threshold?</vt:lpstr>
      <vt:lpstr>F1-Score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Sudheer Kumar Vetcha - (AEO)</dc:creator>
  <cp:lastModifiedBy>Sudheer Kumar Vetcha - (AEO)</cp:lastModifiedBy>
  <cp:revision>1</cp:revision>
  <dcterms:created xsi:type="dcterms:W3CDTF">2023-02-20T06:29:44Z</dcterms:created>
  <dcterms:modified xsi:type="dcterms:W3CDTF">2023-02-20T06:30:32Z</dcterms:modified>
</cp:coreProperties>
</file>