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3" r:id="rId3"/>
    <p:sldId id="318" r:id="rId4"/>
    <p:sldId id="486" r:id="rId5"/>
    <p:sldId id="484" r:id="rId6"/>
    <p:sldId id="524" r:id="rId7"/>
    <p:sldId id="525" r:id="rId8"/>
    <p:sldId id="526" r:id="rId9"/>
    <p:sldId id="527" r:id="rId10"/>
    <p:sldId id="532" r:id="rId11"/>
    <p:sldId id="487" r:id="rId12"/>
    <p:sldId id="485" r:id="rId13"/>
    <p:sldId id="520" r:id="rId14"/>
    <p:sldId id="522" r:id="rId15"/>
    <p:sldId id="529" r:id="rId16"/>
    <p:sldId id="534" r:id="rId17"/>
    <p:sldId id="528" r:id="rId18"/>
    <p:sldId id="521" r:id="rId19"/>
    <p:sldId id="533" r:id="rId20"/>
    <p:sldId id="5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93D4-E619-0C38-6F0B-28EAFF71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0D64C-9CE4-4708-A409-E1B90D47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B772-8F05-466A-CE62-3ED60E62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4356-C86E-0999-5C28-EE824BF2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AC2D-8CD6-B7B3-9BB6-32C30B7F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A0BA-4428-5354-4450-6F3AEEC7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C3B2A-7CDC-3475-1081-990E714B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FF9F-4461-D7F4-5E53-6ED95D40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795E-C466-AD19-3873-45F7564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3DBA-612A-48A2-2B8C-9B208CC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9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693EB-6AF9-D113-8DCA-153FB4310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AFB80-0A80-6091-E3C1-070866F8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1EB0-6B31-B231-5BDE-D6BEA0E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FFE8-052A-117F-7CA7-0BCE5924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A228-0C06-B71B-CB8C-3187963A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6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271-80CB-094E-8DDD-0CC2EAD7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E59F-9A63-CA08-EFC2-9CE01F81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32B9-5C73-F6DA-D4F9-07F15855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DD3B-4795-EA4E-F6AA-5D5EFC5C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AB5B-2B62-BC61-3451-9A8929A6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4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322E-D06C-A892-0881-57BAAAD4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9AF2-0A7B-B017-5D71-2FB0A927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F351-C160-8E54-5107-3141D42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C040-6736-7668-435A-1CD9DBC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EC68-4BBB-7EEF-1FFF-9E93F43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4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3BB-1A1A-0078-3515-2B680F04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F7FB-CA8E-CDA5-42B7-75883A1A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A6BF9-5DF4-0678-9940-84E8D557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68E5-2D98-917A-8357-FF746BB1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2A71-9968-33BB-25D1-E160D821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C10BA-9218-3CBB-4A6A-BC5B7521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1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F87D-E8AE-2AEF-BCCB-6A73BAD8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F91C-47FD-7CBA-7030-034A3F55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45274-9D1E-4096-0EE3-594C99740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F9F2A-1F14-8122-32FA-024F7FCE2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1E28B-10E9-1437-4451-ED9E9F9B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4B178-D893-35B5-7377-2C711237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9807D-236B-9EE8-5333-95728DB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377A6-75E3-DA75-DD80-39C08815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4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F0B7-9843-6D60-4B2D-D91598E4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88C8E-7905-10F2-411B-8A203F11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6D828-52C1-65C5-F46F-9BB1DF0B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721D4-F37B-85A2-7688-A36A4CE4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A2BAF-9A3E-D34A-5E23-B47DC44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636E-4533-CB1B-64E9-FA0D758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2779-6BC0-F386-4CCE-9C9DA6EC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8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E5CA-CA4A-0E66-E949-11575955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D16F-E926-8FC6-D3DE-DD07194F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188FB-3D71-6F46-FB02-12B2EBA4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C36E-28B7-0983-D472-15C16037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3B29-6B23-E98D-73B1-1532635D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FCE28-89EE-1C99-6264-CB8FF260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9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183D-65D9-DB6B-B9FD-6C5C36E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19265-0228-9FFD-D38A-3FB6368E5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D52E-27DD-DCE3-4F8C-2A4F1B28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42F2-1A45-835C-5D66-C2799102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92065-C70E-2BFD-6535-2B03B378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B4F5-8AD6-CBF3-5E2C-FE389E3E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6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783E1-A30A-369E-39C9-B1CB1D9D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E98D-B77D-791A-0DAB-D5BEBDB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7E05-7318-1F97-FAFB-F45159C35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8F98-BFE8-4594-AF67-E8FA4B0B31D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B89F-9DCC-93E8-2E5A-F0670069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36EE-F58C-1E6F-E789-5F97DD9DA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2A7A-97D3-4F27-B0DB-154B070C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6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B9E3-A148-E3C6-1541-52B189D5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C54B-9CEE-8C52-513A-D4984EAA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6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able, sitting&#10;&#10;Description automatically generated">
            <a:extLst>
              <a:ext uri="{FF2B5EF4-FFF2-40B4-BE49-F238E27FC236}">
                <a16:creationId xmlns:a16="http://schemas.microsoft.com/office/drawing/2014/main" id="{77E47FD9-14F6-4FDD-9780-015BFDA01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68" y="1826684"/>
            <a:ext cx="5799665" cy="4349749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583337-7461-4064-844E-303189563D98}"/>
              </a:ext>
            </a:extLst>
          </p:cNvPr>
          <p:cNvSpPr/>
          <p:nvPr/>
        </p:nvSpPr>
        <p:spPr>
          <a:xfrm>
            <a:off x="406401" y="279400"/>
            <a:ext cx="1163331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Difference of Euclidean and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190075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6009F7-E6C8-4C8B-8329-DACCC9D2056B}"/>
              </a:ext>
            </a:extLst>
          </p:cNvPr>
          <p:cNvSpPr/>
          <p:nvPr/>
        </p:nvSpPr>
        <p:spPr>
          <a:xfrm>
            <a:off x="3860800" y="0"/>
            <a:ext cx="3815468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Cosine similarity</a:t>
            </a:r>
          </a:p>
        </p:txBody>
      </p:sp>
      <p:pic>
        <p:nvPicPr>
          <p:cNvPr id="2052" name="Picture 4" descr="The difference between Euclidean distance and cosine similarity ...">
            <a:extLst>
              <a:ext uri="{FF2B5EF4-FFF2-40B4-BE49-F238E27FC236}">
                <a16:creationId xmlns:a16="http://schemas.microsoft.com/office/drawing/2014/main" id="{728DE606-66B3-4329-9DB7-B8EE4A2F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839175"/>
            <a:ext cx="3877557" cy="33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sine similarity - Wikipedia">
            <a:extLst>
              <a:ext uri="{FF2B5EF4-FFF2-40B4-BE49-F238E27FC236}">
                <a16:creationId xmlns:a16="http://schemas.microsoft.com/office/drawing/2014/main" id="{15D7F8EA-B48B-45D9-88D1-9841D527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29" y="4609126"/>
            <a:ext cx="5448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20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D5AF1-AB13-4286-872B-04EC0EFE9E8D}"/>
              </a:ext>
            </a:extLst>
          </p:cNvPr>
          <p:cNvSpPr/>
          <p:nvPr/>
        </p:nvSpPr>
        <p:spPr>
          <a:xfrm>
            <a:off x="2707218" y="65516"/>
            <a:ext cx="7212231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Different clustering techniques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493088-6A1E-4C81-B1C5-8EF7BCA9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600" y="935567"/>
            <a:ext cx="4622800" cy="254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K-Means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K-Medoid clustering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Hierarchical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494DC-141F-4800-A6D8-3905071C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3796103"/>
            <a:ext cx="3556000" cy="2315688"/>
          </a:xfrm>
          <a:prstGeom prst="rect">
            <a:avLst/>
          </a:prstGeom>
        </p:spPr>
      </p:pic>
      <p:pic>
        <p:nvPicPr>
          <p:cNvPr id="8" name="Picture 7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658BD884-FDDD-463B-B331-587ADC267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7" y="364799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0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C94B7C-304C-4C19-A49C-39C321BBD9BE}"/>
              </a:ext>
            </a:extLst>
          </p:cNvPr>
          <p:cNvSpPr/>
          <p:nvPr/>
        </p:nvSpPr>
        <p:spPr>
          <a:xfrm>
            <a:off x="3352800" y="2731373"/>
            <a:ext cx="4604146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53891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ight, small, computer, lot&#10;&#10;Description automatically generated">
            <a:extLst>
              <a:ext uri="{FF2B5EF4-FFF2-40B4-BE49-F238E27FC236}">
                <a16:creationId xmlns:a16="http://schemas.microsoft.com/office/drawing/2014/main" id="{84BC1D15-F2B3-4DB3-89F5-AD8737ED3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584200"/>
            <a:ext cx="8160193" cy="55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4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420FBC-58F0-4EED-8F08-A048753CE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0261600" cy="52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4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35B8B-1D6C-4DBF-89BD-A764D90F8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584200"/>
            <a:ext cx="7159676" cy="5369757"/>
          </a:xfrm>
        </p:spPr>
      </p:pic>
    </p:spTree>
    <p:extLst>
      <p:ext uri="{BB962C8B-B14F-4D97-AF65-F5344CB8AC3E}">
        <p14:creationId xmlns:p14="http://schemas.microsoft.com/office/powerpoint/2010/main" val="125803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858A59F-384C-42A7-93AD-26A340C09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889000"/>
            <a:ext cx="7416800" cy="445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51407-33C8-44FD-840A-F4B2DFB7140A}"/>
              </a:ext>
            </a:extLst>
          </p:cNvPr>
          <p:cNvSpPr txBox="1"/>
          <p:nvPr/>
        </p:nvSpPr>
        <p:spPr>
          <a:xfrm>
            <a:off x="2590800" y="5722779"/>
            <a:ext cx="60960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Distortion is minimum for a well clustered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F93CB-ACCE-4E81-8242-3566AA2D13E5}"/>
              </a:ext>
            </a:extLst>
          </p:cNvPr>
          <p:cNvSpPr/>
          <p:nvPr/>
        </p:nvSpPr>
        <p:spPr>
          <a:xfrm>
            <a:off x="3203013" y="3731"/>
            <a:ext cx="5739072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Calculation of Distortion</a:t>
            </a:r>
          </a:p>
        </p:txBody>
      </p:sp>
    </p:spTree>
    <p:extLst>
      <p:ext uri="{BB962C8B-B14F-4D97-AF65-F5344CB8AC3E}">
        <p14:creationId xmlns:p14="http://schemas.microsoft.com/office/powerpoint/2010/main" val="218328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2A6054-B03D-4E5E-A951-D28B058C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1" y="1905001"/>
            <a:ext cx="2679700" cy="422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19FE77-8FFB-419C-BD51-9BD1B7A77086}"/>
              </a:ext>
            </a:extLst>
          </p:cNvPr>
          <p:cNvSpPr/>
          <p:nvPr/>
        </p:nvSpPr>
        <p:spPr>
          <a:xfrm>
            <a:off x="1543258" y="69360"/>
            <a:ext cx="961032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How to decide the number of clusters??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1590D5A-56A5-4FFA-963F-768324BBF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1"/>
            <a:ext cx="6477904" cy="41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0186-D2C5-4911-921F-573067E8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139" y="4749801"/>
            <a:ext cx="5892800" cy="1422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Works only with numerical variables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Problem with identifying global  minima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465FD-ABC1-4CB3-B919-B02B3B2D31C1}"/>
              </a:ext>
            </a:extLst>
          </p:cNvPr>
          <p:cNvSpPr/>
          <p:nvPr/>
        </p:nvSpPr>
        <p:spPr>
          <a:xfrm>
            <a:off x="4064001" y="383023"/>
            <a:ext cx="306045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Advantages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8F966-9806-478E-B640-BAD734A53199}"/>
              </a:ext>
            </a:extLst>
          </p:cNvPr>
          <p:cNvSpPr/>
          <p:nvPr/>
        </p:nvSpPr>
        <p:spPr>
          <a:xfrm>
            <a:off x="4064000" y="3632200"/>
            <a:ext cx="3671198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Disadvantages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839E97-25D3-4AB0-8992-10F06A413E4F}"/>
              </a:ext>
            </a:extLst>
          </p:cNvPr>
          <p:cNvSpPr txBox="1">
            <a:spLocks/>
          </p:cNvSpPr>
          <p:nvPr/>
        </p:nvSpPr>
        <p:spPr>
          <a:xfrm>
            <a:off x="2679139" y="1492826"/>
            <a:ext cx="5892800" cy="14223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Easy to implement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Scales to large data sets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44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8798B-FC69-4FA4-8BB8-9AF54A5C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0" y="482600"/>
            <a:ext cx="3125376" cy="812800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Clustering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6D2D327-1460-43AF-910E-C8B7E591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1397000"/>
            <a:ext cx="6334713" cy="48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5FC86-952A-4D83-9E79-BF754ED202CB}"/>
              </a:ext>
            </a:extLst>
          </p:cNvPr>
          <p:cNvSpPr/>
          <p:nvPr/>
        </p:nvSpPr>
        <p:spPr>
          <a:xfrm>
            <a:off x="1422400" y="584200"/>
            <a:ext cx="8178842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Assumptions of K-Means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CB2CA-743F-44E2-8391-1880F77DB4D1}"/>
              </a:ext>
            </a:extLst>
          </p:cNvPr>
          <p:cNvSpPr/>
          <p:nvPr/>
        </p:nvSpPr>
        <p:spPr>
          <a:xfrm>
            <a:off x="1117600" y="2108200"/>
            <a:ext cx="995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The distortion/variance of the distribution of each variable is spherical.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All variables have the same variance.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The prior probability for all </a:t>
            </a:r>
            <a:r>
              <a:rPr lang="en-US" sz="2400" b="1" dirty="0"/>
              <a:t>k clusters</a:t>
            </a:r>
            <a:r>
              <a:rPr lang="en-US" sz="2400" dirty="0"/>
              <a:t> are the same.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57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C4B25-9E03-4E7D-BDF1-8B069F353809}"/>
              </a:ext>
            </a:extLst>
          </p:cNvPr>
          <p:cNvSpPr/>
          <p:nvPr/>
        </p:nvSpPr>
        <p:spPr>
          <a:xfrm>
            <a:off x="3149600" y="3408129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DCDAFB-16FA-4715-83AB-095AF37D395C}"/>
              </a:ext>
            </a:extLst>
          </p:cNvPr>
          <p:cNvSpPr/>
          <p:nvPr/>
        </p:nvSpPr>
        <p:spPr>
          <a:xfrm>
            <a:off x="344713" y="4146541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AB1F3-D69E-4A0D-8676-BC4E35A8E573}"/>
              </a:ext>
            </a:extLst>
          </p:cNvPr>
          <p:cNvSpPr/>
          <p:nvPr/>
        </p:nvSpPr>
        <p:spPr>
          <a:xfrm>
            <a:off x="1176563" y="3453485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55A95-8111-4B58-ABC1-AD8A4821031C}"/>
              </a:ext>
            </a:extLst>
          </p:cNvPr>
          <p:cNvSpPr/>
          <p:nvPr/>
        </p:nvSpPr>
        <p:spPr>
          <a:xfrm>
            <a:off x="2146300" y="3306529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DB59D2-37F0-4859-B534-B3242FA5CE8A}"/>
              </a:ext>
            </a:extLst>
          </p:cNvPr>
          <p:cNvSpPr/>
          <p:nvPr/>
        </p:nvSpPr>
        <p:spPr>
          <a:xfrm>
            <a:off x="1335313" y="4017729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6F0A4B-22D2-434D-8F2E-4BF2071BD5DE}"/>
              </a:ext>
            </a:extLst>
          </p:cNvPr>
          <p:cNvSpPr/>
          <p:nvPr/>
        </p:nvSpPr>
        <p:spPr>
          <a:xfrm>
            <a:off x="3180443" y="3927015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F4E0AA0B-930F-41AD-8D18-5B75BAF03C33}"/>
              </a:ext>
            </a:extLst>
          </p:cNvPr>
          <p:cNvSpPr/>
          <p:nvPr/>
        </p:nvSpPr>
        <p:spPr>
          <a:xfrm>
            <a:off x="2064657" y="2667901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13C40002-A9BA-44F1-8394-F47199613DFD}"/>
              </a:ext>
            </a:extLst>
          </p:cNvPr>
          <p:cNvSpPr/>
          <p:nvPr/>
        </p:nvSpPr>
        <p:spPr>
          <a:xfrm>
            <a:off x="2126343" y="3927015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A3C34B58-E6CD-48AF-87D8-D56967ED9A62}"/>
              </a:ext>
            </a:extLst>
          </p:cNvPr>
          <p:cNvSpPr/>
          <p:nvPr/>
        </p:nvSpPr>
        <p:spPr>
          <a:xfrm>
            <a:off x="199571" y="2667901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80F8D0C-A799-4951-8D24-1A718E497F69}"/>
              </a:ext>
            </a:extLst>
          </p:cNvPr>
          <p:cNvSpPr/>
          <p:nvPr/>
        </p:nvSpPr>
        <p:spPr>
          <a:xfrm>
            <a:off x="3222172" y="2617101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58C078E-B676-41C5-893A-1567F646AC78}"/>
              </a:ext>
            </a:extLst>
          </p:cNvPr>
          <p:cNvSpPr/>
          <p:nvPr/>
        </p:nvSpPr>
        <p:spPr>
          <a:xfrm>
            <a:off x="402771" y="3306529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2E08243-0BEC-4FEF-8F9A-1EC8FAEE3881}"/>
              </a:ext>
            </a:extLst>
          </p:cNvPr>
          <p:cNvSpPr/>
          <p:nvPr/>
        </p:nvSpPr>
        <p:spPr>
          <a:xfrm>
            <a:off x="1262741" y="2620729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2EE1C3C-9E7F-4E0C-B814-590BD770E0FD}"/>
              </a:ext>
            </a:extLst>
          </p:cNvPr>
          <p:cNvSpPr/>
          <p:nvPr/>
        </p:nvSpPr>
        <p:spPr>
          <a:xfrm>
            <a:off x="6186716" y="926188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AEEC164-3CF8-456F-9E04-DCA140458BF5}"/>
              </a:ext>
            </a:extLst>
          </p:cNvPr>
          <p:cNvSpPr/>
          <p:nvPr/>
        </p:nvSpPr>
        <p:spPr>
          <a:xfrm>
            <a:off x="5400224" y="1653717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99E0A7F-03CB-45A3-A1C5-40BB2FEC2CE4}"/>
              </a:ext>
            </a:extLst>
          </p:cNvPr>
          <p:cNvSpPr/>
          <p:nvPr/>
        </p:nvSpPr>
        <p:spPr>
          <a:xfrm>
            <a:off x="4321629" y="926188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ABDB688-5332-4EF8-9CF8-68B8AE8C04E0}"/>
              </a:ext>
            </a:extLst>
          </p:cNvPr>
          <p:cNvSpPr/>
          <p:nvPr/>
        </p:nvSpPr>
        <p:spPr>
          <a:xfrm>
            <a:off x="6593116" y="1623784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08CED2-64CA-4786-8423-FD3DA3C47D78}"/>
              </a:ext>
            </a:extLst>
          </p:cNvPr>
          <p:cNvSpPr/>
          <p:nvPr/>
        </p:nvSpPr>
        <p:spPr>
          <a:xfrm>
            <a:off x="4566559" y="1628317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6ED7DB0-F1DE-4B00-B4C1-5109D294FCC4}"/>
              </a:ext>
            </a:extLst>
          </p:cNvPr>
          <p:cNvSpPr/>
          <p:nvPr/>
        </p:nvSpPr>
        <p:spPr>
          <a:xfrm>
            <a:off x="5479144" y="926188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EC24CE-334C-4A7A-86C4-66D01CB22DA0}"/>
              </a:ext>
            </a:extLst>
          </p:cNvPr>
          <p:cNvSpPr/>
          <p:nvPr/>
        </p:nvSpPr>
        <p:spPr>
          <a:xfrm>
            <a:off x="6514196" y="5144399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A55D63-090A-484E-8A91-3D3A2D3A536C}"/>
              </a:ext>
            </a:extLst>
          </p:cNvPr>
          <p:cNvSpPr/>
          <p:nvPr/>
        </p:nvSpPr>
        <p:spPr>
          <a:xfrm>
            <a:off x="4414159" y="5828387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EDE86-F75F-4ED4-B1EF-6A885EF63457}"/>
              </a:ext>
            </a:extLst>
          </p:cNvPr>
          <p:cNvSpPr/>
          <p:nvPr/>
        </p:nvSpPr>
        <p:spPr>
          <a:xfrm>
            <a:off x="4541159" y="5189755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EB888B-7CE5-4C75-BF4E-8D717C381005}"/>
              </a:ext>
            </a:extLst>
          </p:cNvPr>
          <p:cNvSpPr/>
          <p:nvPr/>
        </p:nvSpPr>
        <p:spPr>
          <a:xfrm>
            <a:off x="5510896" y="5042799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9770F-82DC-4D56-8A8F-7D4982B8487C}"/>
              </a:ext>
            </a:extLst>
          </p:cNvPr>
          <p:cNvSpPr/>
          <p:nvPr/>
        </p:nvSpPr>
        <p:spPr>
          <a:xfrm>
            <a:off x="5546892" y="5719755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573561-8C00-4A4C-8A51-9E6DACD7CF37}"/>
              </a:ext>
            </a:extLst>
          </p:cNvPr>
          <p:cNvSpPr/>
          <p:nvPr/>
        </p:nvSpPr>
        <p:spPr>
          <a:xfrm>
            <a:off x="6514196" y="5680751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1E473CD-FAED-4069-BD3D-60043131249E}"/>
              </a:ext>
            </a:extLst>
          </p:cNvPr>
          <p:cNvSpPr/>
          <p:nvPr/>
        </p:nvSpPr>
        <p:spPr>
          <a:xfrm>
            <a:off x="9982188" y="900788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47E2ED5-7FBE-4D0B-B06E-B388E8EDE643}"/>
              </a:ext>
            </a:extLst>
          </p:cNvPr>
          <p:cNvSpPr/>
          <p:nvPr/>
        </p:nvSpPr>
        <p:spPr>
          <a:xfrm>
            <a:off x="9444947" y="913367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C6586FC-1785-4464-99E5-C0820BB6145F}"/>
              </a:ext>
            </a:extLst>
          </p:cNvPr>
          <p:cNvSpPr/>
          <p:nvPr/>
        </p:nvSpPr>
        <p:spPr>
          <a:xfrm>
            <a:off x="8792027" y="926188"/>
            <a:ext cx="406400" cy="50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086514C4-0828-4CE6-AE96-0070333EF633}"/>
              </a:ext>
            </a:extLst>
          </p:cNvPr>
          <p:cNvSpPr/>
          <p:nvPr/>
        </p:nvSpPr>
        <p:spPr>
          <a:xfrm>
            <a:off x="10388588" y="2167159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F189E0A8-503C-464D-A61D-E65AC68766A9}"/>
              </a:ext>
            </a:extLst>
          </p:cNvPr>
          <p:cNvSpPr/>
          <p:nvPr/>
        </p:nvSpPr>
        <p:spPr>
          <a:xfrm>
            <a:off x="9371687" y="2159901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B8992E17-3076-422C-A539-016967F461A4}"/>
              </a:ext>
            </a:extLst>
          </p:cNvPr>
          <p:cNvSpPr/>
          <p:nvPr/>
        </p:nvSpPr>
        <p:spPr>
          <a:xfrm>
            <a:off x="8354785" y="2159901"/>
            <a:ext cx="812800" cy="457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405A7E-5E02-487D-A0DD-AB5A09B69585}"/>
              </a:ext>
            </a:extLst>
          </p:cNvPr>
          <p:cNvSpPr/>
          <p:nvPr/>
        </p:nvSpPr>
        <p:spPr>
          <a:xfrm>
            <a:off x="9534972" y="4023171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6A3612-2D2A-4594-BFD8-5DE568736960}"/>
              </a:ext>
            </a:extLst>
          </p:cNvPr>
          <p:cNvSpPr/>
          <p:nvPr/>
        </p:nvSpPr>
        <p:spPr>
          <a:xfrm>
            <a:off x="8644157" y="4044941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A2CF1D-FF83-4A7E-83BE-E6EC0DE92F58}"/>
              </a:ext>
            </a:extLst>
          </p:cNvPr>
          <p:cNvSpPr/>
          <p:nvPr/>
        </p:nvSpPr>
        <p:spPr>
          <a:xfrm>
            <a:off x="10440279" y="4026799"/>
            <a:ext cx="649515" cy="508000"/>
          </a:xfrm>
          <a:prstGeom prst="ellipse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7A9011-6999-4111-9394-4B2D19C870E6}"/>
              </a:ext>
            </a:extLst>
          </p:cNvPr>
          <p:cNvSpPr/>
          <p:nvPr/>
        </p:nvSpPr>
        <p:spPr>
          <a:xfrm>
            <a:off x="9658132" y="5765800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D3FFB0-0B45-4011-901D-825F6204A94C}"/>
              </a:ext>
            </a:extLst>
          </p:cNvPr>
          <p:cNvSpPr/>
          <p:nvPr/>
        </p:nvSpPr>
        <p:spPr>
          <a:xfrm>
            <a:off x="10550739" y="5765800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1D2C7A-CD89-4998-B4F0-33987E4C322A}"/>
              </a:ext>
            </a:extLst>
          </p:cNvPr>
          <p:cNvSpPr/>
          <p:nvPr/>
        </p:nvSpPr>
        <p:spPr>
          <a:xfrm>
            <a:off x="8601313" y="5765800"/>
            <a:ext cx="711200" cy="304800"/>
          </a:xfrm>
          <a:prstGeom prst="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91EA8C-B78D-489D-8001-113E079B6A51}"/>
              </a:ext>
            </a:extLst>
          </p:cNvPr>
          <p:cNvSpPr txBox="1"/>
          <p:nvPr/>
        </p:nvSpPr>
        <p:spPr>
          <a:xfrm>
            <a:off x="63501" y="2466514"/>
            <a:ext cx="38989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E5A15-1F14-4EFD-92D5-80653335A7F7}"/>
              </a:ext>
            </a:extLst>
          </p:cNvPr>
          <p:cNvSpPr txBox="1"/>
          <p:nvPr/>
        </p:nvSpPr>
        <p:spPr>
          <a:xfrm>
            <a:off x="4192708" y="787401"/>
            <a:ext cx="2996296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4ACEF6-DBD9-481F-AFA5-A5C05B37DEAC}"/>
              </a:ext>
            </a:extLst>
          </p:cNvPr>
          <p:cNvSpPr txBox="1"/>
          <p:nvPr/>
        </p:nvSpPr>
        <p:spPr>
          <a:xfrm>
            <a:off x="4387396" y="4738456"/>
            <a:ext cx="2996296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59D03D-362D-41AB-A71F-BEDF6D3337D0}"/>
              </a:ext>
            </a:extLst>
          </p:cNvPr>
          <p:cNvSpPr txBox="1"/>
          <p:nvPr/>
        </p:nvSpPr>
        <p:spPr>
          <a:xfrm>
            <a:off x="8488354" y="5612725"/>
            <a:ext cx="2839807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240A2D-968B-4BBA-A788-238FF0E1CCE2}"/>
              </a:ext>
            </a:extLst>
          </p:cNvPr>
          <p:cNvSpPr txBox="1"/>
          <p:nvPr/>
        </p:nvSpPr>
        <p:spPr>
          <a:xfrm>
            <a:off x="8475205" y="3970109"/>
            <a:ext cx="2839807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5FC1AD-F34C-4037-9E38-0730D4B37FE0}"/>
              </a:ext>
            </a:extLst>
          </p:cNvPr>
          <p:cNvSpPr txBox="1"/>
          <p:nvPr/>
        </p:nvSpPr>
        <p:spPr>
          <a:xfrm>
            <a:off x="8272004" y="2086881"/>
            <a:ext cx="2996296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A66046-8BA7-448A-ABFB-E10B198F9C91}"/>
              </a:ext>
            </a:extLst>
          </p:cNvPr>
          <p:cNvSpPr txBox="1"/>
          <p:nvPr/>
        </p:nvSpPr>
        <p:spPr>
          <a:xfrm>
            <a:off x="8533240" y="900788"/>
            <a:ext cx="2373099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1712FF-5735-4DD1-BE4D-BA3ED870165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012951" y="1543500"/>
            <a:ext cx="0" cy="92301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DC2FD7-C9AD-44B8-AE31-9D85F665B3C0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012951" y="2928179"/>
            <a:ext cx="15983" cy="256637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C77C4AA-1A07-4627-A889-9B23D9E9FE9F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7189004" y="1018234"/>
            <a:ext cx="1344236" cy="113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415E8F-30DF-4BB8-AF6C-937D81933CC4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7189004" y="1018234"/>
            <a:ext cx="1083000" cy="129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10630D6-0F79-4B20-8F44-645BB3EBFF0A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383692" y="4200942"/>
            <a:ext cx="1091513" cy="76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E80FAB-1393-46B0-8372-D105FC04C3A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7383692" y="4969289"/>
            <a:ext cx="1104662" cy="874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1AA0D2C-F18D-47CE-BCCF-FA903E4B8DF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012950" y="1018234"/>
            <a:ext cx="2179758" cy="544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92614F0-54FD-4B47-9B4D-A9277EC3E61F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2016692" y="4969289"/>
            <a:ext cx="2370704" cy="52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1D57BE-D669-41BD-8490-7EA62377A307}"/>
              </a:ext>
            </a:extLst>
          </p:cNvPr>
          <p:cNvSpPr/>
          <p:nvPr/>
        </p:nvSpPr>
        <p:spPr>
          <a:xfrm>
            <a:off x="2464745" y="27059"/>
            <a:ext cx="5676554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Unsupervised modelling</a:t>
            </a:r>
          </a:p>
        </p:txBody>
      </p:sp>
    </p:spTree>
    <p:extLst>
      <p:ext uri="{BB962C8B-B14F-4D97-AF65-F5344CB8AC3E}">
        <p14:creationId xmlns:p14="http://schemas.microsoft.com/office/powerpoint/2010/main" val="3781506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7ADD-0CA8-4EDF-9D38-FBDC6099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199"/>
            <a:ext cx="8534400" cy="1892300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How human brain works??</a:t>
            </a:r>
          </a:p>
        </p:txBody>
      </p:sp>
      <p:pic>
        <p:nvPicPr>
          <p:cNvPr id="6" name="Picture 2" descr="Familiarity With Coefficients Of Similarity - Towards Data Science">
            <a:extLst>
              <a:ext uri="{FF2B5EF4-FFF2-40B4-BE49-F238E27FC236}">
                <a16:creationId xmlns:a16="http://schemas.microsoft.com/office/drawing/2014/main" id="{A9CD7115-61D3-4DB6-831E-65E35701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543173"/>
            <a:ext cx="6096000" cy="267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ls Black Cartoon White Stock Illustrations – 22,842 Animals ...">
            <a:extLst>
              <a:ext uri="{FF2B5EF4-FFF2-40B4-BE49-F238E27FC236}">
                <a16:creationId xmlns:a16="http://schemas.microsoft.com/office/drawing/2014/main" id="{DAA510C3-1A8D-400B-A104-125942B2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060237"/>
            <a:ext cx="2565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59C8-7B49-4E42-BE7B-23382C75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232" y="1776521"/>
            <a:ext cx="4927600" cy="182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A. High intra cluster similarity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B. Low inter cluster similarity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2F924-4573-45AB-A508-B1358A3B894F}"/>
              </a:ext>
            </a:extLst>
          </p:cNvPr>
          <p:cNvSpPr/>
          <p:nvPr/>
        </p:nvSpPr>
        <p:spPr>
          <a:xfrm>
            <a:off x="2931459" y="482600"/>
            <a:ext cx="626325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Principle behind clustering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94F6B1-89B0-4B58-8CD2-68CC98AE5881}"/>
              </a:ext>
            </a:extLst>
          </p:cNvPr>
          <p:cNvSpPr/>
          <p:nvPr/>
        </p:nvSpPr>
        <p:spPr>
          <a:xfrm>
            <a:off x="2133600" y="3937000"/>
            <a:ext cx="2438400" cy="2235200"/>
          </a:xfrm>
          <a:prstGeom prst="ellipse">
            <a:avLst/>
          </a:prstGeom>
          <a:solidFill>
            <a:schemeClr val="bg1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8F571A1-DD5E-4008-B5AB-60B2B10AAB52}"/>
              </a:ext>
            </a:extLst>
          </p:cNvPr>
          <p:cNvSpPr/>
          <p:nvPr/>
        </p:nvSpPr>
        <p:spPr>
          <a:xfrm>
            <a:off x="2804459" y="4648200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F07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1215DC1-5AE1-4F44-851C-ADC5D87C1072}"/>
              </a:ext>
            </a:extLst>
          </p:cNvPr>
          <p:cNvSpPr/>
          <p:nvPr/>
        </p:nvSpPr>
        <p:spPr>
          <a:xfrm>
            <a:off x="3464432" y="4640943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F07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9E20C00-36D2-4281-B938-AD92B0CAB0DE}"/>
              </a:ext>
            </a:extLst>
          </p:cNvPr>
          <p:cNvSpPr/>
          <p:nvPr/>
        </p:nvSpPr>
        <p:spPr>
          <a:xfrm>
            <a:off x="3048000" y="5359400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F07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7D22285-5193-47C3-AE41-CC79FE469862}"/>
              </a:ext>
            </a:extLst>
          </p:cNvPr>
          <p:cNvSpPr/>
          <p:nvPr/>
        </p:nvSpPr>
        <p:spPr>
          <a:xfrm>
            <a:off x="3810000" y="5410200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F07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6D27BA-2AF2-4E80-8BDB-9CEAB2D3E1CB}"/>
              </a:ext>
            </a:extLst>
          </p:cNvPr>
          <p:cNvSpPr/>
          <p:nvPr/>
        </p:nvSpPr>
        <p:spPr>
          <a:xfrm>
            <a:off x="6502400" y="3937000"/>
            <a:ext cx="2438400" cy="2235200"/>
          </a:xfrm>
          <a:prstGeom prst="ellipse">
            <a:avLst/>
          </a:prstGeom>
          <a:solidFill>
            <a:schemeClr val="bg1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BCFBECF-26C6-4EB3-B3D8-F047CAD6287C}"/>
              </a:ext>
            </a:extLst>
          </p:cNvPr>
          <p:cNvSpPr/>
          <p:nvPr/>
        </p:nvSpPr>
        <p:spPr>
          <a:xfrm>
            <a:off x="7173259" y="4648200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F733654-B9BC-485C-B90E-60A70841C0E5}"/>
              </a:ext>
            </a:extLst>
          </p:cNvPr>
          <p:cNvSpPr/>
          <p:nvPr/>
        </p:nvSpPr>
        <p:spPr>
          <a:xfrm>
            <a:off x="7833232" y="4640943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F92BE555-5E76-4DD5-9831-D348D78CC7C1}"/>
              </a:ext>
            </a:extLst>
          </p:cNvPr>
          <p:cNvSpPr/>
          <p:nvPr/>
        </p:nvSpPr>
        <p:spPr>
          <a:xfrm>
            <a:off x="7416800" y="5359400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6E0519C-3FC3-4397-9944-7B7B8AB3A9E8}"/>
              </a:ext>
            </a:extLst>
          </p:cNvPr>
          <p:cNvSpPr/>
          <p:nvPr/>
        </p:nvSpPr>
        <p:spPr>
          <a:xfrm>
            <a:off x="8178800" y="5410200"/>
            <a:ext cx="101600" cy="101600"/>
          </a:xfrm>
          <a:prstGeom prst="star5">
            <a:avLst/>
          </a:prstGeom>
          <a:solidFill>
            <a:srgbClr val="F07AE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C0D42F-14E6-4DAE-AE50-D1B3959D050A}"/>
              </a:ext>
            </a:extLst>
          </p:cNvPr>
          <p:cNvCxnSpPr>
            <a:stCxn id="9" idx="4"/>
            <a:endCxn id="17" idx="1"/>
          </p:cNvCxnSpPr>
          <p:nvPr/>
        </p:nvCxnSpPr>
        <p:spPr>
          <a:xfrm>
            <a:off x="3566032" y="4679752"/>
            <a:ext cx="3607227" cy="7257"/>
          </a:xfrm>
          <a:prstGeom prst="straightConnector1">
            <a:avLst/>
          </a:prstGeom>
          <a:ln>
            <a:solidFill>
              <a:srgbClr val="99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E6FD4-4E32-48DB-B6D4-27DEA7B9B812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>
            <a:off x="2823864" y="4749800"/>
            <a:ext cx="325737" cy="648408"/>
          </a:xfrm>
          <a:prstGeom prst="straightConnector1">
            <a:avLst/>
          </a:prstGeom>
          <a:ln>
            <a:solidFill>
              <a:srgbClr val="99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AE404F-AB45-47F9-B8F7-00AB5A28AD8D}"/>
              </a:ext>
            </a:extLst>
          </p:cNvPr>
          <p:cNvSpPr txBox="1"/>
          <p:nvPr/>
        </p:nvSpPr>
        <p:spPr>
          <a:xfrm>
            <a:off x="2641601" y="4953001"/>
            <a:ext cx="32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0EB1B-DE93-44E6-80B8-343E1A4559B0}"/>
              </a:ext>
            </a:extLst>
          </p:cNvPr>
          <p:cNvSpPr txBox="1"/>
          <p:nvPr/>
        </p:nvSpPr>
        <p:spPr>
          <a:xfrm>
            <a:off x="5080001" y="4250101"/>
            <a:ext cx="32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61076707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6F56-6A47-4B74-A65C-B8D58CD0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869162"/>
            <a:ext cx="3657600" cy="707572"/>
          </a:xfrm>
        </p:spPr>
        <p:txBody>
          <a:bodyPr/>
          <a:lstStyle/>
          <a:p>
            <a:r>
              <a:rPr lang="en-IN" sz="2400" dirty="0">
                <a:latin typeface="+mn-lt"/>
                <a:ea typeface="+mn-ea"/>
                <a:cs typeface="+mn-cs"/>
              </a:rPr>
              <a:t>Similarity by correlation</a:t>
            </a:r>
          </a:p>
        </p:txBody>
      </p:sp>
      <p:pic>
        <p:nvPicPr>
          <p:cNvPr id="8" name="Content Placeholder 7" descr="A picture containing clock&#10;&#10;Description automatically generated">
            <a:extLst>
              <a:ext uri="{FF2B5EF4-FFF2-40B4-BE49-F238E27FC236}">
                <a16:creationId xmlns:a16="http://schemas.microsoft.com/office/drawing/2014/main" id="{584A0CF3-0D29-4BFF-80CE-87E0CB23F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295400"/>
            <a:ext cx="5434148" cy="2133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C6508C-5D44-4B45-8083-C0CC095B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" y="3730172"/>
            <a:ext cx="6016417" cy="24384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1C9C4FF-6BAD-4935-9911-970CDBE0D8F8}"/>
              </a:ext>
            </a:extLst>
          </p:cNvPr>
          <p:cNvSpPr txBox="1">
            <a:spLocks/>
          </p:cNvSpPr>
          <p:nvPr/>
        </p:nvSpPr>
        <p:spPr>
          <a:xfrm>
            <a:off x="6139543" y="4635052"/>
            <a:ext cx="3657600" cy="82118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+mn-lt"/>
                <a:ea typeface="+mn-ea"/>
                <a:cs typeface="+mn-cs"/>
              </a:rPr>
              <a:t>Similarity by Distance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061277-D0C9-40B8-85DF-36388E341EEB}"/>
              </a:ext>
            </a:extLst>
          </p:cNvPr>
          <p:cNvSpPr txBox="1">
            <a:spLocks/>
          </p:cNvSpPr>
          <p:nvPr/>
        </p:nvSpPr>
        <p:spPr>
          <a:xfrm>
            <a:off x="3251200" y="71440"/>
            <a:ext cx="5689600" cy="91916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Similarity measurement techniques</a:t>
            </a:r>
          </a:p>
        </p:txBody>
      </p:sp>
    </p:spTree>
    <p:extLst>
      <p:ext uri="{BB962C8B-B14F-4D97-AF65-F5344CB8AC3E}">
        <p14:creationId xmlns:p14="http://schemas.microsoft.com/office/powerpoint/2010/main" val="395636149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01EEE4-46E3-4068-B4D2-A6B2C43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1" y="685801"/>
            <a:ext cx="6083300" cy="405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3949B-22E6-4AB7-884C-4537AAD6041A}"/>
                  </a:ext>
                </a:extLst>
              </p:cNvPr>
              <p:cNvSpPr txBox="1"/>
              <p:nvPr/>
            </p:nvSpPr>
            <p:spPr>
              <a:xfrm>
                <a:off x="2940049" y="4851401"/>
                <a:ext cx="4876800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>
                          <a:latin typeface="Cambria Math" panose="02040503050406030204" pitchFamily="18" charset="0"/>
                        </a:rPr>
                        <m:t>ⅆ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3949B-22E6-4AB7-884C-4537AAD6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49" y="4851401"/>
                <a:ext cx="4876800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8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rossword, fruit, man&#10;&#10;Description automatically generated">
            <a:extLst>
              <a:ext uri="{FF2B5EF4-FFF2-40B4-BE49-F238E27FC236}">
                <a16:creationId xmlns:a16="http://schemas.microsoft.com/office/drawing/2014/main" id="{8C978403-E918-43D5-A20F-222A43EF1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28" y="1826684"/>
            <a:ext cx="4027545" cy="434974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B27DB7-55E2-4447-BA40-9410594F56EE}"/>
              </a:ext>
            </a:extLst>
          </p:cNvPr>
          <p:cNvSpPr/>
          <p:nvPr/>
        </p:nvSpPr>
        <p:spPr>
          <a:xfrm>
            <a:off x="3860801" y="0"/>
            <a:ext cx="4948791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Manhattan distance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7D7161-4810-488B-9632-8A88E87C3307}"/>
              </a:ext>
            </a:extLst>
          </p:cNvPr>
          <p:cNvSpPr/>
          <p:nvPr/>
        </p:nvSpPr>
        <p:spPr>
          <a:xfrm>
            <a:off x="6705600" y="20066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BF9793-6685-4B08-ACEC-764D8918939C}"/>
              </a:ext>
            </a:extLst>
          </p:cNvPr>
          <p:cNvSpPr/>
          <p:nvPr/>
        </p:nvSpPr>
        <p:spPr>
          <a:xfrm>
            <a:off x="5283200" y="3414889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3366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rossword, fruit, man&#10;&#10;Description automatically generated">
            <a:extLst>
              <a:ext uri="{FF2B5EF4-FFF2-40B4-BE49-F238E27FC236}">
                <a16:creationId xmlns:a16="http://schemas.microsoft.com/office/drawing/2014/main" id="{8C978403-E918-43D5-A20F-222A43EF1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28" y="1826684"/>
            <a:ext cx="4027545" cy="43497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B27DB7-55E2-4447-BA40-9410594F56EE}"/>
                  </a:ext>
                </a:extLst>
              </p:cNvPr>
              <p:cNvSpPr/>
              <p:nvPr/>
            </p:nvSpPr>
            <p:spPr>
              <a:xfrm>
                <a:off x="3860801" y="0"/>
                <a:ext cx="5422702" cy="666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733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3733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3733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3733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3733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3733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3733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3733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3733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3733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733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3733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3733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B27DB7-55E2-4447-BA40-9410594F5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1" y="0"/>
                <a:ext cx="5422702" cy="666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17D7161-4810-488B-9632-8A88E87C3307}"/>
              </a:ext>
            </a:extLst>
          </p:cNvPr>
          <p:cNvSpPr/>
          <p:nvPr/>
        </p:nvSpPr>
        <p:spPr>
          <a:xfrm>
            <a:off x="6705600" y="20066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BF9793-6685-4B08-ACEC-764D8918939C}"/>
              </a:ext>
            </a:extLst>
          </p:cNvPr>
          <p:cNvSpPr/>
          <p:nvPr/>
        </p:nvSpPr>
        <p:spPr>
          <a:xfrm>
            <a:off x="5283200" y="3414889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595945994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Wingdings</vt:lpstr>
      <vt:lpstr>Office Theme</vt:lpstr>
      <vt:lpstr>PowerPoint Presentation</vt:lpstr>
      <vt:lpstr>Clustering</vt:lpstr>
      <vt:lpstr>PowerPoint Presentation</vt:lpstr>
      <vt:lpstr>How human brain works??</vt:lpstr>
      <vt:lpstr>PowerPoint Presentation</vt:lpstr>
      <vt:lpstr>Similarity by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Sudheer Kumar Vetcha - (AEO)</dc:creator>
  <cp:lastModifiedBy>Sudheer Kumar Vetcha - (AEO)</cp:lastModifiedBy>
  <cp:revision>1</cp:revision>
  <dcterms:created xsi:type="dcterms:W3CDTF">2023-02-20T06:37:01Z</dcterms:created>
  <dcterms:modified xsi:type="dcterms:W3CDTF">2023-02-20T06:37:41Z</dcterms:modified>
</cp:coreProperties>
</file>