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5" r:id="rId3"/>
    <p:sldId id="346" r:id="rId4"/>
    <p:sldId id="277" r:id="rId5"/>
    <p:sldId id="278" r:id="rId6"/>
    <p:sldId id="280" r:id="rId7"/>
    <p:sldId id="600" r:id="rId8"/>
    <p:sldId id="601" r:id="rId9"/>
    <p:sldId id="603" r:id="rId10"/>
    <p:sldId id="6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AB23-24D7-5E3A-B3E3-C02B91347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CE91A-8DA1-8269-6077-06548E69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E68A0-9F6D-49A8-DDB0-8E6964FA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078-3A98-4C22-BBF7-4DB5855C503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F874-E17F-0F0B-A8D4-0E0D95E0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EA6D6-E7F3-692B-E5E8-BFB80283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6E87-ECCC-4A06-8148-9E478D8D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28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54DE-873C-1931-5A57-745D5482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0E954-1E27-A6C9-C7C0-D504D922B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9C8B8-54A7-3660-E794-19D62634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078-3A98-4C22-BBF7-4DB5855C503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3D001-99C3-2430-9838-7BA05BB3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54A45-D709-EC5E-470B-42658C19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6E87-ECCC-4A06-8148-9E478D8D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96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827B0-B1FA-CEC1-878A-62E46CCA1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2A2BE-7027-B9E9-BCBA-CAC7A35F8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BD4DF-8EA7-B996-D66E-D7A94F91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078-3A98-4C22-BBF7-4DB5855C503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45C3A-955A-4AAC-6B89-D80E5286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E0E9D-19D2-4385-2638-8962B124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6E87-ECCC-4A06-8148-9E478D8D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45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7E1B-788E-74C7-05F1-40178040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40AF8-64E6-ECB3-68CE-8CA28555F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59C9-C68A-DF92-A1D9-167EFE72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078-3A98-4C22-BBF7-4DB5855C503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83925-1D92-2A8E-CDAC-88811451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D964-0841-1228-C8C2-85CEADBA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6E87-ECCC-4A06-8148-9E478D8D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36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E7C1-30AB-31BA-8C46-BB3B1D17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F744B-898B-4B23-0029-F823D2EF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D60F5-BB0E-69A8-9666-B6E3B532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078-3A98-4C22-BBF7-4DB5855C503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33182-822E-ADEA-276A-CA6918F7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ACAD2-70E0-4F5E-CB51-9D8841C1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6E87-ECCC-4A06-8148-9E478D8D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10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A175-67E7-EEBF-2362-BA71F0A6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0C90-B480-A246-B1BE-65C0229A4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D32F1-FB92-A98A-A9D6-5730D9100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32082-4294-D0AE-3DAA-5F0A0AB0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078-3A98-4C22-BBF7-4DB5855C503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4AAC9-A9BB-94D7-87CA-EC3F3395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4AAC4-D693-BB6D-2A84-910FE1BA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6E87-ECCC-4A06-8148-9E478D8D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21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D0F9-0CA7-EC51-68CA-C11A8739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380B8-955C-AEC1-CF58-B53947282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4F632-DCF0-A6E3-9ECA-8766F14D1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5FB66-30FB-27B9-D7DC-05414C45B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76BCD-00DC-29DB-6CD5-4285BD52F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4BDED-11AB-E0D3-9D34-5EA360A0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078-3A98-4C22-BBF7-4DB5855C503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B7CC6-B4FE-660D-7827-630D5A9B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90394-72EF-79F4-81F7-4EB91D16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6E87-ECCC-4A06-8148-9E478D8D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3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6BBB-6A86-2514-475B-D9EF48EC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E6952-AB37-1F2A-A838-F45DF6B5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078-3A98-4C22-BBF7-4DB5855C503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88701-DCF4-F830-A7D7-701C24A5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16CED-5C53-B143-5046-5122F416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6E87-ECCC-4A06-8148-9E478D8D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97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052C7-A870-DE82-7E4C-3096E1E0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078-3A98-4C22-BBF7-4DB5855C503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FBFB7-97D8-1CC5-E5F9-F16877D5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D7670-4851-2E8D-9546-F967978C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6E87-ECCC-4A06-8148-9E478D8D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63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1CBB-2315-83F2-3908-CB97017C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CE14A-E75F-32F8-1EEA-59B864425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952BD-3379-814B-6D04-3277FE143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C8484-7D32-67FC-3410-DF369C47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078-3A98-4C22-BBF7-4DB5855C503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D46B5-C782-752D-D412-EC1A17C5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043FE-67EE-294E-2A3C-F854AC3B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6E87-ECCC-4A06-8148-9E478D8D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87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304B-5F91-D3D2-DCA8-27EF38C7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04D29-A4B2-E022-9635-A7C1D5CA5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4F349-496B-445D-959A-3F9B9D63F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E21C2-CDD1-E711-18A5-D30809D6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078-3A98-4C22-BBF7-4DB5855C503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B6108-CAF1-1699-B8F2-DB097C9A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18A31-0C95-0492-B522-66699C8D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6E87-ECCC-4A06-8148-9E478D8D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99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7A544-E7DB-46D7-7071-8CEA45CE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791F6-E988-37DD-1A91-6EAD962BC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D40A-C726-7595-2306-67530EA89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1078-3A98-4C22-BBF7-4DB5855C503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AA4B2-4E8C-B898-2AA1-152124ED5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4F134-0D1A-3E82-8537-587EB9EE4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56E87-ECCC-4A06-8148-9E478D8D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7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DB6FBE-B535-4CB9-A2CB-0E5BC570F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1" y="2313215"/>
            <a:ext cx="3238500" cy="2514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F48D6E5-3826-43E7-A2D5-5DF0B7B7C85A}"/>
              </a:ext>
            </a:extLst>
          </p:cNvPr>
          <p:cNvSpPr txBox="1">
            <a:spLocks/>
          </p:cNvSpPr>
          <p:nvPr/>
        </p:nvSpPr>
        <p:spPr>
          <a:xfrm>
            <a:off x="2235201" y="471715"/>
            <a:ext cx="7107049" cy="990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  <a:ea typeface="MS Gothic" panose="020B0609070205080204" pitchFamily="49" charset="-128"/>
                <a:cs typeface="+mn-cs"/>
              </a:rPr>
              <a:t>Introduction to R Programming</a:t>
            </a:r>
          </a:p>
        </p:txBody>
      </p:sp>
    </p:spTree>
    <p:extLst>
      <p:ext uri="{BB962C8B-B14F-4D97-AF65-F5344CB8AC3E}">
        <p14:creationId xmlns:p14="http://schemas.microsoft.com/office/powerpoint/2010/main" val="3766964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89182-379A-90D6-00DC-16C1DFFCBB2A}"/>
              </a:ext>
            </a:extLst>
          </p:cNvPr>
          <p:cNvSpPr txBox="1"/>
          <p:nvPr/>
        </p:nvSpPr>
        <p:spPr>
          <a:xfrm>
            <a:off x="2336800" y="177801"/>
            <a:ext cx="629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rgbClr val="7030A0"/>
                </a:solidFill>
                <a:latin typeface="Century Gothic" panose="020B0502020202020204" pitchFamily="34" charset="0"/>
                <a:ea typeface="MS Gothic" panose="020B0609070205080204" pitchFamily="49" charset="-128"/>
              </a:rPr>
              <a:t>Missing values and outlier treatment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63216-3E74-9A87-8CF4-5FF95333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1" y="752840"/>
            <a:ext cx="7231380" cy="59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9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515916-2D3A-4E30-95EC-DFE4E3D4BB0D}"/>
              </a:ext>
            </a:extLst>
          </p:cNvPr>
          <p:cNvSpPr txBox="1">
            <a:spLocks/>
          </p:cNvSpPr>
          <p:nvPr/>
        </p:nvSpPr>
        <p:spPr>
          <a:xfrm>
            <a:off x="3657601" y="74613"/>
            <a:ext cx="4059049" cy="9906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  <a:ea typeface="MS Gothic" panose="020B0609070205080204" pitchFamily="49" charset="-128"/>
                <a:cs typeface="+mn-cs"/>
              </a:rPr>
              <a:t>R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339311-1301-4D63-8AE1-C0A4F0158C25}"/>
              </a:ext>
            </a:extLst>
          </p:cNvPr>
          <p:cNvSpPr txBox="1">
            <a:spLocks/>
          </p:cNvSpPr>
          <p:nvPr/>
        </p:nvSpPr>
        <p:spPr>
          <a:xfrm>
            <a:off x="1219201" y="1837532"/>
            <a:ext cx="8376356" cy="3182936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 algn="l">
              <a:buFont typeface="Wingdings" panose="05000000000000000000" pitchFamily="2" charset="2"/>
              <a:buChar char="ü"/>
            </a:pPr>
            <a:r>
              <a:rPr lang="en-US" sz="2533" dirty="0">
                <a:solidFill>
                  <a:schemeClr val="tx1"/>
                </a:solidFill>
              </a:rPr>
              <a:t>R – Basic installable file to support </a:t>
            </a:r>
          </a:p>
          <a:p>
            <a:pPr algn="l"/>
            <a:endParaRPr lang="en-US" sz="2533" dirty="0">
              <a:solidFill>
                <a:schemeClr val="tx1"/>
              </a:solidFill>
            </a:endParaRPr>
          </a:p>
          <a:p>
            <a:pPr marL="457189" indent="-457189" algn="l">
              <a:buFont typeface="Wingdings" panose="05000000000000000000" pitchFamily="2" charset="2"/>
              <a:buChar char="ü"/>
            </a:pPr>
            <a:r>
              <a:rPr lang="en-US" sz="2533" dirty="0">
                <a:solidFill>
                  <a:schemeClr val="tx1"/>
                </a:solidFill>
              </a:rPr>
              <a:t>R- Studio – IDE</a:t>
            </a:r>
          </a:p>
          <a:p>
            <a:pPr marL="457189" indent="-457189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457189" indent="-457189" algn="l">
              <a:buFont typeface="Wingdings" panose="05000000000000000000" pitchFamily="2" charset="2"/>
              <a:buChar char="ü"/>
            </a:pPr>
            <a:r>
              <a:rPr lang="en-US" sz="2533" dirty="0">
                <a:solidFill>
                  <a:schemeClr val="tx1"/>
                </a:solidFill>
              </a:rPr>
              <a:t>R-Server</a:t>
            </a:r>
          </a:p>
        </p:txBody>
      </p:sp>
    </p:spTree>
    <p:extLst>
      <p:ext uri="{BB962C8B-B14F-4D97-AF65-F5344CB8AC3E}">
        <p14:creationId xmlns:p14="http://schemas.microsoft.com/office/powerpoint/2010/main" val="143154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515916-2D3A-4E30-95EC-DFE4E3D4BB0D}"/>
              </a:ext>
            </a:extLst>
          </p:cNvPr>
          <p:cNvSpPr txBox="1">
            <a:spLocks/>
          </p:cNvSpPr>
          <p:nvPr/>
        </p:nvSpPr>
        <p:spPr>
          <a:xfrm>
            <a:off x="3657600" y="74613"/>
            <a:ext cx="4775200" cy="9906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  <a:ea typeface="MS Gothic" panose="020B0609070205080204" pitchFamily="49" charset="-128"/>
                <a:cs typeface="+mn-cs"/>
              </a:rPr>
              <a:t>How R is developed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339311-1301-4D63-8AE1-C0A4F0158C25}"/>
              </a:ext>
            </a:extLst>
          </p:cNvPr>
          <p:cNvSpPr txBox="1">
            <a:spLocks/>
          </p:cNvSpPr>
          <p:nvPr/>
        </p:nvSpPr>
        <p:spPr>
          <a:xfrm>
            <a:off x="1219201" y="1837532"/>
            <a:ext cx="8376356" cy="3182936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 algn="l">
              <a:buFont typeface="Wingdings" panose="05000000000000000000" pitchFamily="2" charset="2"/>
              <a:buChar char="ü"/>
            </a:pPr>
            <a:r>
              <a:rPr lang="en-US" sz="2533" dirty="0">
                <a:solidFill>
                  <a:schemeClr val="tx1"/>
                </a:solidFill>
              </a:rPr>
              <a:t>C</a:t>
            </a:r>
          </a:p>
          <a:p>
            <a:pPr marL="457189" indent="-457189" algn="l">
              <a:buFont typeface="Wingdings" panose="05000000000000000000" pitchFamily="2" charset="2"/>
              <a:buChar char="ü"/>
            </a:pPr>
            <a:endParaRPr lang="en-US" sz="2533" dirty="0">
              <a:solidFill>
                <a:schemeClr val="tx1"/>
              </a:solidFill>
            </a:endParaRPr>
          </a:p>
          <a:p>
            <a:pPr marL="457189" indent="-457189" algn="l">
              <a:buFont typeface="Wingdings" panose="05000000000000000000" pitchFamily="2" charset="2"/>
              <a:buChar char="ü"/>
            </a:pPr>
            <a:r>
              <a:rPr lang="en-US" sz="2533" dirty="0" err="1">
                <a:solidFill>
                  <a:schemeClr val="tx1"/>
                </a:solidFill>
              </a:rPr>
              <a:t>Fotran</a:t>
            </a:r>
            <a:endParaRPr lang="en-US" sz="2533" dirty="0">
              <a:solidFill>
                <a:schemeClr val="tx1"/>
              </a:solidFill>
            </a:endParaRPr>
          </a:p>
          <a:p>
            <a:pPr marL="457189" indent="-457189" algn="l">
              <a:buFont typeface="Wingdings" panose="05000000000000000000" pitchFamily="2" charset="2"/>
              <a:buChar char="ü"/>
            </a:pPr>
            <a:endParaRPr lang="en-US" sz="2533" dirty="0">
              <a:solidFill>
                <a:schemeClr val="tx1"/>
              </a:solidFill>
            </a:endParaRPr>
          </a:p>
          <a:p>
            <a:pPr marL="457189" indent="-457189" algn="l">
              <a:buFont typeface="Wingdings" panose="05000000000000000000" pitchFamily="2" charset="2"/>
              <a:buChar char="ü"/>
            </a:pPr>
            <a:r>
              <a:rPr lang="en-US" sz="2533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23976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D19DF-7010-4C8E-A285-DEE20A0C6374}"/>
              </a:ext>
            </a:extLst>
          </p:cNvPr>
          <p:cNvSpPr/>
          <p:nvPr/>
        </p:nvSpPr>
        <p:spPr>
          <a:xfrm>
            <a:off x="508000" y="1268942"/>
            <a:ext cx="10871200" cy="4852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2400" i="1" dirty="0"/>
              <a:t>Vector</a:t>
            </a:r>
            <a:r>
              <a:rPr lang="en-US" sz="2400" dirty="0"/>
              <a:t> – ordered collection of a similar data values</a:t>
            </a:r>
          </a:p>
          <a:p>
            <a:pPr marL="990575" lvl="1" indent="-380990">
              <a:buFont typeface="Wingdings" panose="05000000000000000000" pitchFamily="2" charset="2"/>
              <a:buChar char="ü"/>
            </a:pPr>
            <a:endParaRPr lang="en-US" sz="2400" i="1" dirty="0"/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2400" i="1" dirty="0"/>
              <a:t>List</a:t>
            </a:r>
            <a:r>
              <a:rPr lang="en-US" sz="2400" dirty="0"/>
              <a:t> – ordered collection of different types of data values </a:t>
            </a:r>
          </a:p>
          <a:p>
            <a:pPr lvl="1"/>
            <a:r>
              <a:rPr lang="en-US" sz="2400" dirty="0"/>
              <a:t>	    – no columns and Rows</a:t>
            </a:r>
          </a:p>
          <a:p>
            <a:pPr marL="990575" lvl="1" indent="-380990">
              <a:buFont typeface="Wingdings" panose="05000000000000000000" pitchFamily="2" charset="2"/>
              <a:buChar char="ü"/>
            </a:pPr>
            <a:endParaRPr lang="en-US" sz="2400" i="1" dirty="0"/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2400" i="1" dirty="0"/>
              <a:t>Matrix</a:t>
            </a:r>
            <a:r>
              <a:rPr lang="en-US" sz="2400" dirty="0"/>
              <a:t> – All columns should have same type of variables</a:t>
            </a:r>
          </a:p>
          <a:p>
            <a:pPr lvl="3"/>
            <a:r>
              <a:rPr lang="en-US" sz="2400" dirty="0"/>
              <a:t> – has columns and rows</a:t>
            </a:r>
          </a:p>
          <a:p>
            <a:pPr marL="990575" lvl="1" indent="-380990">
              <a:buFont typeface="Wingdings" panose="05000000000000000000" pitchFamily="2" charset="2"/>
              <a:buChar char="ü"/>
            </a:pPr>
            <a:endParaRPr lang="en-US" sz="2400" i="1" dirty="0"/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2400" i="1" dirty="0"/>
              <a:t>Array</a:t>
            </a:r>
            <a:r>
              <a:rPr lang="en-US" sz="2400" dirty="0"/>
              <a:t> – Similar to matrix but can have different type of variables</a:t>
            </a:r>
          </a:p>
          <a:p>
            <a:pPr marL="990575" lvl="1" indent="-380990">
              <a:buFont typeface="Wingdings" panose="05000000000000000000" pitchFamily="2" charset="2"/>
              <a:buChar char="ü"/>
            </a:pPr>
            <a:endParaRPr lang="en-US" sz="2400" i="1" dirty="0"/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2400" i="1" dirty="0"/>
              <a:t>Data frame </a:t>
            </a:r>
            <a:r>
              <a:rPr lang="en-US" sz="2400" dirty="0"/>
              <a:t>– A table that is composed of several vectors of the same length</a:t>
            </a:r>
          </a:p>
          <a:p>
            <a:pPr lvl="3"/>
            <a:r>
              <a:rPr lang="en-US" sz="2133" dirty="0"/>
              <a:t> 	– Object that is suitable to hold a dataset</a:t>
            </a:r>
          </a:p>
          <a:p>
            <a:pPr marL="990575" lvl="1" indent="-380990"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72B5AA-AF56-4220-A69A-820A619835FB}"/>
              </a:ext>
            </a:extLst>
          </p:cNvPr>
          <p:cNvSpPr/>
          <p:nvPr/>
        </p:nvSpPr>
        <p:spPr>
          <a:xfrm>
            <a:off x="2946400" y="79627"/>
            <a:ext cx="4621778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  <a:ea typeface="MS Gothic" panose="020B0609070205080204" pitchFamily="49" charset="-128"/>
              </a:rPr>
              <a:t>Data structures in R</a:t>
            </a:r>
          </a:p>
        </p:txBody>
      </p:sp>
    </p:spTree>
    <p:extLst>
      <p:ext uri="{BB962C8B-B14F-4D97-AF65-F5344CB8AC3E}">
        <p14:creationId xmlns:p14="http://schemas.microsoft.com/office/powerpoint/2010/main" val="34008985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98DBF4-C033-455F-A35C-5360CC1E51CF}"/>
              </a:ext>
            </a:extLst>
          </p:cNvPr>
          <p:cNvSpPr/>
          <p:nvPr/>
        </p:nvSpPr>
        <p:spPr>
          <a:xfrm>
            <a:off x="1219200" y="1600201"/>
            <a:ext cx="2540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Integer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Numeric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strings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Character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Factor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Date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Boolean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A9AD0F-7B4E-4701-8D1B-1068662557AD}"/>
              </a:ext>
            </a:extLst>
          </p:cNvPr>
          <p:cNvSpPr/>
          <p:nvPr/>
        </p:nvSpPr>
        <p:spPr>
          <a:xfrm>
            <a:off x="3048000" y="351949"/>
            <a:ext cx="3542958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  <a:ea typeface="MS Gothic" panose="020B0609070205080204" pitchFamily="49" charset="-128"/>
              </a:rPr>
              <a:t>Datatypes in 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CB9565-B9DB-9D30-7054-6CABBA1964D0}"/>
              </a:ext>
            </a:extLst>
          </p:cNvPr>
          <p:cNvSpPr/>
          <p:nvPr/>
        </p:nvSpPr>
        <p:spPr>
          <a:xfrm>
            <a:off x="4470400" y="2514600"/>
            <a:ext cx="56896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Character is a single letter, punctuation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String is a set of characters</a:t>
            </a:r>
          </a:p>
        </p:txBody>
      </p:sp>
    </p:spTree>
    <p:extLst>
      <p:ext uri="{BB962C8B-B14F-4D97-AF65-F5344CB8AC3E}">
        <p14:creationId xmlns:p14="http://schemas.microsoft.com/office/powerpoint/2010/main" val="20448898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2DCC6D-7032-4F7A-B03B-FE6505D39E76}"/>
              </a:ext>
            </a:extLst>
          </p:cNvPr>
          <p:cNvSpPr/>
          <p:nvPr/>
        </p:nvSpPr>
        <p:spPr>
          <a:xfrm>
            <a:off x="1422400" y="1692237"/>
            <a:ext cx="8432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All </a:t>
            </a:r>
            <a:r>
              <a:rPr lang="en-US" sz="2400" b="1" dirty="0"/>
              <a:t>variable names</a:t>
            </a:r>
            <a:r>
              <a:rPr lang="en-US" sz="2400" dirty="0"/>
              <a:t> must begin with a letter of the alphabet or an. underscore( _ )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Should not start with a number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Uppercase characters are distinct from lowercase characters.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Variable name cannot start with a number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No spaces are allowed in variable name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Variable name can be filled with characters like “_”, “.”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40ECAD-6CED-471D-8052-7FAF9BA74101}"/>
              </a:ext>
            </a:extLst>
          </p:cNvPr>
          <p:cNvSpPr/>
          <p:nvPr/>
        </p:nvSpPr>
        <p:spPr>
          <a:xfrm>
            <a:off x="2186846" y="360329"/>
            <a:ext cx="7301999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  <a:ea typeface="MS Gothic" panose="020B0609070205080204" pitchFamily="49" charset="-128"/>
              </a:rPr>
              <a:t>Nomenclature of variables in R</a:t>
            </a:r>
            <a:endParaRPr lang="en-IN" sz="3733" dirty="0">
              <a:solidFill>
                <a:srgbClr val="7030A0"/>
              </a:solidFill>
              <a:latin typeface="Century Gothic" panose="020B0502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9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C0D6-3609-11F9-64A2-66026CCF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10515600" cy="4351339"/>
          </a:xfrm>
        </p:spPr>
        <p:txBody>
          <a:bodyPr/>
          <a:lstStyle/>
          <a:p>
            <a:r>
              <a:rPr lang="en-US" dirty="0"/>
              <a:t>Issues with the Real-World Data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Outliers</a:t>
            </a:r>
          </a:p>
          <a:p>
            <a:pPr lvl="1"/>
            <a:r>
              <a:rPr lang="en-US" dirty="0"/>
              <a:t>Erroneous data. Example: Num of dependents = -3</a:t>
            </a:r>
          </a:p>
          <a:p>
            <a:pPr lvl="1"/>
            <a:r>
              <a:rPr lang="en-US" dirty="0"/>
              <a:t>Few fields are sometimes constant – add no value to analysis</a:t>
            </a:r>
          </a:p>
          <a:p>
            <a:pPr lvl="1"/>
            <a:r>
              <a:rPr lang="en-US" dirty="0"/>
              <a:t>Data is insufficient - vital variables required for analysis may not be present</a:t>
            </a:r>
          </a:p>
          <a:p>
            <a:r>
              <a:rPr lang="en-US" dirty="0"/>
              <a:t>Solution/Fix for the issues</a:t>
            </a:r>
          </a:p>
          <a:p>
            <a:pPr lvl="1"/>
            <a:r>
              <a:rPr lang="en-IN" dirty="0"/>
              <a:t>Perform EDA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6183A-676C-01D5-A3D9-61803E82FE1B}"/>
              </a:ext>
            </a:extLst>
          </p:cNvPr>
          <p:cNvSpPr txBox="1"/>
          <p:nvPr/>
        </p:nvSpPr>
        <p:spPr>
          <a:xfrm>
            <a:off x="3048000" y="78740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entury Gothic" panose="020B0502020202020204" pitchFamily="34" charset="0"/>
                <a:ea typeface="MS Gothic" panose="020B0609070205080204" pitchFamily="49" charset="-128"/>
              </a:rPr>
              <a:t>Exploratory data analytics in R</a:t>
            </a:r>
            <a:endParaRPr lang="en-IN" sz="2400" dirty="0">
              <a:solidFill>
                <a:srgbClr val="7030A0"/>
              </a:solidFill>
              <a:latin typeface="Century Gothic" panose="020B0502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194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F0B92-8193-C362-12D2-00D34BCDAE23}"/>
              </a:ext>
            </a:extLst>
          </p:cNvPr>
          <p:cNvSpPr txBox="1"/>
          <p:nvPr/>
        </p:nvSpPr>
        <p:spPr>
          <a:xfrm>
            <a:off x="4064000" y="381001"/>
            <a:ext cx="4470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rgbClr val="7030A0"/>
                </a:solidFill>
                <a:latin typeface="Century Gothic" panose="020B0502020202020204" pitchFamily="34" charset="0"/>
                <a:ea typeface="MS Gothic" panose="020B0609070205080204" pitchFamily="49" charset="-128"/>
              </a:rPr>
              <a:t>Steps in EDA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E9E748-AE7F-6F0C-7762-58E69078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092200"/>
            <a:ext cx="10515600" cy="435133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Data Exploration:</a:t>
            </a:r>
          </a:p>
          <a:p>
            <a:pPr lvl="1"/>
            <a:r>
              <a:rPr lang="en-IN" dirty="0"/>
              <a:t>Understand data structure</a:t>
            </a:r>
          </a:p>
          <a:p>
            <a:pPr lvl="1"/>
            <a:r>
              <a:rPr lang="en-IN" dirty="0"/>
              <a:t>Analyse each variable</a:t>
            </a:r>
          </a:p>
          <a:p>
            <a:pPr lvl="1"/>
            <a:r>
              <a:rPr lang="en-IN" dirty="0"/>
              <a:t>Observe the datatype of each variable</a:t>
            </a:r>
          </a:p>
          <a:p>
            <a:pPr lvl="1"/>
            <a:r>
              <a:rPr lang="en-IN" dirty="0"/>
              <a:t>Identify the missing values</a:t>
            </a:r>
          </a:p>
          <a:p>
            <a:pPr lvl="1"/>
            <a:r>
              <a:rPr lang="en-IN" dirty="0"/>
              <a:t>Check how big is the data</a:t>
            </a:r>
          </a:p>
          <a:p>
            <a:pPr lvl="1"/>
            <a:endParaRPr lang="en-IN" dirty="0"/>
          </a:p>
          <a:p>
            <a:r>
              <a:rPr lang="en-IN" dirty="0"/>
              <a:t>Data Validation:</a:t>
            </a:r>
          </a:p>
          <a:p>
            <a:pPr lvl="1"/>
            <a:r>
              <a:rPr lang="en-IN" dirty="0"/>
              <a:t>Are all values correct?</a:t>
            </a:r>
          </a:p>
          <a:p>
            <a:pPr lvl="1"/>
            <a:r>
              <a:rPr lang="en-IN" dirty="0"/>
              <a:t>Are there any outliers?</a:t>
            </a:r>
          </a:p>
          <a:p>
            <a:pPr lvl="1"/>
            <a:r>
              <a:rPr lang="en-IN" dirty="0"/>
              <a:t>Are the missing values fixed?</a:t>
            </a:r>
          </a:p>
          <a:p>
            <a:pPr lvl="1"/>
            <a:r>
              <a:rPr lang="en-IN" dirty="0"/>
              <a:t>Are the variables datatypes correct?</a:t>
            </a:r>
          </a:p>
        </p:txBody>
      </p:sp>
    </p:spTree>
    <p:extLst>
      <p:ext uri="{BB962C8B-B14F-4D97-AF65-F5344CB8AC3E}">
        <p14:creationId xmlns:p14="http://schemas.microsoft.com/office/powerpoint/2010/main" val="324564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AA3E9A-0470-8549-F1B6-EEB413A7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24973"/>
            <a:ext cx="10581860" cy="3232828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B9A8C3-CFC8-879B-615E-CD06BC0AED1B}"/>
              </a:ext>
            </a:extLst>
          </p:cNvPr>
          <p:cNvSpPr txBox="1"/>
          <p:nvPr/>
        </p:nvSpPr>
        <p:spPr>
          <a:xfrm>
            <a:off x="2336800" y="177801"/>
            <a:ext cx="629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rgbClr val="7030A0"/>
                </a:solidFill>
                <a:latin typeface="Century Gothic" panose="020B0502020202020204" pitchFamily="34" charset="0"/>
                <a:ea typeface="MS Gothic" panose="020B0609070205080204" pitchFamily="49" charset="-128"/>
              </a:rPr>
              <a:t>Missing values and outlier treatment</a:t>
            </a:r>
          </a:p>
        </p:txBody>
      </p:sp>
    </p:spTree>
    <p:extLst>
      <p:ext uri="{BB962C8B-B14F-4D97-AF65-F5344CB8AC3E}">
        <p14:creationId xmlns:p14="http://schemas.microsoft.com/office/powerpoint/2010/main" val="220815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311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Sudheer Kumar Vetcha - (AEO)</dc:creator>
  <cp:lastModifiedBy>Sudheer Kumar Vetcha - (AEO)</cp:lastModifiedBy>
  <cp:revision>1</cp:revision>
  <dcterms:created xsi:type="dcterms:W3CDTF">2023-02-01T11:53:55Z</dcterms:created>
  <dcterms:modified xsi:type="dcterms:W3CDTF">2023-02-01T11:55:58Z</dcterms:modified>
</cp:coreProperties>
</file>