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6858000" cx="12192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Montserrat"/>
      <p:regular r:id="rId50"/>
      <p:bold r:id="rId51"/>
      <p:italic r:id="rId52"/>
      <p:boldItalic r:id="rId53"/>
    </p:embeddedFont>
    <p:embeddedFont>
      <p:font typeface="Lato"/>
      <p:regular r:id="rId54"/>
      <p:bold r:id="rId55"/>
      <p:italic r:id="rId56"/>
      <p:boldItalic r:id="rId57"/>
    </p:embeddedFont>
    <p:embeddedFont>
      <p:font typeface="Oswald"/>
      <p:regular r:id="rId58"/>
      <p:bold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0" roundtripDataSignature="AMtx7mhvmqgGiu1y+C1dyh/CclO11dom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Roboto-regular.fntdata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customschemas.google.com/relationships/presentationmetadata" Target="meta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-bold.fntdata"/><Relationship Id="rId50" Type="http://schemas.openxmlformats.org/officeDocument/2006/relationships/font" Target="fonts/Montserrat-regular.fntdata"/><Relationship Id="rId53" Type="http://schemas.openxmlformats.org/officeDocument/2006/relationships/font" Target="fonts/Montserrat-boldItalic.fntdata"/><Relationship Id="rId52" Type="http://schemas.openxmlformats.org/officeDocument/2006/relationships/font" Target="fonts/Montserrat-italic.fntdata"/><Relationship Id="rId11" Type="http://schemas.openxmlformats.org/officeDocument/2006/relationships/slide" Target="slides/slide7.xml"/><Relationship Id="rId55" Type="http://schemas.openxmlformats.org/officeDocument/2006/relationships/font" Target="fonts/Lato-bold.fntdata"/><Relationship Id="rId10" Type="http://schemas.openxmlformats.org/officeDocument/2006/relationships/slide" Target="slides/slide6.xml"/><Relationship Id="rId54" Type="http://schemas.openxmlformats.org/officeDocument/2006/relationships/font" Target="fonts/Lato-regular.fntdata"/><Relationship Id="rId13" Type="http://schemas.openxmlformats.org/officeDocument/2006/relationships/slide" Target="slides/slide9.xml"/><Relationship Id="rId57" Type="http://schemas.openxmlformats.org/officeDocument/2006/relationships/font" Target="fonts/Lato-boldItalic.fntdata"/><Relationship Id="rId12" Type="http://schemas.openxmlformats.org/officeDocument/2006/relationships/slide" Target="slides/slide8.xml"/><Relationship Id="rId56" Type="http://schemas.openxmlformats.org/officeDocument/2006/relationships/font" Target="fonts/Lato-italic.fntdata"/><Relationship Id="rId15" Type="http://schemas.openxmlformats.org/officeDocument/2006/relationships/slide" Target="slides/slide11.xml"/><Relationship Id="rId59" Type="http://schemas.openxmlformats.org/officeDocument/2006/relationships/font" Target="fonts/Oswald-bold.fntdata"/><Relationship Id="rId14" Type="http://schemas.openxmlformats.org/officeDocument/2006/relationships/slide" Target="slides/slide10.xml"/><Relationship Id="rId58" Type="http://schemas.openxmlformats.org/officeDocument/2006/relationships/font" Target="fonts/Oswald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c480eadfd4_1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2c480eadfd4_1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2c480eadfd4_1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section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c8abeac283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2c8abeac283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g2c8abeac283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c8abeac283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g2c8abeac283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g2c8abeac283_0_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c8abeac283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2c8abeac283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g2c8abeac283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3" name="Google Shape;37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89" name="Google Shape;38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5" name="Google Shape;40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4" name="Google Shape;41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c8abeac283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g2c8abeac283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1" name="Google Shape;431;g2c8abeac283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" name="Google Shape;437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c4a90b09c8_0_4"/>
          <p:cNvSpPr/>
          <p:nvPr/>
        </p:nvSpPr>
        <p:spPr>
          <a:xfrm rot="5400000">
            <a:off x="10000500" y="673"/>
            <a:ext cx="2191500" cy="2191500"/>
          </a:xfrm>
          <a:prstGeom prst="diagStripe">
            <a:avLst>
              <a:gd fmla="val 0" name="adj"/>
            </a:avLst>
          </a:prstGeom>
          <a:solidFill>
            <a:schemeClr val="lt1">
              <a:alpha val="1960"/>
            </a:scheme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g2c4a90b09c8_0_4"/>
          <p:cNvGrpSpPr/>
          <p:nvPr/>
        </p:nvGrpSpPr>
        <p:grpSpPr>
          <a:xfrm>
            <a:off x="0" y="654"/>
            <a:ext cx="6871435" cy="6845694"/>
            <a:chOff x="0" y="75"/>
            <a:chExt cx="5153705" cy="5152950"/>
          </a:xfrm>
        </p:grpSpPr>
        <p:sp>
          <p:nvSpPr>
            <p:cNvPr id="16" name="Google Shape;16;g2c4a90b09c8_0_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19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g2c4a90b09c8_0_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196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g2c4a90b09c8_0_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2c4a90b09c8_0_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g2c4a90b09c8_0_4"/>
          <p:cNvSpPr txBox="1"/>
          <p:nvPr>
            <p:ph type="ctrTitle"/>
          </p:nvPr>
        </p:nvSpPr>
        <p:spPr>
          <a:xfrm>
            <a:off x="4716200" y="21045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21" name="Google Shape;21;g2c4a90b09c8_0_4"/>
          <p:cNvSpPr txBox="1"/>
          <p:nvPr>
            <p:ph idx="1" type="subTitle"/>
          </p:nvPr>
        </p:nvSpPr>
        <p:spPr>
          <a:xfrm>
            <a:off x="6778600" y="5233233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22" name="Google Shape;22;g2c4a90b09c8_0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g2c4a90b09c8_0_8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105" name="Google Shape;105;g2c4a90b09c8_0_8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2c4a90b09c8_0_8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g2c4a90b09c8_0_86"/>
          <p:cNvSpPr txBox="1"/>
          <p:nvPr>
            <p:ph type="title"/>
          </p:nvPr>
        </p:nvSpPr>
        <p:spPr>
          <a:xfrm>
            <a:off x="1730000" y="2211100"/>
            <a:ext cx="4048500" cy="23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08" name="Google Shape;108;g2c4a90b09c8_0_86"/>
          <p:cNvSpPr txBox="1"/>
          <p:nvPr>
            <p:ph idx="1" type="subTitle"/>
          </p:nvPr>
        </p:nvSpPr>
        <p:spPr>
          <a:xfrm>
            <a:off x="1730000" y="4717333"/>
            <a:ext cx="4048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/>
        </p:txBody>
      </p:sp>
      <p:sp>
        <p:nvSpPr>
          <p:cNvPr id="109" name="Google Shape;109;g2c4a90b09c8_0_86"/>
          <p:cNvSpPr txBox="1"/>
          <p:nvPr>
            <p:ph idx="2" type="body"/>
          </p:nvPr>
        </p:nvSpPr>
        <p:spPr>
          <a:xfrm>
            <a:off x="6197600" y="2262133"/>
            <a:ext cx="49023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0" name="Google Shape;110;g2c4a90b09c8_0_8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2c4a90b09c8_0_94"/>
          <p:cNvGrpSpPr/>
          <p:nvPr/>
        </p:nvGrpSpPr>
        <p:grpSpPr>
          <a:xfrm>
            <a:off x="0" y="5504636"/>
            <a:ext cx="931877" cy="912853"/>
            <a:chOff x="0" y="3785672"/>
            <a:chExt cx="698925" cy="684657"/>
          </a:xfrm>
        </p:grpSpPr>
        <p:sp>
          <p:nvSpPr>
            <p:cNvPr id="113" name="Google Shape;113;g2c4a90b09c8_0_94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2c4a90b09c8_0_94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" name="Google Shape;115;g2c4a90b09c8_0_94"/>
          <p:cNvSpPr txBox="1"/>
          <p:nvPr>
            <p:ph idx="1" type="body"/>
          </p:nvPr>
        </p:nvSpPr>
        <p:spPr>
          <a:xfrm>
            <a:off x="1083633" y="5740500"/>
            <a:ext cx="92481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16" name="Google Shape;116;g2c4a90b09c8_0_9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g2c4a90b09c8_0_100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119" name="Google Shape;119;g2c4a90b09c8_0_100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2c4a90b09c8_0_100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2c4a90b09c8_0_100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2c4a90b09c8_0_10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2c4a90b09c8_0_100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2c4a90b09c8_0_100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2c4a90b09c8_0_100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2c4a90b09c8_0_100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2c4a90b09c8_0_100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2c4a90b09c8_0_10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2c4a90b09c8_0_100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2c4a90b09c8_0_100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2c4a90b09c8_0_100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2c4a90b09c8_0_10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2c4a90b09c8_0_100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2c4a90b09c8_0_100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g2c4a90b09c8_0_100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g2c4a90b09c8_0_100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" name="Google Shape;137;g2c4a90b09c8_0_100"/>
          <p:cNvSpPr txBox="1"/>
          <p:nvPr>
            <p:ph hasCustomPrompt="1" type="title"/>
          </p:nvPr>
        </p:nvSpPr>
        <p:spPr>
          <a:xfrm>
            <a:off x="1098467" y="1712900"/>
            <a:ext cx="63681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700"/>
              <a:buNone/>
              <a:defRPr sz="10700"/>
            </a:lvl9pPr>
          </a:lstStyle>
          <a:p>
            <a:r>
              <a:t>xx%</a:t>
            </a:r>
          </a:p>
        </p:txBody>
      </p:sp>
      <p:sp>
        <p:nvSpPr>
          <p:cNvPr id="138" name="Google Shape;138;g2c4a90b09c8_0_100"/>
          <p:cNvSpPr txBox="1"/>
          <p:nvPr>
            <p:ph idx="1" type="body"/>
          </p:nvPr>
        </p:nvSpPr>
        <p:spPr>
          <a:xfrm>
            <a:off x="1098467" y="3524166"/>
            <a:ext cx="63681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9" name="Google Shape;139;g2c4a90b09c8_0_10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c4a90b09c8_0_1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5" name="Google Shape;25;g2c4a90b09c8_0_12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6" name="Google Shape;26;g2c4a90b09c8_0_1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2c4a90b09c8_0_1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g2c4a90b09c8_0_1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c4a90b09c8_0_1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g2c4a90b09c8_0_14"/>
          <p:cNvGrpSpPr/>
          <p:nvPr/>
        </p:nvGrpSpPr>
        <p:grpSpPr>
          <a:xfrm>
            <a:off x="5875053" y="0"/>
            <a:ext cx="6316642" cy="6857248"/>
            <a:chOff x="4406400" y="0"/>
            <a:chExt cx="4737600" cy="5143065"/>
          </a:xfrm>
        </p:grpSpPr>
        <p:sp>
          <p:nvSpPr>
            <p:cNvPr id="33" name="Google Shape;33;g2c4a90b09c8_0_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2c4a90b09c8_0_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g2c4a90b09c8_0_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2c4a90b09c8_0_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2c4a90b09c8_0_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2c4a90b09c8_0_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2c4a90b09c8_0_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2c4a90b09c8_0_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2c4a90b09c8_0_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2c4a90b09c8_0_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2c4a90b09c8_0_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2c4a90b09c8_0_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2c4a90b09c8_0_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2c4a90b09c8_0_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2c4a90b09c8_0_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2c4a90b09c8_0_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2c4a90b09c8_0_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2c4a90b09c8_0_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g2c4a90b09c8_0_14"/>
          <p:cNvSpPr txBox="1"/>
          <p:nvPr>
            <p:ph type="title"/>
          </p:nvPr>
        </p:nvSpPr>
        <p:spPr>
          <a:xfrm>
            <a:off x="1098467" y="2737333"/>
            <a:ext cx="61161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g2c4a90b09c8_0_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g2c4a90b09c8_0_36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55" name="Google Shape;55;g2c4a90b09c8_0_3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g2c4a90b09c8_0_3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g2c4a90b09c8_0_36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58" name="Google Shape;58;g2c4a90b09c8_0_36"/>
          <p:cNvSpPr txBox="1"/>
          <p:nvPr>
            <p:ph idx="1" type="body"/>
          </p:nvPr>
        </p:nvSpPr>
        <p:spPr>
          <a:xfrm>
            <a:off x="1730000" y="2090067"/>
            <a:ext cx="93852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9" name="Google Shape;59;g2c4a90b09c8_0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g2c4a90b09c8_0_43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62" name="Google Shape;62;g2c4a90b09c8_0_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g2c4a90b09c8_0_4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g2c4a90b09c8_0_43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65" name="Google Shape;65;g2c4a90b09c8_0_43"/>
          <p:cNvSpPr txBox="1"/>
          <p:nvPr>
            <p:ph idx="1" type="body"/>
          </p:nvPr>
        </p:nvSpPr>
        <p:spPr>
          <a:xfrm>
            <a:off x="1730000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6" name="Google Shape;66;g2c4a90b09c8_0_43"/>
          <p:cNvSpPr txBox="1"/>
          <p:nvPr>
            <p:ph idx="2" type="body"/>
          </p:nvPr>
        </p:nvSpPr>
        <p:spPr>
          <a:xfrm>
            <a:off x="6577628" y="2090067"/>
            <a:ext cx="4537500" cy="3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7" name="Google Shape;67;g2c4a90b09c8_0_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g2c4a90b09c8_0_51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70" name="Google Shape;70;g2c4a90b09c8_0_5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2c4a90b09c8_0_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g2c4a90b09c8_0_51"/>
          <p:cNvSpPr txBox="1"/>
          <p:nvPr>
            <p:ph type="title"/>
          </p:nvPr>
        </p:nvSpPr>
        <p:spPr>
          <a:xfrm>
            <a:off x="1730000" y="525000"/>
            <a:ext cx="93852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3" name="Google Shape;73;g2c4a90b09c8_0_5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g2c4a90b09c8_0_57"/>
          <p:cNvGrpSpPr/>
          <p:nvPr/>
        </p:nvGrpSpPr>
        <p:grpSpPr>
          <a:xfrm>
            <a:off x="0" y="507989"/>
            <a:ext cx="1383765" cy="1355017"/>
            <a:chOff x="0" y="381001"/>
            <a:chExt cx="1037850" cy="1016288"/>
          </a:xfrm>
        </p:grpSpPr>
        <p:sp>
          <p:nvSpPr>
            <p:cNvPr id="76" name="Google Shape;76;g2c4a90b09c8_0_5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g2c4a90b09c8_0_5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g2c4a90b09c8_0_57"/>
          <p:cNvSpPr txBox="1"/>
          <p:nvPr>
            <p:ph type="title"/>
          </p:nvPr>
        </p:nvSpPr>
        <p:spPr>
          <a:xfrm>
            <a:off x="1730000" y="525000"/>
            <a:ext cx="50652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79" name="Google Shape;79;g2c4a90b09c8_0_57"/>
          <p:cNvSpPr txBox="1"/>
          <p:nvPr>
            <p:ph idx="1" type="body"/>
          </p:nvPr>
        </p:nvSpPr>
        <p:spPr>
          <a:xfrm>
            <a:off x="1730000" y="2630067"/>
            <a:ext cx="5065200" cy="32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80" name="Google Shape;80;g2c4a90b09c8_0_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g2c4a90b09c8_0_64"/>
          <p:cNvGrpSpPr/>
          <p:nvPr/>
        </p:nvGrpSpPr>
        <p:grpSpPr>
          <a:xfrm>
            <a:off x="5875053" y="0"/>
            <a:ext cx="6316642" cy="6857829"/>
            <a:chOff x="4406400" y="0"/>
            <a:chExt cx="4737600" cy="5143500"/>
          </a:xfrm>
        </p:grpSpPr>
        <p:sp>
          <p:nvSpPr>
            <p:cNvPr id="83" name="Google Shape;83;g2c4a90b09c8_0_64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2c4a90b09c8_0_64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2352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2c4a90b09c8_0_64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2c4a90b09c8_0_6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2c4a90b09c8_0_64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2c4a90b09c8_0_64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2c4a90b09c8_0_64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2c4a90b09c8_0_64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2c4a90b09c8_0_64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2c4a90b09c8_0_64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2c4a90b09c8_0_64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2c4a90b09c8_0_64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2c4a90b09c8_0_64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g2c4a90b09c8_0_6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g2c4a90b09c8_0_64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2c4a90b09c8_0_64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2c4a90b09c8_0_64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2c4a90b09c8_0_64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6274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g2c4a90b09c8_0_64"/>
          <p:cNvSpPr txBox="1"/>
          <p:nvPr>
            <p:ph type="title"/>
          </p:nvPr>
        </p:nvSpPr>
        <p:spPr>
          <a:xfrm>
            <a:off x="1098467" y="1155700"/>
            <a:ext cx="61161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2" name="Google Shape;102;g2c4a90b09c8_0_6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c4a90b09c8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Montserrat"/>
              <a:buNone/>
              <a:defRPr b="0" i="0" sz="37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" name="Google Shape;11;g2c4a90b09c8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ato"/>
              <a:buChar char="●"/>
              <a:defRPr b="0" i="0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■"/>
              <a:defRPr b="0" i="0" sz="15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g2c4a90b09c8_0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5" Type="http://schemas.openxmlformats.org/officeDocument/2006/relationships/image" Target="../media/image38.png"/><Relationship Id="rId6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55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5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Relationship Id="rId4" Type="http://schemas.openxmlformats.org/officeDocument/2006/relationships/image" Target="../media/image5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2.png"/><Relationship Id="rId4" Type="http://schemas.openxmlformats.org/officeDocument/2006/relationships/image" Target="../media/image35.png"/><Relationship Id="rId5" Type="http://schemas.openxmlformats.org/officeDocument/2006/relationships/image" Target="../media/image3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Relationship Id="rId4" Type="http://schemas.openxmlformats.org/officeDocument/2006/relationships/image" Target="../media/image4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Relationship Id="rId4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0.png"/><Relationship Id="rId4" Type="http://schemas.openxmlformats.org/officeDocument/2006/relationships/image" Target="../media/image53.png"/><Relationship Id="rId5" Type="http://schemas.openxmlformats.org/officeDocument/2006/relationships/image" Target="../media/image5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type="ctrTitle"/>
          </p:nvPr>
        </p:nvSpPr>
        <p:spPr>
          <a:xfrm>
            <a:off x="5093272" y="275733"/>
            <a:ext cx="66900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Customer Segmentation</a:t>
            </a:r>
            <a:endParaRPr sz="6000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6938856" y="3091650"/>
            <a:ext cx="46275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3157"/>
              <a:buNone/>
            </a:pPr>
            <a:r>
              <a:rPr lang="en-US" sz="3800"/>
              <a:t>Group No : 6</a:t>
            </a:r>
            <a:endParaRPr sz="3800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1176"/>
              <a:buNone/>
            </a:pPr>
            <a:r>
              <a:rPr lang="en-US">
                <a:solidFill>
                  <a:srgbClr val="222222"/>
                </a:solidFill>
              </a:rPr>
              <a:t> </a:t>
            </a:r>
            <a:endParaRPr>
              <a:solidFill>
                <a:srgbClr val="222222"/>
              </a:solidFill>
            </a:endParaRPr>
          </a:p>
        </p:txBody>
      </p:sp>
      <p:sp>
        <p:nvSpPr>
          <p:cNvPr id="146" name="Google Shape;146;p1"/>
          <p:cNvSpPr txBox="1"/>
          <p:nvPr/>
        </p:nvSpPr>
        <p:spPr>
          <a:xfrm>
            <a:off x="772999" y="4769962"/>
            <a:ext cx="3139126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Done By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Mr. Hiren Suresh Murjani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Mr. Deshpande Bhanuprasad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Mr. Aftab Sayeed Naik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Mr. Mohd Abdul Aleem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Ms.Naraharisetti Venkata Rishitha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Mr. Khaja Ziauddin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/>
        </p:nvSpPr>
        <p:spPr>
          <a:xfrm>
            <a:off x="480768" y="386499"/>
            <a:ext cx="29658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Handling Missing values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565608" y="923827"/>
            <a:ext cx="602280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the data we found that Income column having some missing values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 are 24 null values in the data which is 1% of the given 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 we are deleting the deleting the rows having null values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After removing the null values we are having 2216 customers 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169" y="2182189"/>
            <a:ext cx="3968054" cy="4542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1754" y="2182189"/>
            <a:ext cx="2370025" cy="4465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/>
        </p:nvSpPr>
        <p:spPr>
          <a:xfrm>
            <a:off x="452487" y="424205"/>
            <a:ext cx="27903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Handling Outliers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487" y="1101466"/>
            <a:ext cx="6186569" cy="542659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8"/>
          <p:cNvSpPr txBox="1"/>
          <p:nvPr/>
        </p:nvSpPr>
        <p:spPr>
          <a:xfrm>
            <a:off x="6866503" y="2504124"/>
            <a:ext cx="501772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help of Kernal density plot we can find that given 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not  normally distributed as we can we can see the graphs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Are skewed to the left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have assigned a threshold with the help of Z-score range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-3 to 3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extreme values of the features are treated as outliers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and are excluded.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499" y="1159497"/>
            <a:ext cx="5940850" cy="518474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9"/>
          <p:cNvSpPr txBox="1"/>
          <p:nvPr/>
        </p:nvSpPr>
        <p:spPr>
          <a:xfrm>
            <a:off x="6985262" y="1583703"/>
            <a:ext cx="531587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After removing the outliers from the data we can find the change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KDE plots as shown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outliers are removed from the 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This has reduced our num of rows to 1838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480eadfd4_1_16"/>
          <p:cNvSpPr txBox="1"/>
          <p:nvPr>
            <p:ph idx="1" type="body"/>
          </p:nvPr>
        </p:nvSpPr>
        <p:spPr>
          <a:xfrm>
            <a:off x="838200" y="138325"/>
            <a:ext cx="10515600" cy="59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There are outliers present in the higher side of the dataset.</a:t>
            </a:r>
            <a:endParaRPr sz="20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g2c480eadfd4_1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5225" y="869413"/>
            <a:ext cx="805815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2c480eadfd4_1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6175" y="2730800"/>
            <a:ext cx="809625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/>
          <p:nvPr/>
        </p:nvSpPr>
        <p:spPr>
          <a:xfrm>
            <a:off x="480767" y="556181"/>
            <a:ext cx="603723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the education column is in Categorical we will change it into numerical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394" y="2379245"/>
            <a:ext cx="5300417" cy="3722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0227" y="2379245"/>
            <a:ext cx="5300417" cy="3722547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0"/>
          <p:cNvSpPr txBox="1"/>
          <p:nvPr/>
        </p:nvSpPr>
        <p:spPr>
          <a:xfrm>
            <a:off x="752574" y="1167957"/>
            <a:ext cx="966247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'Education'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.replace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'Basic'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'2n Cycle'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'Graduation'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'Master'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4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'PhD'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4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inplace=</a:t>
            </a:r>
            <a:r>
              <a:rPr b="0" i="0" lang="en-US" sz="14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20"/>
          <p:cNvSpPr/>
          <p:nvPr/>
        </p:nvSpPr>
        <p:spPr>
          <a:xfrm>
            <a:off x="5707930" y="4090307"/>
            <a:ext cx="666160" cy="30042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1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/>
        </p:nvSpPr>
        <p:spPr>
          <a:xfrm>
            <a:off x="603315" y="480767"/>
            <a:ext cx="786305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the given data the Customer enrolment is date time format which is difficult for the analysis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have made it into enrolment days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From Year of birth column we have calculate the age of the customer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drop the Dt_Customer and Year of birth columns from the data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085" y="1737540"/>
            <a:ext cx="1270107" cy="2328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4942" y="1737541"/>
            <a:ext cx="1044414" cy="2328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7084" y="4540601"/>
            <a:ext cx="1270107" cy="2101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84942" y="4516611"/>
            <a:ext cx="1044414" cy="2149026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1"/>
          <p:cNvSpPr/>
          <p:nvPr/>
        </p:nvSpPr>
        <p:spPr>
          <a:xfrm>
            <a:off x="2158738" y="2714920"/>
            <a:ext cx="772998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1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1"/>
          <p:cNvSpPr/>
          <p:nvPr/>
        </p:nvSpPr>
        <p:spPr>
          <a:xfrm>
            <a:off x="2158738" y="5280582"/>
            <a:ext cx="772998" cy="4846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1D4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/>
        </p:nvSpPr>
        <p:spPr>
          <a:xfrm>
            <a:off x="320511" y="556183"/>
            <a:ext cx="6683604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Feature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2"/>
          <p:cNvSpPr txBox="1"/>
          <p:nvPr/>
        </p:nvSpPr>
        <p:spPr>
          <a:xfrm>
            <a:off x="320511" y="1274958"/>
            <a:ext cx="6513922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5 columns represents if a customer accepted a particular campaign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we'll merge these to make total campaigns accepted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There are 6 products customers have spent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we will merge all the amt spent on different items into total_amt_spent </a:t>
            </a:r>
            <a:endParaRPr b="0" i="0" sz="1400" u="none" cap="none" strike="noStrike"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There are three platforms for purchasing the products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So we will merge all the purchase from different platforms into single columns as total_purchases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Converting categorical feature 'Marital Status' string values to dummy variables since there is no order for this feature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'Married,Together’] as 'Together’,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(['Single,Alone’]    as 'Single'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(['Divorced,Widow’]  as 'Was_married’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since absurd and yolo types don't go with any one of the above categories, and since they are very small in number, we can drop them</a:t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839" y="1081837"/>
            <a:ext cx="9510584" cy="234716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3"/>
          <p:cNvSpPr txBox="1"/>
          <p:nvPr/>
        </p:nvSpPr>
        <p:spPr>
          <a:xfrm>
            <a:off x="772998" y="4034672"/>
            <a:ext cx="369524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New columns after Feature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Now drop the old columns from the data set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/>
        </p:nvSpPr>
        <p:spPr>
          <a:xfrm>
            <a:off x="791852" y="641023"/>
            <a:ext cx="35557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Standardization Of 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888869" y="1259413"/>
            <a:ext cx="104142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Transforming raw data into standardized format, so that all features would be on a similar scale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8869" y="2663789"/>
            <a:ext cx="8839966" cy="2491956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4"/>
          <p:cNvSpPr txBox="1"/>
          <p:nvPr/>
        </p:nvSpPr>
        <p:spPr>
          <a:xfrm>
            <a:off x="961522" y="2045625"/>
            <a:ext cx="538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the help of StandardScalar, transformed  data 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814" y="434501"/>
            <a:ext cx="7798472" cy="5735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/>
          <p:nvPr>
            <p:ph type="title"/>
          </p:nvPr>
        </p:nvSpPr>
        <p:spPr>
          <a:xfrm>
            <a:off x="838200" y="20397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400"/>
              <a:buFont typeface="Arial"/>
              <a:buNone/>
            </a:pPr>
            <a:r>
              <a:rPr i="0" lang="en-US" sz="3600" u="none" strike="noStrike">
                <a:solidFill>
                  <a:schemeClr val="lt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Objective</a:t>
            </a:r>
            <a:endParaRPr sz="3600">
              <a:solidFill>
                <a:schemeClr val="lt2"/>
              </a:solidFill>
              <a:highlight>
                <a:schemeClr val="dk1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2" name="Google Shape;152;p3"/>
          <p:cNvSpPr txBox="1"/>
          <p:nvPr>
            <p:ph idx="1" type="body"/>
          </p:nvPr>
        </p:nvSpPr>
        <p:spPr>
          <a:xfrm>
            <a:off x="838200" y="3493725"/>
            <a:ext cx="10515600" cy="25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i="0" lang="en-US" sz="2000" u="none" strike="noStrike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To segregate the customers as per their buying behavior so we can easily market our new product to targeted customers.</a:t>
            </a:r>
            <a:endParaRPr sz="20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77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-US" sz="200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Create a cluster of the customers as per there buying pattern and trends to increase the revenue.</a:t>
            </a:r>
            <a:endParaRPr sz="200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br>
              <a:rPr lang="en-US"/>
            </a:br>
            <a:endParaRPr/>
          </a:p>
        </p:txBody>
      </p:sp>
      <p:sp>
        <p:nvSpPr>
          <p:cNvPr id="153" name="Google Shape;153;p3"/>
          <p:cNvSpPr txBox="1"/>
          <p:nvPr>
            <p:ph type="title"/>
          </p:nvPr>
        </p:nvSpPr>
        <p:spPr>
          <a:xfrm>
            <a:off x="838200" y="438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3200"/>
              <a:buFont typeface="Arial"/>
              <a:buNone/>
            </a:pPr>
            <a:r>
              <a:rPr i="0" lang="en-US" sz="5000" u="sng" strike="noStrik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Brief Overview Of Project Progress</a:t>
            </a:r>
            <a:endParaRPr sz="5000" u="sng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"/>
          <p:cNvSpPr txBox="1"/>
          <p:nvPr/>
        </p:nvSpPr>
        <p:spPr>
          <a:xfrm>
            <a:off x="1039744" y="736240"/>
            <a:ext cx="81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2362" y="2941531"/>
            <a:ext cx="7407282" cy="2834886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6"/>
          <p:cNvSpPr txBox="1"/>
          <p:nvPr/>
        </p:nvSpPr>
        <p:spPr>
          <a:xfrm>
            <a:off x="1857600" y="1577975"/>
            <a:ext cx="8476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ECECEC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Dimensionality Reduction: In datasets with many features, especially when some features might be correlated, PCA can reduce the number of dimensions while preserving most of the information.</a:t>
            </a:r>
            <a:endParaRPr b="0" i="0" sz="2100" u="none" cap="none" strike="noStrike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/>
          <p:nvPr/>
        </p:nvSpPr>
        <p:spPr>
          <a:xfrm>
            <a:off x="495399" y="148190"/>
            <a:ext cx="121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K-Means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8"/>
          <p:cNvSpPr txBox="1"/>
          <p:nvPr/>
        </p:nvSpPr>
        <p:spPr>
          <a:xfrm>
            <a:off x="495400" y="660700"/>
            <a:ext cx="977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Performed k-means clustering using different number of features and different values of K-Values.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906" y="1264235"/>
            <a:ext cx="5541263" cy="4005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0519" y="1265815"/>
            <a:ext cx="5545803" cy="4001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7350" y="5565025"/>
            <a:ext cx="508635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41125" y="5446252"/>
            <a:ext cx="4264600" cy="131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102" y="444409"/>
            <a:ext cx="5921253" cy="1463167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9"/>
          <p:cNvSpPr txBox="1"/>
          <p:nvPr/>
        </p:nvSpPr>
        <p:spPr>
          <a:xfrm>
            <a:off x="7160275" y="2243773"/>
            <a:ext cx="439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From the elbow curve and based on silhouette score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 value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Performed PCA for 3 clusters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8101" y="2243770"/>
            <a:ext cx="5921253" cy="4376203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9"/>
          <p:cNvSpPr txBox="1"/>
          <p:nvPr/>
        </p:nvSpPr>
        <p:spPr>
          <a:xfrm>
            <a:off x="6818575" y="3153500"/>
            <a:ext cx="50742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b="0" i="0" lang="en-US" sz="14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Clusters: The graph represents three different clusters labeled as 0, 1, and 2 on the y-axis.</a:t>
            </a:r>
            <a:endParaRPr b="0" i="0" sz="1400" u="none" cap="none" strike="noStrike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b="0" i="0" lang="en-US" sz="14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Silhouette Coefficient Values: These values measure how similar an object is to its own cluster compared to other clusters.</a:t>
            </a:r>
            <a:endParaRPr b="0" i="0" sz="1400" u="none" cap="none" strike="noStrike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0" i="0" lang="en-US" sz="14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Cluster 0: Most samples in this cluster have higher silhouette scores, indicating good clustering.</a:t>
            </a:r>
            <a:endParaRPr b="0" i="0" sz="1400" u="none" cap="none" strike="noStrike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0" i="0" lang="en-US" sz="14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Cluster 1 and 2: These clusters have lower average silhouette coefficients compared to cluster 0.</a:t>
            </a:r>
            <a:endParaRPr b="0" i="0" sz="1400" u="none" cap="none" strike="noStrike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AutoNum type="arabicPeriod"/>
            </a:pPr>
            <a:r>
              <a:rPr b="0" i="0" lang="en-US" sz="14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Average Silhouette Score: The dashed red line indicates the average silhouette score.</a:t>
            </a:r>
            <a:endParaRPr b="0" i="0" sz="1400" u="none" cap="none" strike="noStrike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173" y="351663"/>
            <a:ext cx="6031403" cy="6154673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0"/>
          <p:cNvSpPr txBox="1"/>
          <p:nvPr/>
        </p:nvSpPr>
        <p:spPr>
          <a:xfrm>
            <a:off x="7524947" y="1859420"/>
            <a:ext cx="29859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5D5D5"/>
                </a:solidFill>
                <a:latin typeface="Courier New"/>
                <a:ea typeface="Courier New"/>
                <a:cs typeface="Courier New"/>
                <a:sym typeface="Courier New"/>
              </a:rPr>
              <a:t>0.5625564902371988 0.7265655257465662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0"/>
          <p:cNvSpPr txBox="1"/>
          <p:nvPr/>
        </p:nvSpPr>
        <p:spPr>
          <a:xfrm>
            <a:off x="6601120" y="3245161"/>
            <a:ext cx="609442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calinski_harabasz_score--</a:t>
            </a:r>
            <a:r>
              <a:rPr b="0" i="0" lang="en-US" sz="1400" u="none" cap="none" strike="noStrike">
                <a:solidFill>
                  <a:srgbClr val="D5D5D5"/>
                </a:solidFill>
                <a:latin typeface="Courier New"/>
                <a:ea typeface="Courier New"/>
                <a:cs typeface="Courier New"/>
                <a:sym typeface="Courier New"/>
              </a:rPr>
              <a:t> 0.7265655257465662</a:t>
            </a:r>
            <a:endParaRPr b="0" i="0" sz="1400" u="none" cap="none" strike="noStrike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davies_bouldin_score--</a:t>
            </a:r>
            <a:r>
              <a:rPr b="0" i="0" lang="en-US" sz="1400" u="none" cap="none" strike="noStrike">
                <a:solidFill>
                  <a:srgbClr val="D5D5D5"/>
                </a:solidFill>
                <a:latin typeface="Courier New"/>
                <a:ea typeface="Courier New"/>
                <a:cs typeface="Courier New"/>
                <a:sym typeface="Courier New"/>
              </a:rPr>
              <a:t> 3394.6118903296006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silhouette_score  -- </a:t>
            </a:r>
            <a:r>
              <a:rPr b="0" i="0" lang="en-US" sz="1400" u="none" cap="none" strike="noStrike">
                <a:solidFill>
                  <a:srgbClr val="D5D5D5"/>
                </a:solidFill>
                <a:latin typeface="Courier New"/>
                <a:ea typeface="Courier New"/>
                <a:cs typeface="Courier New"/>
                <a:sym typeface="Courier New"/>
              </a:rPr>
              <a:t>0.5625564902371988</a:t>
            </a:r>
            <a:endParaRPr b="0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/>
          <p:nvPr/>
        </p:nvSpPr>
        <p:spPr>
          <a:xfrm>
            <a:off x="520831" y="703951"/>
            <a:ext cx="60944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Agglomerative</a:t>
            </a:r>
            <a:r>
              <a:rPr b="0" i="0" lang="en-US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0" lang="en-US" sz="2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Clustering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548" y="2441542"/>
            <a:ext cx="5666436" cy="3646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4459" y="2468528"/>
            <a:ext cx="5536593" cy="3592546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1"/>
          <p:cNvSpPr txBox="1"/>
          <p:nvPr/>
        </p:nvSpPr>
        <p:spPr>
          <a:xfrm>
            <a:off x="1385740" y="1715678"/>
            <a:ext cx="212590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Linkage Method -WARD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1"/>
          <p:cNvSpPr txBox="1"/>
          <p:nvPr/>
        </p:nvSpPr>
        <p:spPr>
          <a:xfrm>
            <a:off x="6732295" y="1663175"/>
            <a:ext cx="3901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Linkage Method - COMPLETE</a:t>
            </a:r>
            <a:endParaRPr b="0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/>
        </p:nvSpPr>
        <p:spPr>
          <a:xfrm>
            <a:off x="1222528" y="3167408"/>
            <a:ext cx="3768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Taking k-means as reference considered k=2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Classified the data into 2 clusters 0 &amp; 1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1174" y="1446896"/>
            <a:ext cx="3346460" cy="4275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053" y="301657"/>
            <a:ext cx="6262353" cy="6390343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3"/>
          <p:cNvSpPr txBox="1"/>
          <p:nvPr/>
        </p:nvSpPr>
        <p:spPr>
          <a:xfrm>
            <a:off x="6817936" y="3429000"/>
            <a:ext cx="609442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calinski_harabasz_score--</a:t>
            </a:r>
            <a:r>
              <a:rPr b="0" i="0" lang="en-US" sz="1400" u="none" cap="none" strike="noStrike">
                <a:solidFill>
                  <a:srgbClr val="D5D5D5"/>
                </a:solidFill>
                <a:latin typeface="Courier New"/>
                <a:ea typeface="Courier New"/>
                <a:cs typeface="Courier New"/>
                <a:sym typeface="Courier New"/>
              </a:rPr>
              <a:t> 0.6934510208232418</a:t>
            </a:r>
            <a:endParaRPr b="0" i="0" sz="1400" u="none" cap="none" strike="noStrike">
              <a:solidFill>
                <a:srgbClr val="DCDC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davies_bouldin_score--</a:t>
            </a:r>
            <a:r>
              <a:rPr b="0" i="0" lang="en-US" sz="1400" u="none" cap="none" strike="noStrike">
                <a:solidFill>
                  <a:srgbClr val="D5D5D5"/>
                </a:solidFill>
                <a:latin typeface="Courier New"/>
                <a:ea typeface="Courier New"/>
                <a:cs typeface="Courier New"/>
                <a:sym typeface="Courier New"/>
              </a:rPr>
              <a:t> 2765.034157397482 </a:t>
            </a:r>
            <a:r>
              <a:rPr b="0" i="0" lang="en-US" sz="14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silhouette_score  -- </a:t>
            </a:r>
            <a:r>
              <a:rPr b="0" i="0" lang="en-US" sz="1400" u="none" cap="none" strike="noStrike">
                <a:solidFill>
                  <a:srgbClr val="D5D5D5"/>
                </a:solidFill>
                <a:latin typeface="Courier New"/>
                <a:ea typeface="Courier New"/>
                <a:cs typeface="Courier New"/>
                <a:sym typeface="Courier New"/>
              </a:rPr>
              <a:t>0.5587951412382077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c8abeac283_0_24"/>
          <p:cNvSpPr txBox="1"/>
          <p:nvPr/>
        </p:nvSpPr>
        <p:spPr>
          <a:xfrm>
            <a:off x="1023950" y="500050"/>
            <a:ext cx="8476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Similarly,</a:t>
            </a:r>
            <a:endParaRPr b="0" i="0" sz="17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7" name="Google Shape;337;g2c8abeac283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2199" y="1216325"/>
            <a:ext cx="7087600" cy="21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g2c8abeac283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3613" y="4129400"/>
            <a:ext cx="7724775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c8abeac283_0_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2"/>
                </a:solidFill>
              </a:rPr>
              <a:t>DBSCAN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345" name="Google Shape;345;g2c8abeac283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690825"/>
            <a:ext cx="622935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2c8abeac283_0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60175" y="3153575"/>
            <a:ext cx="4785405" cy="35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2c8abeac283_0_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92100" y="1690825"/>
            <a:ext cx="4487720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c8abeac283_0_41"/>
          <p:cNvSpPr txBox="1"/>
          <p:nvPr>
            <p:ph idx="1" type="body"/>
          </p:nvPr>
        </p:nvSpPr>
        <p:spPr>
          <a:xfrm>
            <a:off x="1348500" y="907175"/>
            <a:ext cx="57816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Similarly,</a:t>
            </a:r>
            <a:endParaRPr/>
          </a:p>
        </p:txBody>
      </p:sp>
      <p:pic>
        <p:nvPicPr>
          <p:cNvPr id="354" name="Google Shape;354;g2c8abeac283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1662725"/>
            <a:ext cx="716280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2c8abeac283_0_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3188" y="3729650"/>
            <a:ext cx="690562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4400"/>
              <a:buFont typeface="Arial"/>
              <a:buNone/>
            </a:pPr>
            <a:r>
              <a:rPr i="0" lang="en-US" u="none" strike="noStrik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Understanding of dataset</a:t>
            </a:r>
            <a:endParaRPr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9" name="Google Shape;15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●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Total 29 columns and 2240 rows in which 2 columns are categorical which are education and marital status, and the rest 27 are numerical.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1905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●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This dataset contains data of the last 3 months of purchases. And customer data is from last 2 years.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190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●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If the customers recency is &lt;100 days, the data of that customer is not available.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190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●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Three platforms to make a purchases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"/>
          <p:cNvSpPr txBox="1"/>
          <p:nvPr/>
        </p:nvSpPr>
        <p:spPr>
          <a:xfrm>
            <a:off x="341722" y="489978"/>
            <a:ext cx="609442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Classification Models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137" y="1420481"/>
            <a:ext cx="11353014" cy="36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"/>
          <p:cNvSpPr txBox="1"/>
          <p:nvPr/>
        </p:nvSpPr>
        <p:spPr>
          <a:xfrm>
            <a:off x="669303" y="5665509"/>
            <a:ext cx="70054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Created a new column in the dataset represent the cluster number the data belongs 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432" y="734043"/>
            <a:ext cx="2377646" cy="1600339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"/>
          <p:cNvSpPr txBox="1"/>
          <p:nvPr/>
        </p:nvSpPr>
        <p:spPr>
          <a:xfrm>
            <a:off x="3478490" y="1811162"/>
            <a:ext cx="440216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X= Represent the whole 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 = Variable value or target value(y=cluster coloumn)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327" y="3152675"/>
            <a:ext cx="7559695" cy="929721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"/>
          <p:cNvSpPr txBox="1"/>
          <p:nvPr/>
        </p:nvSpPr>
        <p:spPr>
          <a:xfrm>
            <a:off x="619327" y="4392891"/>
            <a:ext cx="67053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Splitted the data into training and testing models as shown above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531" y="815217"/>
            <a:ext cx="6278122" cy="4491219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"/>
          <p:cNvSpPr txBox="1"/>
          <p:nvPr/>
        </p:nvSpPr>
        <p:spPr>
          <a:xfrm>
            <a:off x="6815050" y="1776433"/>
            <a:ext cx="4992072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Performed multiple classification model on train &amp; test 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Accuracy of different Classification models are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1.Random forest Accuracy : 0.9565217391304348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2.DecisionTressClassifier Accuracy : 0.9434782608695652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3.NaiveBayes Accuracy : 0.9434782608695652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4.GradientBoosting Accuracy :0.9630434782608696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4.XGBoost Accuracy :0.941304347826087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5.Logistics Regression Accuracy : 0.876086956521792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Among all the Classification models accuracy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Gradient Boosting is having higher Accuracy so we build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deployment model on 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18" y="173351"/>
            <a:ext cx="6245486" cy="3219482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7"/>
          <p:cNvSpPr txBox="1"/>
          <p:nvPr/>
        </p:nvSpPr>
        <p:spPr>
          <a:xfrm>
            <a:off x="231100" y="3522158"/>
            <a:ext cx="88424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Among the all other classification models we have finalized GradientBoostingClassifier model for deployment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7"/>
          <p:cNvSpPr txBox="1"/>
          <p:nvPr/>
        </p:nvSpPr>
        <p:spPr>
          <a:xfrm>
            <a:off x="376615" y="3986771"/>
            <a:ext cx="22365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Saving the Model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615" y="4612646"/>
            <a:ext cx="4214225" cy="92972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7"/>
          <p:cNvSpPr txBox="1"/>
          <p:nvPr/>
        </p:nvSpPr>
        <p:spPr>
          <a:xfrm>
            <a:off x="376615" y="5998904"/>
            <a:ext cx="48622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the help of Pickle function saved the data into .pkl file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9"/>
          <p:cNvSpPr txBox="1"/>
          <p:nvPr/>
        </p:nvSpPr>
        <p:spPr>
          <a:xfrm>
            <a:off x="386499" y="414780"/>
            <a:ext cx="39517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Deployment using Streamlit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Google Shape;39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499" y="1084681"/>
            <a:ext cx="8738647" cy="4632292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9"/>
          <p:cNvSpPr txBox="1"/>
          <p:nvPr/>
        </p:nvSpPr>
        <p:spPr>
          <a:xfrm>
            <a:off x="386499" y="5925209"/>
            <a:ext cx="727955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Imported the Streamlit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the help of Streamlit inbuilt functions created the title block ,Sliders ,radio button etc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Google Shape;3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745" y="1313458"/>
            <a:ext cx="9693480" cy="1120237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0"/>
          <p:cNvSpPr txBox="1"/>
          <p:nvPr/>
        </p:nvSpPr>
        <p:spPr>
          <a:xfrm>
            <a:off x="537745" y="339365"/>
            <a:ext cx="46047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After saving the .py in local location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anaconda prompt run the Streamlit for .py  file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648" y="3149775"/>
            <a:ext cx="5907580" cy="336886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10"/>
          <p:cNvSpPr txBox="1"/>
          <p:nvPr/>
        </p:nvSpPr>
        <p:spPr>
          <a:xfrm>
            <a:off x="302492" y="2637846"/>
            <a:ext cx="7216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35120" y="3149775"/>
            <a:ext cx="5782774" cy="3368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1"/>
          <p:cNvSpPr txBox="1"/>
          <p:nvPr/>
        </p:nvSpPr>
        <p:spPr>
          <a:xfrm>
            <a:off x="320484" y="414775"/>
            <a:ext cx="45096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Deployment Working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1"/>
          <p:cNvSpPr txBox="1"/>
          <p:nvPr/>
        </p:nvSpPr>
        <p:spPr>
          <a:xfrm>
            <a:off x="320483" y="1168925"/>
            <a:ext cx="1934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Case - 1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1"/>
          <p:cNvSpPr txBox="1"/>
          <p:nvPr/>
        </p:nvSpPr>
        <p:spPr>
          <a:xfrm>
            <a:off x="311084" y="1615292"/>
            <a:ext cx="22829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predicting cluster 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1"/>
          <p:cNvSpPr txBox="1"/>
          <p:nvPr/>
        </p:nvSpPr>
        <p:spPr>
          <a:xfrm>
            <a:off x="2594081" y="3525625"/>
            <a:ext cx="32784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 snip of model predicting cluster - 1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1" name="Google Shape;41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3038" y="2896752"/>
            <a:ext cx="9305925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"/>
          <p:cNvSpPr txBox="1"/>
          <p:nvPr/>
        </p:nvSpPr>
        <p:spPr>
          <a:xfrm>
            <a:off x="490211" y="329950"/>
            <a:ext cx="210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Case - 2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7"/>
          <p:cNvSpPr txBox="1"/>
          <p:nvPr/>
        </p:nvSpPr>
        <p:spPr>
          <a:xfrm>
            <a:off x="417137" y="901914"/>
            <a:ext cx="60944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predicting cluster -2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7"/>
          <p:cNvSpPr txBox="1"/>
          <p:nvPr/>
        </p:nvSpPr>
        <p:spPr>
          <a:xfrm>
            <a:off x="2594081" y="3525625"/>
            <a:ext cx="32784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 snip of model predicting cluster - 2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688" y="2999777"/>
            <a:ext cx="957262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 txBox="1"/>
          <p:nvPr/>
        </p:nvSpPr>
        <p:spPr>
          <a:xfrm>
            <a:off x="388841" y="527900"/>
            <a:ext cx="199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Case - 3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34"/>
          <p:cNvSpPr txBox="1"/>
          <p:nvPr/>
        </p:nvSpPr>
        <p:spPr>
          <a:xfrm>
            <a:off x="325227" y="1005608"/>
            <a:ext cx="60944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predicting cluster -0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4"/>
          <p:cNvSpPr txBox="1"/>
          <p:nvPr/>
        </p:nvSpPr>
        <p:spPr>
          <a:xfrm>
            <a:off x="2594081" y="3525625"/>
            <a:ext cx="32784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 snip of model predicting cluster - 0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6363" y="2749602"/>
            <a:ext cx="94392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c8abeac283_0_50"/>
          <p:cNvSpPr txBox="1"/>
          <p:nvPr>
            <p:ph type="title"/>
          </p:nvPr>
        </p:nvSpPr>
        <p:spPr>
          <a:xfrm>
            <a:off x="395140" y="366745"/>
            <a:ext cx="105156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lt2"/>
                </a:solidFill>
              </a:rPr>
              <a:t>Conclusion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34" name="Google Shape;434;g2c8abeac283_0_50"/>
          <p:cNvSpPr txBox="1"/>
          <p:nvPr/>
        </p:nvSpPr>
        <p:spPr>
          <a:xfrm>
            <a:off x="511404" y="1701856"/>
            <a:ext cx="9405600" cy="26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Successfully clustered data into segments using K-Means clustering with a silhouette score of 0.574.</a:t>
            </a:r>
            <a:endParaRPr b="0" i="0" sz="1600" u="none" cap="none" strike="noStrike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Used GradientBoostClassifier as the classification model with a accuracy score of 96% for predicting clusters on streamlit web application.</a:t>
            </a:r>
            <a:endParaRPr b="0" i="0" sz="1600" u="none" cap="none" strike="noStrike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To segregated the customers as per their buying behavior into different types of clusters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Based on cluster type we can easily market our new product to targeted customers which increases the revenue of the company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"/>
          <p:cNvSpPr txBox="1"/>
          <p:nvPr/>
        </p:nvSpPr>
        <p:spPr>
          <a:xfrm>
            <a:off x="509047" y="433633"/>
            <a:ext cx="86325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    Basic Overview of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dataset contains 2240 entries with 29 columns.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Income has 24 missing values.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duplicated values are available in the data </a:t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039" y="2072456"/>
            <a:ext cx="5113463" cy="3970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5297" y="546754"/>
            <a:ext cx="2560542" cy="5387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5"/>
          <p:cNvSpPr txBox="1"/>
          <p:nvPr/>
        </p:nvSpPr>
        <p:spPr>
          <a:xfrm>
            <a:off x="452472" y="546750"/>
            <a:ext cx="6084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Challenges faced and potential solutions</a:t>
            </a:r>
            <a:endParaRPr b="0" i="0" sz="21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35"/>
          <p:cNvSpPr txBox="1"/>
          <p:nvPr/>
        </p:nvSpPr>
        <p:spPr>
          <a:xfrm>
            <a:off x="650449" y="1244338"/>
            <a:ext cx="109008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 are 24 null values in the income column which will effect the accuracy of model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 : As data consists of 2240 rows the missing values is of only 1 % so we drop the null values from the data set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 are outliers present in the data which will impact model building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Sol :we have assigned a threshold with the help of Z-score range From -3 to 3 t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 extreme values of the features are treated as outliers</a:t>
            </a:r>
            <a:r>
              <a:rPr lang="en-US" sz="1600"/>
              <a:t> 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 are excluded.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●"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Education and Marital </a:t>
            </a: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status </a:t>
            </a: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column is having the data in categorical format finding relations with numerical data is difficult,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boto"/>
              <a:buChar char="○"/>
            </a:pPr>
            <a:r>
              <a:rPr b="0" i="0" lang="en-US" sz="1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Sol: converted the data into numerical format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data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6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'Education'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.replace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b="0" i="0" lang="en-US" sz="16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'Basic'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6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6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'2n Cycle’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6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'Graduation'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6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6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'Master'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6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60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'PhD'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-US" sz="160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r>
              <a:rPr b="0" i="0" lang="en-US" sz="160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inplace=</a:t>
            </a:r>
            <a:r>
              <a:rPr b="0" i="0" lang="en-US" sz="160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1600" u="none" cap="none" strike="noStrike">
                <a:solidFill>
                  <a:srgbClr val="DCDCDC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the deployment, cluster value was not changing, this was due to the range set in the deployment(py) file, the model had been trained with a particular scale of values, so the predicted data should also be in the same range.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Finding optimum number of clusters, solved using scree plot.</a:t>
            </a:r>
            <a:endParaRPr sz="16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u="none" cap="none" strike="noStrike">
              <a:solidFill>
                <a:srgbClr val="D4D4D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7"/>
          <p:cNvSpPr txBox="1"/>
          <p:nvPr/>
        </p:nvSpPr>
        <p:spPr>
          <a:xfrm>
            <a:off x="3052538" y="2441542"/>
            <a:ext cx="6276077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en-US" sz="8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Thank You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/>
        </p:nvSpPr>
        <p:spPr>
          <a:xfrm>
            <a:off x="709367" y="4911051"/>
            <a:ext cx="609442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Median DOB of customers is 1970.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A customer visited the company's website 5.3 times on an average in last month.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The mean Income of customers is $52247.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A customer on an average makes purchases in about 49 days.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367" y="1140644"/>
            <a:ext cx="9723963" cy="3208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/>
        </p:nvSpPr>
        <p:spPr>
          <a:xfrm>
            <a:off x="867266" y="414780"/>
            <a:ext cx="38795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EDA And Visualization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635" y="1525740"/>
            <a:ext cx="5042890" cy="380652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3"/>
          <p:cNvSpPr txBox="1"/>
          <p:nvPr/>
        </p:nvSpPr>
        <p:spPr>
          <a:xfrm>
            <a:off x="542779" y="5735229"/>
            <a:ext cx="522642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8 types of marital status with Married being the most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9355" y="1550434"/>
            <a:ext cx="5447072" cy="378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3"/>
          <p:cNvSpPr txBox="1"/>
          <p:nvPr/>
        </p:nvSpPr>
        <p:spPr>
          <a:xfrm>
            <a:off x="542779" y="6043006"/>
            <a:ext cx="910625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 the customers having minimum education and customers with Graduation degree are more and basic being least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285" y="1484671"/>
            <a:ext cx="5714902" cy="371812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4"/>
          <p:cNvSpPr txBox="1"/>
          <p:nvPr/>
        </p:nvSpPr>
        <p:spPr>
          <a:xfrm>
            <a:off x="351601" y="5496232"/>
            <a:ext cx="7685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Income is directly proportional to the customer Education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 with higher education is having higher income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Customers with Higher education prefer to buy from Web when compared with basic education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7505" y="1307162"/>
            <a:ext cx="5426639" cy="3895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470" y="887151"/>
            <a:ext cx="5493589" cy="385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840016"/>
            <a:ext cx="5627813" cy="395248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5"/>
          <p:cNvSpPr txBox="1"/>
          <p:nvPr/>
        </p:nvSpPr>
        <p:spPr>
          <a:xfrm>
            <a:off x="904973" y="5184742"/>
            <a:ext cx="613020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There are Maximum of 2 and minimum of zero kids and teens in the house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/>
        </p:nvSpPr>
        <p:spPr>
          <a:xfrm>
            <a:off x="452266" y="334300"/>
            <a:ext cx="682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Data Cleaning and Preprocessing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6"/>
          <p:cNvSpPr txBox="1"/>
          <p:nvPr/>
        </p:nvSpPr>
        <p:spPr>
          <a:xfrm>
            <a:off x="596662" y="1065311"/>
            <a:ext cx="10215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Dropping irrelevant columns from the dataframe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D5D5D5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1. Id Column – As the each  customer is having different and unique ID it is  not useful for our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D5D5D5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Z_CostContact  and </a:t>
            </a:r>
            <a:r>
              <a:rPr b="1" i="0" lang="en-US" sz="1400" u="none" cap="none" strike="noStrike">
                <a:solidFill>
                  <a:srgbClr val="D5D5D5"/>
                </a:solidFill>
                <a:latin typeface="Courier New"/>
                <a:ea typeface="Courier New"/>
                <a:cs typeface="Courier New"/>
                <a:sym typeface="Courier New"/>
              </a:rPr>
              <a:t>Z_Revenue </a:t>
            </a:r>
            <a:r>
              <a:rPr b="0" i="0" lang="en-US" sz="14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– both columns have constant values for all the customers so it      will have no impact on 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159" y="2443295"/>
            <a:ext cx="2552921" cy="1722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96470" y="2648932"/>
            <a:ext cx="5337096" cy="3705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2024-03-19T10:47:57Z</dcterms:created>
  <dc:creator>Aftab Naik</dc:creator>
</cp:coreProperties>
</file>