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3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78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237" y="1130934"/>
            <a:ext cx="13193316" cy="4900720"/>
          </a:xfrm>
        </p:spPr>
        <p:txBody>
          <a:bodyPr anchor="b">
            <a:normAutofit/>
          </a:bodyPr>
          <a:lstStyle>
            <a:lvl1pPr algn="l">
              <a:defRPr sz="7915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237" y="6338822"/>
            <a:ext cx="10554653" cy="3211296"/>
          </a:xfrm>
        </p:spPr>
        <p:txBody>
          <a:bodyPr anchor="t">
            <a:normAutofit/>
          </a:bodyPr>
          <a:lstStyle>
            <a:lvl1pPr marL="0" indent="0" algn="l">
              <a:buNone/>
              <a:defRPr sz="3463">
                <a:solidFill>
                  <a:schemeClr val="bg2">
                    <a:lumMod val="75000"/>
                  </a:schemeClr>
                </a:solidFill>
              </a:defRPr>
            </a:lvl1pPr>
            <a:lvl2pPr marL="75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3567649" y="13963"/>
            <a:ext cx="6282531" cy="6282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072119" y="150965"/>
            <a:ext cx="10026747" cy="10027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1931574" y="376978"/>
            <a:ext cx="8167291" cy="8167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096490" y="53230"/>
            <a:ext cx="8002377" cy="80029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936781" y="1005278"/>
            <a:ext cx="7162084" cy="7162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9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130856" y="879616"/>
            <a:ext cx="17839770" cy="515203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507811" y="6338821"/>
            <a:ext cx="13693296" cy="753957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638"/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238" y="1130935"/>
            <a:ext cx="16585883" cy="4523740"/>
          </a:xfrm>
        </p:spPr>
        <p:txBody>
          <a:bodyPr anchor="ctr">
            <a:normAutofit/>
          </a:bodyPr>
          <a:lstStyle>
            <a:lvl1pPr algn="l">
              <a:defRPr sz="527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237" y="6785610"/>
            <a:ext cx="14075489" cy="309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3298">
                <a:solidFill>
                  <a:schemeClr val="bg2">
                    <a:lumMod val="7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40" y="1130935"/>
            <a:ext cx="15078077" cy="4523740"/>
          </a:xfrm>
        </p:spPr>
        <p:txBody>
          <a:bodyPr anchor="ctr">
            <a:normAutofit/>
          </a:bodyPr>
          <a:lstStyle>
            <a:lvl1pPr algn="l">
              <a:defRPr sz="5277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384743" y="5654675"/>
            <a:ext cx="14072870" cy="62829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239" y="7092779"/>
            <a:ext cx="14072870" cy="2778467"/>
          </a:xfrm>
        </p:spPr>
        <p:txBody>
          <a:bodyPr anchor="ctr">
            <a:normAutofit/>
          </a:bodyPr>
          <a:lstStyle>
            <a:lvl1pPr marL="0" indent="0" algn="l">
              <a:buNone/>
              <a:defRPr sz="3298">
                <a:solidFill>
                  <a:schemeClr val="bg2">
                    <a:lumMod val="7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6936" y="1339414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60216" y="456562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12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237" y="5654675"/>
            <a:ext cx="14072870" cy="2799138"/>
          </a:xfrm>
        </p:spPr>
        <p:txBody>
          <a:bodyPr anchor="b">
            <a:normAutofit/>
          </a:bodyPr>
          <a:lstStyle>
            <a:lvl1pPr algn="l">
              <a:defRPr sz="527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235" y="8464666"/>
            <a:ext cx="14075492" cy="1418863"/>
          </a:xfrm>
        </p:spPr>
        <p:txBody>
          <a:bodyPr anchor="t">
            <a:normAutofit/>
          </a:bodyPr>
          <a:lstStyle>
            <a:lvl1pPr marL="0" indent="0" algn="l">
              <a:buNone/>
              <a:defRPr sz="3298">
                <a:solidFill>
                  <a:schemeClr val="bg2">
                    <a:lumMod val="7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42" y="1130935"/>
            <a:ext cx="15078075" cy="4523740"/>
          </a:xfrm>
        </p:spPr>
        <p:txBody>
          <a:bodyPr anchor="ctr">
            <a:normAutofit/>
          </a:bodyPr>
          <a:lstStyle>
            <a:lvl1pPr algn="l">
              <a:defRPr sz="5277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8238" y="6478443"/>
            <a:ext cx="14072872" cy="17313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5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236" y="8209751"/>
            <a:ext cx="14072872" cy="1675459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bg2">
                    <a:lumMod val="7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936" y="1339414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60216" y="456562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80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238" y="1130935"/>
            <a:ext cx="16585883" cy="45237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8237" y="6478444"/>
            <a:ext cx="14072870" cy="13822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5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236" y="7860695"/>
            <a:ext cx="14072872" cy="2024514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bg2">
                    <a:lumMod val="7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4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21553" y="1130935"/>
            <a:ext cx="3392567" cy="75395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856" y="1130935"/>
            <a:ext cx="12900131" cy="875427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236" y="3309032"/>
            <a:ext cx="14072872" cy="3762527"/>
          </a:xfrm>
        </p:spPr>
        <p:txBody>
          <a:bodyPr anchor="b">
            <a:normAutofit/>
          </a:bodyPr>
          <a:lstStyle>
            <a:lvl1pPr algn="l">
              <a:defRPr sz="5936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239" y="7413907"/>
            <a:ext cx="14072870" cy="2471302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bg2">
                    <a:lumMod val="7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236" y="1130936"/>
            <a:ext cx="8141987" cy="596184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7370" y="1130937"/>
            <a:ext cx="8136750" cy="596184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8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2920" y="1130935"/>
            <a:ext cx="7667305" cy="950299"/>
          </a:xfrm>
        </p:spPr>
        <p:txBody>
          <a:bodyPr anchor="b">
            <a:noAutofit/>
          </a:bodyPr>
          <a:lstStyle>
            <a:lvl1pPr marL="0" indent="0">
              <a:buNone/>
              <a:defRPr sz="4617" b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236" y="2095196"/>
            <a:ext cx="8141987" cy="499758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4126" y="1130935"/>
            <a:ext cx="7692612" cy="950299"/>
          </a:xfrm>
        </p:spPr>
        <p:txBody>
          <a:bodyPr anchor="b">
            <a:noAutofit/>
          </a:bodyPr>
          <a:lstStyle>
            <a:lvl1pPr marL="0" indent="0">
              <a:buNone/>
              <a:defRPr sz="4617" b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74751" y="2081234"/>
            <a:ext cx="8128026" cy="499758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2890" y="1130935"/>
            <a:ext cx="6031230" cy="2261870"/>
          </a:xfrm>
        </p:spPr>
        <p:txBody>
          <a:bodyPr anchor="b">
            <a:normAutofit/>
          </a:bodyPr>
          <a:lstStyle>
            <a:lvl1pPr algn="l">
              <a:defRPr sz="395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238" y="1130935"/>
            <a:ext cx="9800750" cy="875427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82890" y="3644123"/>
            <a:ext cx="6031230" cy="3448654"/>
          </a:xfrm>
        </p:spPr>
        <p:txBody>
          <a:bodyPr anchor="t">
            <a:normAutofit/>
          </a:bodyPr>
          <a:lstStyle>
            <a:lvl1pPr marL="0" indent="0">
              <a:buNone/>
              <a:defRPr sz="2638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3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720" y="2387529"/>
            <a:ext cx="9926399" cy="1884892"/>
          </a:xfrm>
        </p:spPr>
        <p:txBody>
          <a:bodyPr anchor="b">
            <a:normAutofit/>
          </a:bodyPr>
          <a:lstStyle>
            <a:lvl1pPr algn="l">
              <a:defRPr sz="461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0840" y="1507913"/>
            <a:ext cx="5410189" cy="753956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7720" y="4579589"/>
            <a:ext cx="9929018" cy="3378842"/>
          </a:xfrm>
        </p:spPr>
        <p:txBody>
          <a:bodyPr anchor="t">
            <a:normAutofit/>
          </a:bodyPr>
          <a:lstStyle>
            <a:lvl1pPr marL="0" indent="0">
              <a:buNone/>
              <a:defRPr sz="2968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181908" y="4886757"/>
            <a:ext cx="4916960" cy="5291659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237" y="7399944"/>
            <a:ext cx="14072870" cy="24852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237" y="1130936"/>
            <a:ext cx="14072870" cy="596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1963" y="10178416"/>
            <a:ext cx="2638663" cy="60211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64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237" y="10178416"/>
            <a:ext cx="12439412" cy="60211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4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88486" y="9199319"/>
            <a:ext cx="1883514" cy="11047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27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36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753923" rtl="0" eaLnBrk="1" latinLnBrk="0" hangingPunct="1">
        <a:spcBef>
          <a:spcPct val="0"/>
        </a:spcBef>
        <a:buNone/>
        <a:defRPr sz="5936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71202" indent="-471202" algn="l" defTabSz="753923" rtl="0" eaLnBrk="1" latinLnBrk="0" hangingPunct="1">
        <a:spcBef>
          <a:spcPct val="20000"/>
        </a:spcBef>
        <a:spcAft>
          <a:spcPts val="989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9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225125" indent="-471202" algn="l" defTabSz="753923" rtl="0" eaLnBrk="1" latinLnBrk="0" hangingPunct="1">
        <a:spcBef>
          <a:spcPct val="20000"/>
        </a:spcBef>
        <a:spcAft>
          <a:spcPts val="989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96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979047" indent="-471202" algn="l" defTabSz="753923" rtl="0" eaLnBrk="1" latinLnBrk="0" hangingPunct="1">
        <a:spcBef>
          <a:spcPct val="20000"/>
        </a:spcBef>
        <a:spcAft>
          <a:spcPts val="989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63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544489" indent="-282721" algn="l" defTabSz="753923" rtl="0" eaLnBrk="1" latinLnBrk="0" hangingPunct="1">
        <a:spcBef>
          <a:spcPct val="20000"/>
        </a:spcBef>
        <a:spcAft>
          <a:spcPts val="989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3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298412" indent="-282721" algn="l" defTabSz="753923" rtl="0" eaLnBrk="1" latinLnBrk="0" hangingPunct="1">
        <a:spcBef>
          <a:spcPct val="20000"/>
        </a:spcBef>
        <a:spcAft>
          <a:spcPts val="989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3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4146575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3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900498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3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654421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3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6408344" indent="-376961" algn="l" defTabSz="753923" rtl="0" eaLnBrk="1" latinLnBrk="0" hangingPunct="1">
        <a:spcBef>
          <a:spcPct val="20000"/>
        </a:spcBef>
        <a:spcAft>
          <a:spcPts val="989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3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l0902/IBM-DATA-SCIENCE-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8850" y="6758889"/>
            <a:ext cx="4982373" cy="17309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marR="5080" indent="-312420" algn="ctr">
              <a:lnSpc>
                <a:spcPct val="111200"/>
              </a:lnSpc>
              <a:spcBef>
                <a:spcPts val="95"/>
              </a:spcBef>
            </a:pPr>
            <a:r>
              <a:rPr lang="en-US" sz="5250" spc="130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PRIYAL BHATT</a:t>
            </a:r>
            <a:r>
              <a:rPr sz="5250" spc="215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sz="5250" spc="-1380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5250" spc="-1380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</a:t>
            </a:r>
            <a:r>
              <a:rPr lang="en-US" sz="5250" spc="140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22.06.2023 </a:t>
            </a:r>
            <a:endParaRPr sz="5250" dirty="0">
              <a:solidFill>
                <a:schemeClr val="bg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1480" y="9928482"/>
            <a:ext cx="6282051" cy="775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0050" y="2454275"/>
            <a:ext cx="17449800" cy="304698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b="1" spc="50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DATA SCIENCE </a:t>
            </a:r>
            <a:r>
              <a:rPr lang="en-US" sz="9600" b="1" spc="5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C</a:t>
            </a:r>
            <a:r>
              <a:rPr lang="en-US" sz="9600" b="1" spc="50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APSTONE PROJECT</a:t>
            </a:r>
            <a:endParaRPr lang="en-US" sz="9600" b="1" spc="50" dirty="0">
              <a:ln w="0"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7794" y="2212962"/>
            <a:ext cx="11583035" cy="78957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10260">
              <a:lnSpc>
                <a:spcPct val="111800"/>
              </a:lnSpc>
              <a:spcBef>
                <a:spcPts val="95"/>
              </a:spcBef>
            </a:pP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2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set, </a:t>
            </a:r>
            <a:r>
              <a:rPr sz="2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 </a:t>
            </a:r>
            <a:r>
              <a:rPr sz="29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several </a:t>
            </a:r>
            <a:r>
              <a:rPr sz="2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 </a:t>
            </a:r>
            <a:r>
              <a:rPr sz="29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cases </a:t>
            </a:r>
            <a:r>
              <a:rPr sz="2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where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9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 </a:t>
            </a:r>
            <a:r>
              <a:rPr sz="2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did </a:t>
            </a:r>
            <a:r>
              <a:rPr sz="29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not </a:t>
            </a:r>
            <a:r>
              <a:rPr sz="2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 </a:t>
            </a: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successfully. </a:t>
            </a:r>
            <a:r>
              <a:rPr sz="2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Sometimes </a:t>
            </a:r>
            <a:r>
              <a:rPr sz="2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attempted </a:t>
            </a:r>
            <a:r>
              <a:rPr sz="2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but </a:t>
            </a:r>
            <a:r>
              <a:rPr sz="2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 </a:t>
            </a:r>
            <a:r>
              <a:rPr sz="2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due </a:t>
            </a:r>
            <a:r>
              <a:rPr sz="2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an </a:t>
            </a:r>
            <a:r>
              <a:rPr sz="2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accident;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example, </a:t>
            </a:r>
            <a:r>
              <a:rPr sz="29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True </a:t>
            </a:r>
            <a:r>
              <a:rPr sz="29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Ocean </a:t>
            </a: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 </a:t>
            </a:r>
            <a:r>
              <a:rPr sz="2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successfully </a:t>
            </a:r>
            <a:r>
              <a:rPr sz="2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 </a:t>
            </a:r>
            <a:r>
              <a:rPr sz="2950" spc="-7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ic </a:t>
            </a:r>
            <a:r>
              <a:rPr sz="2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region </a:t>
            </a:r>
            <a:r>
              <a:rPr sz="2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ocean </a:t>
            </a:r>
            <a:r>
              <a:rPr sz="2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 </a:t>
            </a:r>
            <a:r>
              <a:rPr sz="2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 </a:t>
            </a:r>
            <a:r>
              <a:rPr sz="2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Ocean </a:t>
            </a: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 </a:t>
            </a:r>
            <a:r>
              <a:rPr sz="2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unsuccessfully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ic </a:t>
            </a:r>
            <a:r>
              <a:rPr sz="2950" spc="-7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region </a:t>
            </a:r>
            <a:r>
              <a:rPr sz="2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ocean. </a:t>
            </a:r>
            <a:r>
              <a:rPr sz="29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True </a:t>
            </a:r>
            <a:r>
              <a:rPr sz="295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RTLS </a:t>
            </a: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 </a:t>
            </a:r>
            <a:r>
              <a:rPr sz="2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 </a:t>
            </a:r>
            <a:r>
              <a:rPr sz="29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successfully </a:t>
            </a:r>
            <a:r>
              <a:rPr sz="2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 </a:t>
            </a:r>
            <a:r>
              <a:rPr sz="2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ground </a:t>
            </a:r>
            <a:r>
              <a:rPr sz="2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pad </a:t>
            </a:r>
            <a:r>
              <a:rPr sz="2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 </a:t>
            </a:r>
            <a:r>
              <a:rPr sz="295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RTLS </a:t>
            </a: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 </a:t>
            </a:r>
            <a:r>
              <a:rPr sz="2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 </a:t>
            </a:r>
            <a:r>
              <a:rPr sz="2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unsuccessfully </a:t>
            </a:r>
            <a:r>
              <a:rPr sz="2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 </a:t>
            </a:r>
            <a:r>
              <a:rPr sz="2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ground </a:t>
            </a:r>
            <a:r>
              <a:rPr sz="2950" spc="-7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pad.True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ASDS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successfully </a:t>
            </a:r>
            <a:r>
              <a:rPr sz="2950" spc="-7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 </a:t>
            </a:r>
            <a:r>
              <a:rPr sz="29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 </a:t>
            </a:r>
            <a:r>
              <a:rPr sz="2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 </a:t>
            </a:r>
            <a:r>
              <a:rPr sz="2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 </a:t>
            </a:r>
            <a:r>
              <a:rPr sz="29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ASDS </a:t>
            </a: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 </a:t>
            </a:r>
            <a:r>
              <a:rPr sz="2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unsuccessfully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ship.</a:t>
            </a:r>
            <a:endParaRPr sz="2950" dirty="0">
              <a:latin typeface="Microsoft Sans Serif"/>
              <a:cs typeface="Microsoft Sans Serif"/>
            </a:endParaRPr>
          </a:p>
          <a:p>
            <a:pPr marL="12700" marR="958850" algn="just">
              <a:lnSpc>
                <a:spcPct val="111800"/>
              </a:lnSpc>
              <a:spcBef>
                <a:spcPts val="1980"/>
              </a:spcBef>
            </a:pPr>
            <a:r>
              <a:rPr sz="29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mainly</a:t>
            </a:r>
            <a:r>
              <a:rPr sz="2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convert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those</a:t>
            </a:r>
            <a:r>
              <a:rPr sz="2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into</a:t>
            </a:r>
            <a:r>
              <a:rPr sz="2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Training</a:t>
            </a:r>
            <a:r>
              <a:rPr sz="2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Labels</a:t>
            </a:r>
            <a:r>
              <a:rPr sz="2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2950" spc="-7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“1”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successfully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landed,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“0”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950" spc="-7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unsuccessful</a:t>
            </a:r>
            <a:r>
              <a:rPr sz="2950" spc="8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9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55758" y="2326761"/>
            <a:ext cx="6701155" cy="1047115"/>
          </a:xfrm>
          <a:custGeom>
            <a:avLst/>
            <a:gdLst/>
            <a:ahLst/>
            <a:cxnLst/>
            <a:rect l="l" t="t" r="r" b="b"/>
            <a:pathLst>
              <a:path w="6701155" h="1047114">
                <a:moveTo>
                  <a:pt x="6199236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3"/>
                </a:lnTo>
                <a:lnTo>
                  <a:pt x="7173" y="277222"/>
                </a:lnTo>
                <a:lnTo>
                  <a:pt x="2960" y="321553"/>
                </a:lnTo>
                <a:lnTo>
                  <a:pt x="797" y="373250"/>
                </a:lnTo>
                <a:lnTo>
                  <a:pt x="0" y="433132"/>
                </a:lnTo>
                <a:lnTo>
                  <a:pt x="0" y="613956"/>
                </a:lnTo>
                <a:lnTo>
                  <a:pt x="797" y="673837"/>
                </a:lnTo>
                <a:lnTo>
                  <a:pt x="2960" y="725534"/>
                </a:lnTo>
                <a:lnTo>
                  <a:pt x="7173" y="769865"/>
                </a:lnTo>
                <a:lnTo>
                  <a:pt x="14119" y="807649"/>
                </a:lnTo>
                <a:lnTo>
                  <a:pt x="47210" y="888365"/>
                </a:lnTo>
                <a:lnTo>
                  <a:pt x="77716" y="931836"/>
                </a:lnTo>
                <a:lnTo>
                  <a:pt x="115136" y="969255"/>
                </a:lnTo>
                <a:lnTo>
                  <a:pt x="158609" y="999760"/>
                </a:lnTo>
                <a:lnTo>
                  <a:pt x="207272" y="1022487"/>
                </a:lnTo>
                <a:lnTo>
                  <a:pt x="277107" y="1039799"/>
                </a:lnTo>
                <a:lnTo>
                  <a:pt x="321439" y="1044013"/>
                </a:lnTo>
                <a:lnTo>
                  <a:pt x="373136" y="1046177"/>
                </a:lnTo>
                <a:lnTo>
                  <a:pt x="433018" y="1046974"/>
                </a:lnTo>
                <a:lnTo>
                  <a:pt x="501902" y="1047088"/>
                </a:lnTo>
                <a:lnTo>
                  <a:pt x="6199236" y="1047088"/>
                </a:lnTo>
                <a:lnTo>
                  <a:pt x="6268120" y="1046974"/>
                </a:lnTo>
                <a:lnTo>
                  <a:pt x="6328002" y="1046177"/>
                </a:lnTo>
                <a:lnTo>
                  <a:pt x="6379699" y="1044013"/>
                </a:lnTo>
                <a:lnTo>
                  <a:pt x="6424031" y="1039799"/>
                </a:lnTo>
                <a:lnTo>
                  <a:pt x="6461813" y="1032851"/>
                </a:lnTo>
                <a:lnTo>
                  <a:pt x="6542529" y="999760"/>
                </a:lnTo>
                <a:lnTo>
                  <a:pt x="6586001" y="969255"/>
                </a:lnTo>
                <a:lnTo>
                  <a:pt x="6623422" y="931836"/>
                </a:lnTo>
                <a:lnTo>
                  <a:pt x="6653928" y="888365"/>
                </a:lnTo>
                <a:lnTo>
                  <a:pt x="6676656" y="839704"/>
                </a:lnTo>
                <a:lnTo>
                  <a:pt x="6693965" y="769865"/>
                </a:lnTo>
                <a:lnTo>
                  <a:pt x="6698178" y="725534"/>
                </a:lnTo>
                <a:lnTo>
                  <a:pt x="6700341" y="673837"/>
                </a:lnTo>
                <a:lnTo>
                  <a:pt x="6701138" y="613956"/>
                </a:lnTo>
                <a:lnTo>
                  <a:pt x="6701138" y="433132"/>
                </a:lnTo>
                <a:lnTo>
                  <a:pt x="6700341" y="373250"/>
                </a:lnTo>
                <a:lnTo>
                  <a:pt x="6698178" y="321553"/>
                </a:lnTo>
                <a:lnTo>
                  <a:pt x="6693965" y="277222"/>
                </a:lnTo>
                <a:lnTo>
                  <a:pt x="6687018" y="239438"/>
                </a:lnTo>
                <a:lnTo>
                  <a:pt x="6653928" y="158722"/>
                </a:lnTo>
                <a:lnTo>
                  <a:pt x="6623422" y="115251"/>
                </a:lnTo>
                <a:lnTo>
                  <a:pt x="6586001" y="77832"/>
                </a:lnTo>
                <a:lnTo>
                  <a:pt x="6542529" y="47328"/>
                </a:lnTo>
                <a:lnTo>
                  <a:pt x="6493866" y="24601"/>
                </a:lnTo>
                <a:lnTo>
                  <a:pt x="6424031" y="7289"/>
                </a:lnTo>
                <a:lnTo>
                  <a:pt x="6379699" y="3075"/>
                </a:lnTo>
                <a:lnTo>
                  <a:pt x="6328002" y="911"/>
                </a:lnTo>
                <a:lnTo>
                  <a:pt x="6268120" y="113"/>
                </a:lnTo>
                <a:lnTo>
                  <a:pt x="619923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47161" y="2406728"/>
            <a:ext cx="51187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5080" indent="-283210">
              <a:lnSpc>
                <a:spcPct val="112200"/>
              </a:lnSpc>
              <a:spcBef>
                <a:spcPts val="95"/>
              </a:spcBef>
            </a:pPr>
            <a:r>
              <a:rPr sz="2450" spc="110" dirty="0">
                <a:latin typeface="Microsoft Sans Serif"/>
                <a:cs typeface="Microsoft Sans Serif"/>
              </a:rPr>
              <a:t>Perform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135" dirty="0">
                <a:latin typeface="Microsoft Sans Serif"/>
                <a:cs typeface="Microsoft Sans Serif"/>
              </a:rPr>
              <a:t>exploratory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60" dirty="0">
                <a:latin typeface="Microsoft Sans Serif"/>
                <a:cs typeface="Microsoft Sans Serif"/>
              </a:rPr>
              <a:t>Data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75" dirty="0">
                <a:latin typeface="Microsoft Sans Serif"/>
                <a:cs typeface="Microsoft Sans Serif"/>
              </a:rPr>
              <a:t>Analysis </a:t>
            </a:r>
            <a:r>
              <a:rPr sz="2450" spc="-635" dirty="0">
                <a:latin typeface="Microsoft Sans Serif"/>
                <a:cs typeface="Microsoft Sans Serif"/>
              </a:rPr>
              <a:t> </a:t>
            </a:r>
            <a:r>
              <a:rPr sz="2450" spc="114" dirty="0">
                <a:latin typeface="Microsoft Sans Serif"/>
                <a:cs typeface="Microsoft Sans Serif"/>
              </a:rPr>
              <a:t>and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40" dirty="0">
                <a:latin typeface="Microsoft Sans Serif"/>
                <a:cs typeface="Microsoft Sans Serif"/>
              </a:rPr>
              <a:t>determine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90" dirty="0">
                <a:latin typeface="Microsoft Sans Serif"/>
                <a:cs typeface="Microsoft Sans Serif"/>
              </a:rPr>
              <a:t>Training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65" dirty="0">
                <a:latin typeface="Microsoft Sans Serif"/>
                <a:cs typeface="Microsoft Sans Serif"/>
              </a:rPr>
              <a:t>Labels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55645" y="3974696"/>
            <a:ext cx="6701790" cy="1047115"/>
          </a:xfrm>
          <a:custGeom>
            <a:avLst/>
            <a:gdLst/>
            <a:ahLst/>
            <a:cxnLst/>
            <a:rect l="l" t="t" r="r" b="b"/>
            <a:pathLst>
              <a:path w="6701790" h="1047114">
                <a:moveTo>
                  <a:pt x="6156786" y="0"/>
                </a:moveTo>
                <a:lnTo>
                  <a:pt x="544580" y="0"/>
                </a:lnTo>
                <a:lnTo>
                  <a:pt x="470100" y="120"/>
                </a:lnTo>
                <a:lnTo>
                  <a:pt x="405355" y="966"/>
                </a:lnTo>
                <a:lnTo>
                  <a:pt x="349460" y="3263"/>
                </a:lnTo>
                <a:lnTo>
                  <a:pt x="301530" y="7735"/>
                </a:lnTo>
                <a:lnTo>
                  <a:pt x="260679" y="15107"/>
                </a:lnTo>
                <a:lnTo>
                  <a:pt x="181304" y="46204"/>
                </a:lnTo>
                <a:lnTo>
                  <a:pt x="140416" y="72318"/>
                </a:lnTo>
                <a:lnTo>
                  <a:pt x="103906" y="103903"/>
                </a:lnTo>
                <a:lnTo>
                  <a:pt x="72320" y="140412"/>
                </a:lnTo>
                <a:lnTo>
                  <a:pt x="46204" y="181300"/>
                </a:lnTo>
                <a:lnTo>
                  <a:pt x="26103" y="226021"/>
                </a:lnTo>
                <a:lnTo>
                  <a:pt x="8325" y="298191"/>
                </a:lnTo>
                <a:lnTo>
                  <a:pt x="3761" y="344945"/>
                </a:lnTo>
                <a:lnTo>
                  <a:pt x="1262" y="398330"/>
                </a:lnTo>
                <a:lnTo>
                  <a:pt x="213" y="457983"/>
                </a:lnTo>
                <a:lnTo>
                  <a:pt x="0" y="523544"/>
                </a:lnTo>
                <a:lnTo>
                  <a:pt x="213" y="589104"/>
                </a:lnTo>
                <a:lnTo>
                  <a:pt x="1262" y="648758"/>
                </a:lnTo>
                <a:lnTo>
                  <a:pt x="3761" y="702143"/>
                </a:lnTo>
                <a:lnTo>
                  <a:pt x="8325" y="748897"/>
                </a:lnTo>
                <a:lnTo>
                  <a:pt x="15568" y="788659"/>
                </a:lnTo>
                <a:lnTo>
                  <a:pt x="46204" y="865787"/>
                </a:lnTo>
                <a:lnTo>
                  <a:pt x="72320" y="906675"/>
                </a:lnTo>
                <a:lnTo>
                  <a:pt x="103906" y="943184"/>
                </a:lnTo>
                <a:lnTo>
                  <a:pt x="140416" y="974769"/>
                </a:lnTo>
                <a:lnTo>
                  <a:pt x="181304" y="1000884"/>
                </a:lnTo>
                <a:lnTo>
                  <a:pt x="226024" y="1020982"/>
                </a:lnTo>
                <a:lnTo>
                  <a:pt x="301530" y="1039353"/>
                </a:lnTo>
                <a:lnTo>
                  <a:pt x="349460" y="1043825"/>
                </a:lnTo>
                <a:lnTo>
                  <a:pt x="405355" y="1046121"/>
                </a:lnTo>
                <a:lnTo>
                  <a:pt x="470100" y="1046967"/>
                </a:lnTo>
                <a:lnTo>
                  <a:pt x="544580" y="1047088"/>
                </a:lnTo>
                <a:lnTo>
                  <a:pt x="6156786" y="1047088"/>
                </a:lnTo>
                <a:lnTo>
                  <a:pt x="6231265" y="1046967"/>
                </a:lnTo>
                <a:lnTo>
                  <a:pt x="6296010" y="1046121"/>
                </a:lnTo>
                <a:lnTo>
                  <a:pt x="6351906" y="1043825"/>
                </a:lnTo>
                <a:lnTo>
                  <a:pt x="6399836" y="1039353"/>
                </a:lnTo>
                <a:lnTo>
                  <a:pt x="6440686" y="1031980"/>
                </a:lnTo>
                <a:lnTo>
                  <a:pt x="6520062" y="1000884"/>
                </a:lnTo>
                <a:lnTo>
                  <a:pt x="6560950" y="974769"/>
                </a:lnTo>
                <a:lnTo>
                  <a:pt x="6597460" y="943184"/>
                </a:lnTo>
                <a:lnTo>
                  <a:pt x="6629046" y="906675"/>
                </a:lnTo>
                <a:lnTo>
                  <a:pt x="6655162" y="865787"/>
                </a:lnTo>
                <a:lnTo>
                  <a:pt x="6675262" y="821067"/>
                </a:lnTo>
                <a:lnTo>
                  <a:pt x="6693041" y="748897"/>
                </a:lnTo>
                <a:lnTo>
                  <a:pt x="6697604" y="702143"/>
                </a:lnTo>
                <a:lnTo>
                  <a:pt x="6700104" y="648758"/>
                </a:lnTo>
                <a:lnTo>
                  <a:pt x="6701153" y="589104"/>
                </a:lnTo>
                <a:lnTo>
                  <a:pt x="6701366" y="523544"/>
                </a:lnTo>
                <a:lnTo>
                  <a:pt x="6701153" y="457983"/>
                </a:lnTo>
                <a:lnTo>
                  <a:pt x="6700104" y="398330"/>
                </a:lnTo>
                <a:lnTo>
                  <a:pt x="6697604" y="344945"/>
                </a:lnTo>
                <a:lnTo>
                  <a:pt x="6693041" y="298191"/>
                </a:lnTo>
                <a:lnTo>
                  <a:pt x="6685798" y="258429"/>
                </a:lnTo>
                <a:lnTo>
                  <a:pt x="6655162" y="181300"/>
                </a:lnTo>
                <a:lnTo>
                  <a:pt x="6629046" y="140412"/>
                </a:lnTo>
                <a:lnTo>
                  <a:pt x="6597460" y="103903"/>
                </a:lnTo>
                <a:lnTo>
                  <a:pt x="6560950" y="72318"/>
                </a:lnTo>
                <a:lnTo>
                  <a:pt x="6520062" y="46204"/>
                </a:lnTo>
                <a:lnTo>
                  <a:pt x="6475342" y="26106"/>
                </a:lnTo>
                <a:lnTo>
                  <a:pt x="6399836" y="7735"/>
                </a:lnTo>
                <a:lnTo>
                  <a:pt x="6351906" y="3263"/>
                </a:lnTo>
                <a:lnTo>
                  <a:pt x="6296010" y="966"/>
                </a:lnTo>
                <a:lnTo>
                  <a:pt x="6231265" y="120"/>
                </a:lnTo>
                <a:lnTo>
                  <a:pt x="615678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55758" y="5166039"/>
            <a:ext cx="6701155" cy="1047115"/>
          </a:xfrm>
          <a:custGeom>
            <a:avLst/>
            <a:gdLst/>
            <a:ahLst/>
            <a:cxnLst/>
            <a:rect l="l" t="t" r="r" b="b"/>
            <a:pathLst>
              <a:path w="6701155" h="1047114">
                <a:moveTo>
                  <a:pt x="6199236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613956"/>
                </a:lnTo>
                <a:lnTo>
                  <a:pt x="797" y="673837"/>
                </a:lnTo>
                <a:lnTo>
                  <a:pt x="2960" y="725534"/>
                </a:lnTo>
                <a:lnTo>
                  <a:pt x="7173" y="769866"/>
                </a:lnTo>
                <a:lnTo>
                  <a:pt x="14119" y="807650"/>
                </a:lnTo>
                <a:lnTo>
                  <a:pt x="47210" y="888366"/>
                </a:lnTo>
                <a:lnTo>
                  <a:pt x="77716" y="931837"/>
                </a:lnTo>
                <a:lnTo>
                  <a:pt x="115136" y="969256"/>
                </a:lnTo>
                <a:lnTo>
                  <a:pt x="158609" y="999761"/>
                </a:lnTo>
                <a:lnTo>
                  <a:pt x="207272" y="1022488"/>
                </a:lnTo>
                <a:lnTo>
                  <a:pt x="277107" y="1039799"/>
                </a:lnTo>
                <a:lnTo>
                  <a:pt x="321439" y="1044013"/>
                </a:lnTo>
                <a:lnTo>
                  <a:pt x="373136" y="1046177"/>
                </a:lnTo>
                <a:lnTo>
                  <a:pt x="433018" y="1046974"/>
                </a:lnTo>
                <a:lnTo>
                  <a:pt x="501902" y="1047088"/>
                </a:lnTo>
                <a:lnTo>
                  <a:pt x="6199236" y="1047088"/>
                </a:lnTo>
                <a:lnTo>
                  <a:pt x="6268120" y="1046974"/>
                </a:lnTo>
                <a:lnTo>
                  <a:pt x="6328002" y="1046177"/>
                </a:lnTo>
                <a:lnTo>
                  <a:pt x="6379699" y="1044013"/>
                </a:lnTo>
                <a:lnTo>
                  <a:pt x="6424031" y="1039799"/>
                </a:lnTo>
                <a:lnTo>
                  <a:pt x="6461813" y="1032852"/>
                </a:lnTo>
                <a:lnTo>
                  <a:pt x="6542529" y="999761"/>
                </a:lnTo>
                <a:lnTo>
                  <a:pt x="6586001" y="969256"/>
                </a:lnTo>
                <a:lnTo>
                  <a:pt x="6623422" y="931837"/>
                </a:lnTo>
                <a:lnTo>
                  <a:pt x="6653928" y="888366"/>
                </a:lnTo>
                <a:lnTo>
                  <a:pt x="6676656" y="839705"/>
                </a:lnTo>
                <a:lnTo>
                  <a:pt x="6693965" y="769866"/>
                </a:lnTo>
                <a:lnTo>
                  <a:pt x="6698178" y="725534"/>
                </a:lnTo>
                <a:lnTo>
                  <a:pt x="6700341" y="673837"/>
                </a:lnTo>
                <a:lnTo>
                  <a:pt x="6701138" y="613956"/>
                </a:lnTo>
                <a:lnTo>
                  <a:pt x="6701138" y="433132"/>
                </a:lnTo>
                <a:lnTo>
                  <a:pt x="6700341" y="373251"/>
                </a:lnTo>
                <a:lnTo>
                  <a:pt x="6698178" y="321554"/>
                </a:lnTo>
                <a:lnTo>
                  <a:pt x="6693965" y="277222"/>
                </a:lnTo>
                <a:lnTo>
                  <a:pt x="6687018" y="239438"/>
                </a:lnTo>
                <a:lnTo>
                  <a:pt x="6653928" y="158722"/>
                </a:lnTo>
                <a:lnTo>
                  <a:pt x="6623422" y="115251"/>
                </a:lnTo>
                <a:lnTo>
                  <a:pt x="6586001" y="77832"/>
                </a:lnTo>
                <a:lnTo>
                  <a:pt x="6542529" y="47328"/>
                </a:lnTo>
                <a:lnTo>
                  <a:pt x="6493866" y="24601"/>
                </a:lnTo>
                <a:lnTo>
                  <a:pt x="6424031" y="7289"/>
                </a:lnTo>
                <a:lnTo>
                  <a:pt x="6379699" y="3075"/>
                </a:lnTo>
                <a:lnTo>
                  <a:pt x="6328002" y="911"/>
                </a:lnTo>
                <a:lnTo>
                  <a:pt x="6268120" y="113"/>
                </a:lnTo>
                <a:lnTo>
                  <a:pt x="619923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55758" y="6357383"/>
            <a:ext cx="6701155" cy="1047115"/>
          </a:xfrm>
          <a:custGeom>
            <a:avLst/>
            <a:gdLst/>
            <a:ahLst/>
            <a:cxnLst/>
            <a:rect l="l" t="t" r="r" b="b"/>
            <a:pathLst>
              <a:path w="6701155" h="1047115">
                <a:moveTo>
                  <a:pt x="6199236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3"/>
                </a:lnTo>
                <a:lnTo>
                  <a:pt x="7173" y="277222"/>
                </a:lnTo>
                <a:lnTo>
                  <a:pt x="2960" y="321553"/>
                </a:lnTo>
                <a:lnTo>
                  <a:pt x="797" y="373250"/>
                </a:lnTo>
                <a:lnTo>
                  <a:pt x="0" y="433132"/>
                </a:lnTo>
                <a:lnTo>
                  <a:pt x="0" y="613955"/>
                </a:lnTo>
                <a:lnTo>
                  <a:pt x="797" y="673837"/>
                </a:lnTo>
                <a:lnTo>
                  <a:pt x="2960" y="725534"/>
                </a:lnTo>
                <a:lnTo>
                  <a:pt x="7173" y="769865"/>
                </a:lnTo>
                <a:lnTo>
                  <a:pt x="14119" y="807649"/>
                </a:lnTo>
                <a:lnTo>
                  <a:pt x="47210" y="888365"/>
                </a:lnTo>
                <a:lnTo>
                  <a:pt x="77716" y="931836"/>
                </a:lnTo>
                <a:lnTo>
                  <a:pt x="115136" y="969255"/>
                </a:lnTo>
                <a:lnTo>
                  <a:pt x="158609" y="999760"/>
                </a:lnTo>
                <a:lnTo>
                  <a:pt x="207272" y="1022487"/>
                </a:lnTo>
                <a:lnTo>
                  <a:pt x="277107" y="1039799"/>
                </a:lnTo>
                <a:lnTo>
                  <a:pt x="321439" y="1044013"/>
                </a:lnTo>
                <a:lnTo>
                  <a:pt x="373136" y="1046177"/>
                </a:lnTo>
                <a:lnTo>
                  <a:pt x="433018" y="1046974"/>
                </a:lnTo>
                <a:lnTo>
                  <a:pt x="501902" y="1047088"/>
                </a:lnTo>
                <a:lnTo>
                  <a:pt x="6199236" y="1047088"/>
                </a:lnTo>
                <a:lnTo>
                  <a:pt x="6268120" y="1046974"/>
                </a:lnTo>
                <a:lnTo>
                  <a:pt x="6328002" y="1046177"/>
                </a:lnTo>
                <a:lnTo>
                  <a:pt x="6379699" y="1044013"/>
                </a:lnTo>
                <a:lnTo>
                  <a:pt x="6424031" y="1039799"/>
                </a:lnTo>
                <a:lnTo>
                  <a:pt x="6461813" y="1032851"/>
                </a:lnTo>
                <a:lnTo>
                  <a:pt x="6542529" y="999760"/>
                </a:lnTo>
                <a:lnTo>
                  <a:pt x="6586001" y="969255"/>
                </a:lnTo>
                <a:lnTo>
                  <a:pt x="6623422" y="931836"/>
                </a:lnTo>
                <a:lnTo>
                  <a:pt x="6653928" y="888365"/>
                </a:lnTo>
                <a:lnTo>
                  <a:pt x="6676656" y="839704"/>
                </a:lnTo>
                <a:lnTo>
                  <a:pt x="6693965" y="769865"/>
                </a:lnTo>
                <a:lnTo>
                  <a:pt x="6698178" y="725534"/>
                </a:lnTo>
                <a:lnTo>
                  <a:pt x="6700341" y="673837"/>
                </a:lnTo>
                <a:lnTo>
                  <a:pt x="6701138" y="613955"/>
                </a:lnTo>
                <a:lnTo>
                  <a:pt x="6701138" y="433132"/>
                </a:lnTo>
                <a:lnTo>
                  <a:pt x="6700341" y="373250"/>
                </a:lnTo>
                <a:lnTo>
                  <a:pt x="6698178" y="321553"/>
                </a:lnTo>
                <a:lnTo>
                  <a:pt x="6693965" y="277222"/>
                </a:lnTo>
                <a:lnTo>
                  <a:pt x="6687018" y="239438"/>
                </a:lnTo>
                <a:lnTo>
                  <a:pt x="6653928" y="158722"/>
                </a:lnTo>
                <a:lnTo>
                  <a:pt x="6623422" y="115251"/>
                </a:lnTo>
                <a:lnTo>
                  <a:pt x="6586001" y="77832"/>
                </a:lnTo>
                <a:lnTo>
                  <a:pt x="6542529" y="47328"/>
                </a:lnTo>
                <a:lnTo>
                  <a:pt x="6493866" y="24601"/>
                </a:lnTo>
                <a:lnTo>
                  <a:pt x="6424031" y="7289"/>
                </a:lnTo>
                <a:lnTo>
                  <a:pt x="6379699" y="3075"/>
                </a:lnTo>
                <a:lnTo>
                  <a:pt x="6328002" y="911"/>
                </a:lnTo>
                <a:lnTo>
                  <a:pt x="6268120" y="113"/>
                </a:lnTo>
                <a:lnTo>
                  <a:pt x="619923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56123" y="4054664"/>
            <a:ext cx="5701030" cy="324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marR="321310" algn="ctr">
              <a:lnSpc>
                <a:spcPct val="112200"/>
              </a:lnSpc>
              <a:spcBef>
                <a:spcPts val="95"/>
              </a:spcBef>
            </a:pPr>
            <a:r>
              <a:rPr sz="2450" spc="105" dirty="0">
                <a:latin typeface="Microsoft Sans Serif"/>
                <a:cs typeface="Microsoft Sans Serif"/>
              </a:rPr>
              <a:t>Calculate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the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number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launches </a:t>
            </a:r>
            <a:r>
              <a:rPr sz="2450" spc="-635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on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05" dirty="0">
                <a:latin typeface="Microsoft Sans Serif"/>
                <a:cs typeface="Microsoft Sans Serif"/>
              </a:rPr>
              <a:t>each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site</a:t>
            </a:r>
            <a:endParaRPr sz="245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12200"/>
              </a:lnSpc>
              <a:spcBef>
                <a:spcPts val="2780"/>
              </a:spcBef>
            </a:pPr>
            <a:r>
              <a:rPr sz="2450" spc="105" dirty="0">
                <a:latin typeface="Microsoft Sans Serif"/>
                <a:cs typeface="Microsoft Sans Serif"/>
              </a:rPr>
              <a:t>Calculate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the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number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14" dirty="0">
                <a:latin typeface="Microsoft Sans Serif"/>
                <a:cs typeface="Microsoft Sans Serif"/>
              </a:rPr>
              <a:t>and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occurrence </a:t>
            </a:r>
            <a:r>
              <a:rPr sz="2450" spc="-640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05" dirty="0">
                <a:latin typeface="Microsoft Sans Serif"/>
                <a:cs typeface="Microsoft Sans Serif"/>
              </a:rPr>
              <a:t>each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orbit</a:t>
            </a:r>
            <a:endParaRPr sz="2450">
              <a:latin typeface="Microsoft Sans Serif"/>
              <a:cs typeface="Microsoft Sans Serif"/>
            </a:endParaRPr>
          </a:p>
          <a:p>
            <a:pPr marL="316865" marR="5080" indent="-304800">
              <a:lnSpc>
                <a:spcPct val="112200"/>
              </a:lnSpc>
              <a:spcBef>
                <a:spcPts val="2785"/>
              </a:spcBef>
            </a:pPr>
            <a:r>
              <a:rPr sz="2450" spc="105" dirty="0">
                <a:latin typeface="Microsoft Sans Serif"/>
                <a:cs typeface="Microsoft Sans Serif"/>
              </a:rPr>
              <a:t>Calculate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the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number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14" dirty="0">
                <a:latin typeface="Microsoft Sans Serif"/>
                <a:cs typeface="Microsoft Sans Serif"/>
              </a:rPr>
              <a:t>and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occurrence </a:t>
            </a:r>
            <a:r>
              <a:rPr sz="2450" spc="-640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05" dirty="0">
                <a:latin typeface="Microsoft Sans Serif"/>
                <a:cs typeface="Microsoft Sans Serif"/>
              </a:rPr>
              <a:t>mission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65" dirty="0">
                <a:latin typeface="Microsoft Sans Serif"/>
                <a:cs typeface="Microsoft Sans Serif"/>
              </a:rPr>
              <a:t>outcome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per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orbit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60" dirty="0">
                <a:latin typeface="Microsoft Sans Serif"/>
                <a:cs typeface="Microsoft Sans Serif"/>
              </a:rPr>
              <a:t>type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55758" y="7548726"/>
            <a:ext cx="6701155" cy="1047115"/>
          </a:xfrm>
          <a:custGeom>
            <a:avLst/>
            <a:gdLst/>
            <a:ahLst/>
            <a:cxnLst/>
            <a:rect l="l" t="t" r="r" b="b"/>
            <a:pathLst>
              <a:path w="6701155" h="1047115">
                <a:moveTo>
                  <a:pt x="6199236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613956"/>
                </a:lnTo>
                <a:lnTo>
                  <a:pt x="797" y="673837"/>
                </a:lnTo>
                <a:lnTo>
                  <a:pt x="2960" y="725534"/>
                </a:lnTo>
                <a:lnTo>
                  <a:pt x="7173" y="769866"/>
                </a:lnTo>
                <a:lnTo>
                  <a:pt x="14119" y="807650"/>
                </a:lnTo>
                <a:lnTo>
                  <a:pt x="47210" y="888366"/>
                </a:lnTo>
                <a:lnTo>
                  <a:pt x="77716" y="931837"/>
                </a:lnTo>
                <a:lnTo>
                  <a:pt x="115136" y="969256"/>
                </a:lnTo>
                <a:lnTo>
                  <a:pt x="158609" y="999761"/>
                </a:lnTo>
                <a:lnTo>
                  <a:pt x="207272" y="1022488"/>
                </a:lnTo>
                <a:lnTo>
                  <a:pt x="277107" y="1039799"/>
                </a:lnTo>
                <a:lnTo>
                  <a:pt x="321439" y="1044013"/>
                </a:lnTo>
                <a:lnTo>
                  <a:pt x="373136" y="1046177"/>
                </a:lnTo>
                <a:lnTo>
                  <a:pt x="433018" y="1046974"/>
                </a:lnTo>
                <a:lnTo>
                  <a:pt x="501902" y="1047088"/>
                </a:lnTo>
                <a:lnTo>
                  <a:pt x="6199236" y="1047088"/>
                </a:lnTo>
                <a:lnTo>
                  <a:pt x="6268120" y="1046974"/>
                </a:lnTo>
                <a:lnTo>
                  <a:pt x="6328002" y="1046177"/>
                </a:lnTo>
                <a:lnTo>
                  <a:pt x="6379699" y="1044013"/>
                </a:lnTo>
                <a:lnTo>
                  <a:pt x="6424031" y="1039799"/>
                </a:lnTo>
                <a:lnTo>
                  <a:pt x="6461813" y="1032852"/>
                </a:lnTo>
                <a:lnTo>
                  <a:pt x="6542529" y="999761"/>
                </a:lnTo>
                <a:lnTo>
                  <a:pt x="6586001" y="969256"/>
                </a:lnTo>
                <a:lnTo>
                  <a:pt x="6623422" y="931837"/>
                </a:lnTo>
                <a:lnTo>
                  <a:pt x="6653928" y="888366"/>
                </a:lnTo>
                <a:lnTo>
                  <a:pt x="6676656" y="839705"/>
                </a:lnTo>
                <a:lnTo>
                  <a:pt x="6693965" y="769866"/>
                </a:lnTo>
                <a:lnTo>
                  <a:pt x="6698178" y="725534"/>
                </a:lnTo>
                <a:lnTo>
                  <a:pt x="6700341" y="673837"/>
                </a:lnTo>
                <a:lnTo>
                  <a:pt x="6701138" y="613956"/>
                </a:lnTo>
                <a:lnTo>
                  <a:pt x="6701138" y="433132"/>
                </a:lnTo>
                <a:lnTo>
                  <a:pt x="6700341" y="373251"/>
                </a:lnTo>
                <a:lnTo>
                  <a:pt x="6698178" y="321554"/>
                </a:lnTo>
                <a:lnTo>
                  <a:pt x="6693965" y="277222"/>
                </a:lnTo>
                <a:lnTo>
                  <a:pt x="6687018" y="239438"/>
                </a:lnTo>
                <a:lnTo>
                  <a:pt x="6653928" y="158722"/>
                </a:lnTo>
                <a:lnTo>
                  <a:pt x="6623422" y="115251"/>
                </a:lnTo>
                <a:lnTo>
                  <a:pt x="6586001" y="77832"/>
                </a:lnTo>
                <a:lnTo>
                  <a:pt x="6542529" y="47328"/>
                </a:lnTo>
                <a:lnTo>
                  <a:pt x="6493866" y="24601"/>
                </a:lnTo>
                <a:lnTo>
                  <a:pt x="6424031" y="7289"/>
                </a:lnTo>
                <a:lnTo>
                  <a:pt x="6379699" y="3075"/>
                </a:lnTo>
                <a:lnTo>
                  <a:pt x="6328002" y="911"/>
                </a:lnTo>
                <a:lnTo>
                  <a:pt x="6268120" y="113"/>
                </a:lnTo>
                <a:lnTo>
                  <a:pt x="619923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55758" y="8740070"/>
            <a:ext cx="6701155" cy="1047115"/>
          </a:xfrm>
          <a:custGeom>
            <a:avLst/>
            <a:gdLst/>
            <a:ahLst/>
            <a:cxnLst/>
            <a:rect l="l" t="t" r="r" b="b"/>
            <a:pathLst>
              <a:path w="6701155" h="1047115">
                <a:moveTo>
                  <a:pt x="6199236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8"/>
                </a:lnTo>
                <a:lnTo>
                  <a:pt x="239324" y="14236"/>
                </a:lnTo>
                <a:lnTo>
                  <a:pt x="158609" y="47327"/>
                </a:lnTo>
                <a:lnTo>
                  <a:pt x="115136" y="77831"/>
                </a:lnTo>
                <a:lnTo>
                  <a:pt x="77716" y="115250"/>
                </a:lnTo>
                <a:lnTo>
                  <a:pt x="47210" y="158722"/>
                </a:lnTo>
                <a:lnTo>
                  <a:pt x="24482" y="207383"/>
                </a:lnTo>
                <a:lnTo>
                  <a:pt x="7173" y="277222"/>
                </a:lnTo>
                <a:lnTo>
                  <a:pt x="2960" y="321553"/>
                </a:lnTo>
                <a:lnTo>
                  <a:pt x="797" y="373250"/>
                </a:lnTo>
                <a:lnTo>
                  <a:pt x="0" y="433132"/>
                </a:lnTo>
                <a:lnTo>
                  <a:pt x="0" y="613955"/>
                </a:lnTo>
                <a:lnTo>
                  <a:pt x="797" y="673837"/>
                </a:lnTo>
                <a:lnTo>
                  <a:pt x="2960" y="725534"/>
                </a:lnTo>
                <a:lnTo>
                  <a:pt x="7173" y="769865"/>
                </a:lnTo>
                <a:lnTo>
                  <a:pt x="14119" y="807649"/>
                </a:lnTo>
                <a:lnTo>
                  <a:pt x="47210" y="888365"/>
                </a:lnTo>
                <a:lnTo>
                  <a:pt x="77716" y="931836"/>
                </a:lnTo>
                <a:lnTo>
                  <a:pt x="115136" y="969255"/>
                </a:lnTo>
                <a:lnTo>
                  <a:pt x="158609" y="999760"/>
                </a:lnTo>
                <a:lnTo>
                  <a:pt x="207272" y="1022487"/>
                </a:lnTo>
                <a:lnTo>
                  <a:pt x="277107" y="1039799"/>
                </a:lnTo>
                <a:lnTo>
                  <a:pt x="321439" y="1044013"/>
                </a:lnTo>
                <a:lnTo>
                  <a:pt x="373136" y="1046177"/>
                </a:lnTo>
                <a:lnTo>
                  <a:pt x="433018" y="1046974"/>
                </a:lnTo>
                <a:lnTo>
                  <a:pt x="501902" y="1047088"/>
                </a:lnTo>
                <a:lnTo>
                  <a:pt x="6199236" y="1047088"/>
                </a:lnTo>
                <a:lnTo>
                  <a:pt x="6268120" y="1046974"/>
                </a:lnTo>
                <a:lnTo>
                  <a:pt x="6328002" y="1046177"/>
                </a:lnTo>
                <a:lnTo>
                  <a:pt x="6379699" y="1044013"/>
                </a:lnTo>
                <a:lnTo>
                  <a:pt x="6424031" y="1039799"/>
                </a:lnTo>
                <a:lnTo>
                  <a:pt x="6461813" y="1032851"/>
                </a:lnTo>
                <a:lnTo>
                  <a:pt x="6542529" y="999760"/>
                </a:lnTo>
                <a:lnTo>
                  <a:pt x="6586001" y="969255"/>
                </a:lnTo>
                <a:lnTo>
                  <a:pt x="6623422" y="931836"/>
                </a:lnTo>
                <a:lnTo>
                  <a:pt x="6653928" y="888365"/>
                </a:lnTo>
                <a:lnTo>
                  <a:pt x="6676656" y="839704"/>
                </a:lnTo>
                <a:lnTo>
                  <a:pt x="6693965" y="769865"/>
                </a:lnTo>
                <a:lnTo>
                  <a:pt x="6698178" y="725534"/>
                </a:lnTo>
                <a:lnTo>
                  <a:pt x="6700341" y="673837"/>
                </a:lnTo>
                <a:lnTo>
                  <a:pt x="6701138" y="613955"/>
                </a:lnTo>
                <a:lnTo>
                  <a:pt x="6701138" y="433132"/>
                </a:lnTo>
                <a:lnTo>
                  <a:pt x="6700341" y="373250"/>
                </a:lnTo>
                <a:lnTo>
                  <a:pt x="6698178" y="321553"/>
                </a:lnTo>
                <a:lnTo>
                  <a:pt x="6693965" y="277222"/>
                </a:lnTo>
                <a:lnTo>
                  <a:pt x="6687018" y="239438"/>
                </a:lnTo>
                <a:lnTo>
                  <a:pt x="6653928" y="158722"/>
                </a:lnTo>
                <a:lnTo>
                  <a:pt x="6623422" y="115250"/>
                </a:lnTo>
                <a:lnTo>
                  <a:pt x="6586001" y="77831"/>
                </a:lnTo>
                <a:lnTo>
                  <a:pt x="6542529" y="47327"/>
                </a:lnTo>
                <a:lnTo>
                  <a:pt x="6493866" y="24600"/>
                </a:lnTo>
                <a:lnTo>
                  <a:pt x="6424031" y="7288"/>
                </a:lnTo>
                <a:lnTo>
                  <a:pt x="6379699" y="3075"/>
                </a:lnTo>
                <a:lnTo>
                  <a:pt x="6328002" y="911"/>
                </a:lnTo>
                <a:lnTo>
                  <a:pt x="6268120" y="113"/>
                </a:lnTo>
                <a:lnTo>
                  <a:pt x="619923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356525" y="7628694"/>
            <a:ext cx="4699635" cy="205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95"/>
              </a:spcBef>
            </a:pPr>
            <a:r>
              <a:rPr sz="2450" spc="95" dirty="0">
                <a:latin typeface="Microsoft Sans Serif"/>
                <a:cs typeface="Microsoft Sans Serif"/>
              </a:rPr>
              <a:t>Create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0" dirty="0">
                <a:latin typeface="Microsoft Sans Serif"/>
                <a:cs typeface="Microsoft Sans Serif"/>
              </a:rPr>
              <a:t>a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30" dirty="0">
                <a:latin typeface="Microsoft Sans Serif"/>
                <a:cs typeface="Microsoft Sans Serif"/>
              </a:rPr>
              <a:t>landing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65" dirty="0">
                <a:latin typeface="Microsoft Sans Serif"/>
                <a:cs typeface="Microsoft Sans Serif"/>
              </a:rPr>
              <a:t>outcome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label </a:t>
            </a:r>
            <a:r>
              <a:rPr sz="2450" spc="-635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from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60" dirty="0">
                <a:latin typeface="Microsoft Sans Serif"/>
                <a:cs typeface="Microsoft Sans Serif"/>
              </a:rPr>
              <a:t>Outcome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60" dirty="0">
                <a:latin typeface="Microsoft Sans Serif"/>
                <a:cs typeface="Microsoft Sans Serif"/>
              </a:rPr>
              <a:t>column</a:t>
            </a:r>
            <a:endParaRPr sz="2450">
              <a:latin typeface="Microsoft Sans Serif"/>
              <a:cs typeface="Microsoft Sans Serif"/>
            </a:endParaRPr>
          </a:p>
          <a:p>
            <a:pPr marL="963930" marR="956310" algn="ctr">
              <a:lnSpc>
                <a:spcPct val="112200"/>
              </a:lnSpc>
              <a:spcBef>
                <a:spcPts val="2780"/>
              </a:spcBef>
            </a:pPr>
            <a:r>
              <a:rPr sz="2450" spc="130" dirty="0">
                <a:latin typeface="Microsoft Sans Serif"/>
                <a:cs typeface="Microsoft Sans Serif"/>
              </a:rPr>
              <a:t>Exporting</a:t>
            </a:r>
            <a:r>
              <a:rPr sz="2450" spc="-10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the</a:t>
            </a:r>
            <a:r>
              <a:rPr sz="2450" spc="-95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data </a:t>
            </a:r>
            <a:r>
              <a:rPr sz="2450" spc="-635" dirty="0">
                <a:latin typeface="Microsoft Sans Serif"/>
                <a:cs typeface="Microsoft Sans Serif"/>
              </a:rPr>
              <a:t> </a:t>
            </a:r>
            <a:r>
              <a:rPr sz="2450" spc="190" dirty="0">
                <a:latin typeface="Microsoft Sans Serif"/>
                <a:cs typeface="Microsoft Sans Serif"/>
              </a:rPr>
              <a:t>to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-5" dirty="0">
                <a:latin typeface="Microsoft Sans Serif"/>
                <a:cs typeface="Microsoft Sans Serif"/>
              </a:rPr>
              <a:t>CSV</a:t>
            </a:r>
            <a:endParaRPr sz="245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388882" y="3401765"/>
            <a:ext cx="635000" cy="535940"/>
            <a:chOff x="15388882" y="3401765"/>
            <a:chExt cx="635000" cy="535940"/>
          </a:xfrm>
        </p:grpSpPr>
        <p:sp>
          <p:nvSpPr>
            <p:cNvPr id="14" name="object 14"/>
            <p:cNvSpPr/>
            <p:nvPr/>
          </p:nvSpPr>
          <p:spPr>
            <a:xfrm>
              <a:off x="15415059" y="3427942"/>
              <a:ext cx="582930" cy="483234"/>
            </a:xfrm>
            <a:custGeom>
              <a:avLst/>
              <a:gdLst/>
              <a:ahLst/>
              <a:cxnLst/>
              <a:rect l="l" t="t" r="r" b="b"/>
              <a:pathLst>
                <a:path w="582930" h="483235">
                  <a:moveTo>
                    <a:pt x="384469" y="0"/>
                  </a:moveTo>
                  <a:lnTo>
                    <a:pt x="198067" y="0"/>
                  </a:lnTo>
                  <a:lnTo>
                    <a:pt x="198067" y="214777"/>
                  </a:lnTo>
                  <a:lnTo>
                    <a:pt x="0" y="214777"/>
                  </a:lnTo>
                  <a:lnTo>
                    <a:pt x="291268" y="483237"/>
                  </a:lnTo>
                  <a:lnTo>
                    <a:pt x="582537" y="214777"/>
                  </a:lnTo>
                  <a:lnTo>
                    <a:pt x="384469" y="214777"/>
                  </a:lnTo>
                  <a:lnTo>
                    <a:pt x="38446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15059" y="3427942"/>
              <a:ext cx="582930" cy="483234"/>
            </a:xfrm>
            <a:custGeom>
              <a:avLst/>
              <a:gdLst/>
              <a:ahLst/>
              <a:cxnLst/>
              <a:rect l="l" t="t" r="r" b="b"/>
              <a:pathLst>
                <a:path w="582930" h="483235">
                  <a:moveTo>
                    <a:pt x="384475" y="214777"/>
                  </a:moveTo>
                  <a:lnTo>
                    <a:pt x="582538" y="214777"/>
                  </a:lnTo>
                  <a:lnTo>
                    <a:pt x="291269" y="483237"/>
                  </a:lnTo>
                  <a:lnTo>
                    <a:pt x="0" y="214777"/>
                  </a:lnTo>
                  <a:lnTo>
                    <a:pt x="198063" y="214777"/>
                  </a:lnTo>
                  <a:lnTo>
                    <a:pt x="198063" y="0"/>
                  </a:lnTo>
                  <a:lnTo>
                    <a:pt x="384475" y="0"/>
                  </a:lnTo>
                  <a:lnTo>
                    <a:pt x="384475" y="214777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89650" y="10252941"/>
            <a:ext cx="1792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heavy" spc="1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GitHub</a:t>
            </a:r>
            <a:r>
              <a:rPr lang="en-US" sz="2400" u="heavy" spc="-2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lang="en-US" sz="2400" u="heavy" spc="-85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URL:https://github.com/Priyal0902/IBM-DATA-SCIENCE-/blob/main/3.ipynb</a:t>
            </a:r>
            <a:endParaRPr lang="en-US" sz="2400" dirty="0">
              <a:latin typeface="Microsoft Sans Serif"/>
              <a:cs typeface="Microsoft Sans Serif"/>
            </a:endParaRPr>
          </a:p>
          <a:p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356659" y="170904"/>
            <a:ext cx="100520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DATA 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WRANGLING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0068" y="2032369"/>
            <a:ext cx="18003520" cy="875665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0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Performed</a:t>
            </a:r>
            <a:r>
              <a:rPr sz="28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5D5D5"/>
                </a:solidFill>
                <a:latin typeface="Microsoft Sans Serif"/>
                <a:cs typeface="Microsoft Sans Serif"/>
              </a:rPr>
              <a:t>SQL</a:t>
            </a:r>
            <a:r>
              <a:rPr sz="28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2800" spc="105" dirty="0">
                <a:solidFill>
                  <a:srgbClr val="D5D5D5"/>
                </a:solidFill>
                <a:latin typeface="Microsoft Sans Serif"/>
                <a:cs typeface="Microsoft Sans Serif"/>
              </a:rPr>
              <a:t>queries:</a:t>
            </a:r>
            <a:endParaRPr sz="28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5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unique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records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where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begin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string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‘CCA'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NASA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(CRS)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average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F9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v1.1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irst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ground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pad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achieved</a:t>
            </a:r>
            <a:endParaRPr sz="2500" dirty="0">
              <a:latin typeface="Microsoft Sans Serif"/>
              <a:cs typeface="Microsoft Sans Serif"/>
            </a:endParaRPr>
          </a:p>
          <a:p>
            <a:pPr marL="1056640" marR="5080" indent="-290830">
              <a:lnSpc>
                <a:spcPct val="109900"/>
              </a:lnSpc>
              <a:spcBef>
                <a:spcPts val="12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ship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greater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4000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but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6000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</a:t>
            </a:r>
            <a:endParaRPr sz="2500" dirty="0">
              <a:latin typeface="Microsoft Sans Serif"/>
              <a:cs typeface="Microsoft Sans Serif"/>
            </a:endParaRPr>
          </a:p>
          <a:p>
            <a:pPr marL="1056640" indent="-290830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maximum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endParaRPr sz="2500" dirty="0">
              <a:latin typeface="Microsoft Sans Serif"/>
              <a:cs typeface="Microsoft Sans Serif"/>
            </a:endParaRPr>
          </a:p>
          <a:p>
            <a:pPr marL="1056640" marR="301625" indent="-290830">
              <a:lnSpc>
                <a:spcPct val="109900"/>
              </a:lnSpc>
              <a:spcBef>
                <a:spcPts val="1250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ship,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months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500" spc="-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year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2015</a:t>
            </a:r>
            <a:endParaRPr sz="2500" dirty="0">
              <a:latin typeface="Microsoft Sans Serif"/>
              <a:cs typeface="Microsoft Sans Serif"/>
            </a:endParaRPr>
          </a:p>
          <a:p>
            <a:pPr marL="1056640" marR="345440" indent="-290830">
              <a:lnSpc>
                <a:spcPct val="109900"/>
              </a:lnSpc>
              <a:spcBef>
                <a:spcPts val="1245"/>
              </a:spcBef>
              <a:buChar char="•"/>
              <a:tabLst>
                <a:tab pos="1056640" algn="l"/>
                <a:tab pos="1057275" algn="l"/>
              </a:tabLst>
            </a:pP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Ranking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(such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(drone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ship)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2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(ground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pad))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 </a:t>
            </a:r>
            <a:r>
              <a:rPr sz="2500" spc="-6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2010-06-04</a:t>
            </a:r>
            <a:r>
              <a:rPr sz="2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2017-03-20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descending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endParaRPr sz="25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 dirty="0">
              <a:latin typeface="Microsoft Sans Serif"/>
              <a:cs typeface="Microsoft Sans Serif"/>
            </a:endParaRPr>
          </a:p>
          <a:p>
            <a:pPr marL="160020" algn="ctr">
              <a:lnSpc>
                <a:spcPct val="100000"/>
              </a:lnSpc>
            </a:pPr>
            <a:r>
              <a:rPr sz="2950" u="heavy" spc="1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GitHub</a:t>
            </a:r>
            <a:r>
              <a:rPr sz="2950" u="heavy" spc="-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URL:</a:t>
            </a:r>
            <a:r>
              <a:rPr lang="en-US"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https://github.com/Priyal0902/IBM-DATA-SCIENCE-/blob/main/4.ipynb</a:t>
            </a:r>
            <a:endParaRPr sz="2950" dirty="0">
              <a:latin typeface="Microsoft Sans Serif"/>
              <a:cs typeface="Microsoft Sans Serif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1248" y="320675"/>
            <a:ext cx="72811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EDA WITH SQL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25" y="2238812"/>
            <a:ext cx="504634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150" dirty="0"/>
              <a:t>Charts</a:t>
            </a:r>
            <a:r>
              <a:rPr sz="4050" spc="-140" dirty="0"/>
              <a:t> </a:t>
            </a:r>
            <a:r>
              <a:rPr sz="4050" spc="175" dirty="0"/>
              <a:t>were</a:t>
            </a:r>
            <a:r>
              <a:rPr sz="4050" spc="-135" dirty="0"/>
              <a:t> </a:t>
            </a:r>
            <a:r>
              <a:rPr sz="4050" spc="240" dirty="0"/>
              <a:t>plotted:</a:t>
            </a:r>
            <a:endParaRPr sz="4050"/>
          </a:p>
        </p:txBody>
      </p:sp>
      <p:sp>
        <p:nvSpPr>
          <p:cNvPr id="4" name="object 4"/>
          <p:cNvSpPr txBox="1"/>
          <p:nvPr/>
        </p:nvSpPr>
        <p:spPr>
          <a:xfrm>
            <a:off x="1308125" y="3086658"/>
            <a:ext cx="17350740" cy="7850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6445" marR="17145">
              <a:lnSpc>
                <a:spcPct val="1107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vs.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Mass,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vs.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Site,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Mass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vs. </a:t>
            </a:r>
            <a:r>
              <a:rPr sz="3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Site, </a:t>
            </a:r>
            <a:r>
              <a:rPr sz="36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vs.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Rate, </a:t>
            </a: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vs. </a:t>
            </a:r>
            <a:r>
              <a:rPr sz="36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Type,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vs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Yearly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Trend</a:t>
            </a:r>
            <a:endParaRPr sz="3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900" dirty="0">
              <a:latin typeface="Microsoft Sans Serif"/>
              <a:cs typeface="Microsoft Sans Serif"/>
            </a:endParaRPr>
          </a:p>
          <a:p>
            <a:pPr marL="12700" marR="880110">
              <a:lnSpc>
                <a:spcPct val="110700"/>
              </a:lnSpc>
            </a:pP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Scatter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plots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relationship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variables.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relationship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exists,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could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model.</a:t>
            </a:r>
            <a:endParaRPr sz="3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0700"/>
              </a:lnSpc>
              <a:spcBef>
                <a:spcPts val="1800"/>
              </a:spcBef>
            </a:pPr>
            <a:r>
              <a:rPr sz="3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Bar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charts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comparisons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among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discrete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categories.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goal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relationship </a:t>
            </a:r>
            <a:r>
              <a:rPr sz="36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36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ic categories </a:t>
            </a:r>
            <a:r>
              <a:rPr sz="36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being compared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3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measured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value.</a:t>
            </a:r>
            <a:endParaRPr sz="3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Line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trends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(time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series).</a:t>
            </a:r>
            <a:endParaRPr sz="3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 dirty="0">
              <a:latin typeface="Microsoft Sans Serif"/>
              <a:cs typeface="Microsoft Sans Serif"/>
            </a:endParaRPr>
          </a:p>
          <a:p>
            <a:pPr marL="137160" algn="ctr">
              <a:lnSpc>
                <a:spcPct val="100000"/>
              </a:lnSpc>
              <a:spcBef>
                <a:spcPts val="5"/>
              </a:spcBef>
            </a:pPr>
            <a:r>
              <a:rPr sz="2950" u="heavy" spc="1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GitHub</a:t>
            </a:r>
            <a:r>
              <a:rPr sz="2950" u="heavy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URL</a:t>
            </a:r>
            <a:r>
              <a:rPr lang="en-US"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https://github.com/Priyal0902/IBM-DATA-SCIENCE-/blob/main/5.ipynb</a:t>
            </a:r>
            <a:endParaRPr sz="2950" dirty="0">
              <a:latin typeface="Microsoft Sans Serif"/>
              <a:cs typeface="Microsoft Sans Serif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3050" y="181088"/>
            <a:ext cx="153522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EDA WITH 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DATA VISUALIZATION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25" y="2231393"/>
            <a:ext cx="546481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95" dirty="0"/>
              <a:t>Markers</a:t>
            </a:r>
            <a:r>
              <a:rPr sz="3300" spc="-110" dirty="0"/>
              <a:t> </a:t>
            </a:r>
            <a:r>
              <a:rPr sz="3300" spc="225" dirty="0"/>
              <a:t>of</a:t>
            </a:r>
            <a:r>
              <a:rPr sz="3300" spc="-105" dirty="0"/>
              <a:t> </a:t>
            </a:r>
            <a:r>
              <a:rPr sz="3300" spc="90" dirty="0"/>
              <a:t>all</a:t>
            </a:r>
            <a:r>
              <a:rPr sz="3300" spc="-110" dirty="0"/>
              <a:t> </a:t>
            </a:r>
            <a:r>
              <a:rPr sz="3300" spc="114" dirty="0"/>
              <a:t>Launch</a:t>
            </a:r>
            <a:r>
              <a:rPr sz="3300" spc="-105" dirty="0"/>
              <a:t> </a:t>
            </a:r>
            <a:r>
              <a:rPr sz="3300" spc="75" dirty="0"/>
              <a:t>Sites: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1308125" y="2920850"/>
            <a:ext cx="17264380" cy="7950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6445" marR="273050">
              <a:lnSpc>
                <a:spcPct val="111400"/>
              </a:lnSpc>
              <a:spcBef>
                <a:spcPts val="90"/>
              </a:spcBef>
              <a:buChar char="-"/>
              <a:tabLst>
                <a:tab pos="989965" algn="l"/>
              </a:tabLst>
            </a:pP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Marker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Circle,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Popup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Label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Text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Label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NASA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Johnson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Center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latitude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longitude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coordinates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start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location.</a:t>
            </a:r>
            <a:endParaRPr sz="2900" dirty="0">
              <a:latin typeface="Microsoft Sans Serif"/>
              <a:cs typeface="Microsoft Sans Serif"/>
            </a:endParaRPr>
          </a:p>
          <a:p>
            <a:pPr marL="766445" marR="75565">
              <a:lnSpc>
                <a:spcPct val="111400"/>
              </a:lnSpc>
              <a:spcBef>
                <a:spcPts val="1465"/>
              </a:spcBef>
              <a:buChar char="-"/>
              <a:tabLst>
                <a:tab pos="989965" algn="l"/>
              </a:tabLst>
            </a:pP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Markers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Circle,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Popup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Label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Text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Label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latitude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longitude </a:t>
            </a:r>
            <a:r>
              <a:rPr sz="29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coordinates </a:t>
            </a:r>
            <a:r>
              <a:rPr sz="29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show </a:t>
            </a:r>
            <a:r>
              <a:rPr sz="29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 </a:t>
            </a:r>
            <a:r>
              <a:rPr sz="29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geographical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locations and </a:t>
            </a:r>
            <a:r>
              <a:rPr sz="2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proximity </a:t>
            </a:r>
            <a:r>
              <a:rPr sz="29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Equator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900" spc="-7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coasts.</a:t>
            </a:r>
            <a:endParaRPr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35"/>
              </a:spcBef>
            </a:pPr>
            <a:r>
              <a:rPr sz="330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Coloured</a:t>
            </a:r>
            <a:r>
              <a:rPr sz="3300" spc="-10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Markers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225" dirty="0">
                <a:solidFill>
                  <a:srgbClr val="D5D5D5"/>
                </a:solidFill>
                <a:latin typeface="Microsoft Sans Serif"/>
                <a:cs typeface="Microsoft Sans Serif"/>
              </a:rPr>
              <a:t>of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300" spc="-10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75" dirty="0">
                <a:solidFill>
                  <a:srgbClr val="D5D5D5"/>
                </a:solidFill>
                <a:latin typeface="Microsoft Sans Serif"/>
                <a:cs typeface="Microsoft Sans Serif"/>
              </a:rPr>
              <a:t>outcomes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95" dirty="0">
                <a:solidFill>
                  <a:srgbClr val="D5D5D5"/>
                </a:solidFill>
                <a:latin typeface="Microsoft Sans Serif"/>
                <a:cs typeface="Microsoft Sans Serif"/>
              </a:rPr>
              <a:t>for</a:t>
            </a:r>
            <a:r>
              <a:rPr sz="3300" spc="-10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each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90" dirty="0">
                <a:solidFill>
                  <a:srgbClr val="D5D5D5"/>
                </a:solidFill>
                <a:latin typeface="Microsoft Sans Serif"/>
                <a:cs typeface="Microsoft Sans Serif"/>
              </a:rPr>
              <a:t>Site:</a:t>
            </a:r>
            <a:endParaRPr sz="3300" dirty="0">
              <a:latin typeface="Microsoft Sans Serif"/>
              <a:cs typeface="Microsoft Sans Serif"/>
            </a:endParaRPr>
          </a:p>
          <a:p>
            <a:pPr marL="766445" marR="5080">
              <a:lnSpc>
                <a:spcPct val="111400"/>
              </a:lnSpc>
              <a:spcBef>
                <a:spcPts val="1465"/>
              </a:spcBef>
              <a:buChar char="-"/>
              <a:tabLst>
                <a:tab pos="989965" algn="l"/>
              </a:tabLst>
            </a:pP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coloured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Markers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(Green)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(Red)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Marker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Cluster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900" spc="-7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identify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relatively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rates.</a:t>
            </a:r>
            <a:endParaRPr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40"/>
              </a:spcBef>
            </a:pPr>
            <a:r>
              <a:rPr sz="330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Distances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70" dirty="0">
                <a:solidFill>
                  <a:srgbClr val="D5D5D5"/>
                </a:solidFill>
                <a:latin typeface="Microsoft Sans Serif"/>
                <a:cs typeface="Microsoft Sans Serif"/>
              </a:rPr>
              <a:t>between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-10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00" dirty="0">
                <a:solidFill>
                  <a:srgbClr val="D5D5D5"/>
                </a:solidFill>
                <a:latin typeface="Microsoft Sans Serif"/>
                <a:cs typeface="Microsoft Sans Serif"/>
              </a:rPr>
              <a:t>Site</a:t>
            </a:r>
            <a:r>
              <a:rPr sz="33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235" dirty="0">
                <a:solidFill>
                  <a:srgbClr val="D5D5D5"/>
                </a:solidFill>
                <a:latin typeface="Microsoft Sans Serif"/>
                <a:cs typeface="Microsoft Sans Serif"/>
              </a:rPr>
              <a:t>to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its</a:t>
            </a:r>
            <a:r>
              <a:rPr sz="33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30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proximities:</a:t>
            </a:r>
            <a:endParaRPr sz="3300" dirty="0">
              <a:latin typeface="Microsoft Sans Serif"/>
              <a:cs typeface="Microsoft Sans Serif"/>
            </a:endParaRPr>
          </a:p>
          <a:p>
            <a:pPr marL="766445" marR="1466215">
              <a:lnSpc>
                <a:spcPct val="111400"/>
              </a:lnSpc>
              <a:spcBef>
                <a:spcPts val="1465"/>
              </a:spcBef>
              <a:buChar char="-"/>
              <a:tabLst>
                <a:tab pos="989965" algn="l"/>
              </a:tabLst>
            </a:pPr>
            <a:r>
              <a:rPr sz="29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coloured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Lines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distances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9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(as</a:t>
            </a:r>
            <a:r>
              <a:rPr sz="2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an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example)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proximities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Railway,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Highway,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Coastline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Closest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City.</a:t>
            </a:r>
            <a:endParaRPr sz="2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 dirty="0">
              <a:latin typeface="Microsoft Sans Serif"/>
              <a:cs typeface="Microsoft Sans Serif"/>
            </a:endParaRPr>
          </a:p>
          <a:p>
            <a:pPr marL="223520" algn="ctr">
              <a:lnSpc>
                <a:spcPct val="100000"/>
              </a:lnSpc>
              <a:spcBef>
                <a:spcPts val="5"/>
              </a:spcBef>
            </a:pPr>
            <a:r>
              <a:rPr sz="2950" u="heavy" spc="1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GitHub</a:t>
            </a:r>
            <a:r>
              <a:rPr sz="2950" u="heavy" spc="5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URL:</a:t>
            </a:r>
            <a:r>
              <a:rPr lang="en-US"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https://github.com/Priyal0902/IBM-DATA-SCIENCE-/blob/main/6.ipynb</a:t>
            </a:r>
            <a:endParaRPr sz="2950" dirty="0">
              <a:latin typeface="Microsoft Sans Serif"/>
              <a:cs typeface="Microsoft Sans Serif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5253"/>
            <a:ext cx="195770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Build interactive map with Folium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25" y="2274394"/>
            <a:ext cx="6077585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135" dirty="0"/>
              <a:t>Launch</a:t>
            </a:r>
            <a:r>
              <a:rPr sz="3500" spc="-114" dirty="0"/>
              <a:t> </a:t>
            </a:r>
            <a:r>
              <a:rPr sz="3500" spc="95" dirty="0"/>
              <a:t>Sites</a:t>
            </a:r>
            <a:r>
              <a:rPr sz="3500" spc="-110" dirty="0"/>
              <a:t> </a:t>
            </a:r>
            <a:r>
              <a:rPr sz="3500" spc="200" dirty="0"/>
              <a:t>Dropdown</a:t>
            </a:r>
            <a:r>
              <a:rPr sz="3500" spc="-110" dirty="0"/>
              <a:t> </a:t>
            </a:r>
            <a:r>
              <a:rPr sz="3500" spc="105" dirty="0"/>
              <a:t>List: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1308125" y="2976987"/>
            <a:ext cx="17306925" cy="83180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03935" indent="-238125">
              <a:lnSpc>
                <a:spcPct val="100000"/>
              </a:lnSpc>
              <a:spcBef>
                <a:spcPts val="125"/>
              </a:spcBef>
              <a:buChar char="-"/>
              <a:tabLst>
                <a:tab pos="1004569" algn="l"/>
              </a:tabLst>
            </a:pPr>
            <a:r>
              <a:rPr sz="31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dropdown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enable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selection.</a:t>
            </a:r>
            <a:endParaRPr sz="3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20"/>
              </a:spcBef>
            </a:pPr>
            <a:r>
              <a:rPr sz="3500" spc="15" dirty="0">
                <a:solidFill>
                  <a:srgbClr val="D5D5D5"/>
                </a:solidFill>
                <a:latin typeface="Microsoft Sans Serif"/>
                <a:cs typeface="Microsoft Sans Serif"/>
              </a:rPr>
              <a:t>Pie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170" dirty="0">
                <a:solidFill>
                  <a:srgbClr val="D5D5D5"/>
                </a:solidFill>
                <a:latin typeface="Microsoft Sans Serif"/>
                <a:cs typeface="Microsoft Sans Serif"/>
              </a:rPr>
              <a:t>Chart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showing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Success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Launches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(All</a:t>
            </a:r>
            <a:r>
              <a:rPr sz="350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Sites/Certain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Site):</a:t>
            </a:r>
            <a:endParaRPr sz="3500" dirty="0">
              <a:latin typeface="Microsoft Sans Serif"/>
              <a:cs typeface="Microsoft Sans Serif"/>
            </a:endParaRPr>
          </a:p>
          <a:p>
            <a:pPr marL="766445" marR="1111250">
              <a:lnSpc>
                <a:spcPct val="110800"/>
              </a:lnSpc>
              <a:spcBef>
                <a:spcPts val="1575"/>
              </a:spcBef>
              <a:buChar char="-"/>
              <a:tabLst>
                <a:tab pos="1004569" algn="l"/>
              </a:tabLst>
            </a:pPr>
            <a:r>
              <a:rPr sz="31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pie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100" spc="-8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vs.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counts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site,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</a:t>
            </a:r>
            <a:r>
              <a:rPr sz="3100" spc="1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1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ic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selected.</a:t>
            </a:r>
            <a:endParaRPr sz="3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15"/>
              </a:spcBef>
            </a:pPr>
            <a:r>
              <a:rPr sz="3500" spc="135" dirty="0">
                <a:solidFill>
                  <a:srgbClr val="D5D5D5"/>
                </a:solidFill>
                <a:latin typeface="Microsoft Sans Serif"/>
                <a:cs typeface="Microsoft Sans Serif"/>
              </a:rPr>
              <a:t>Slider</a:t>
            </a:r>
            <a:r>
              <a:rPr sz="350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250" dirty="0">
                <a:solidFill>
                  <a:srgbClr val="D5D5D5"/>
                </a:solidFill>
                <a:latin typeface="Microsoft Sans Serif"/>
                <a:cs typeface="Microsoft Sans Serif"/>
              </a:rPr>
              <a:t>of</a:t>
            </a:r>
            <a:r>
              <a:rPr sz="350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75" dirty="0">
                <a:solidFill>
                  <a:srgbClr val="D5D5D5"/>
                </a:solidFill>
                <a:latin typeface="Microsoft Sans Serif"/>
                <a:cs typeface="Microsoft Sans Serif"/>
              </a:rPr>
              <a:t>Payload</a:t>
            </a:r>
            <a:r>
              <a:rPr sz="350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45" dirty="0">
                <a:solidFill>
                  <a:srgbClr val="D5D5D5"/>
                </a:solidFill>
                <a:latin typeface="Microsoft Sans Serif"/>
                <a:cs typeface="Microsoft Sans Serif"/>
              </a:rPr>
              <a:t>Mass</a:t>
            </a:r>
            <a:r>
              <a:rPr sz="350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65" dirty="0">
                <a:solidFill>
                  <a:srgbClr val="D5D5D5"/>
                </a:solidFill>
                <a:latin typeface="Microsoft Sans Serif"/>
                <a:cs typeface="Microsoft Sans Serif"/>
              </a:rPr>
              <a:t>Range:</a:t>
            </a:r>
            <a:endParaRPr sz="3500" dirty="0">
              <a:latin typeface="Microsoft Sans Serif"/>
              <a:cs typeface="Microsoft Sans Serif"/>
            </a:endParaRPr>
          </a:p>
          <a:p>
            <a:pPr marL="1003935" indent="-238125">
              <a:lnSpc>
                <a:spcPct val="100000"/>
              </a:lnSpc>
              <a:spcBef>
                <a:spcPts val="1980"/>
              </a:spcBef>
              <a:buChar char="-"/>
              <a:tabLst>
                <a:tab pos="1004569" algn="l"/>
              </a:tabLst>
            </a:pPr>
            <a:r>
              <a:rPr sz="31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slider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range.</a:t>
            </a:r>
            <a:endParaRPr sz="3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15"/>
              </a:spcBef>
            </a:pPr>
            <a:r>
              <a:rPr sz="3500" spc="160" dirty="0">
                <a:solidFill>
                  <a:srgbClr val="D5D5D5"/>
                </a:solidFill>
                <a:latin typeface="Microsoft Sans Serif"/>
                <a:cs typeface="Microsoft Sans Serif"/>
              </a:rPr>
              <a:t>Scatter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170" dirty="0">
                <a:solidFill>
                  <a:srgbClr val="D5D5D5"/>
                </a:solidFill>
                <a:latin typeface="Microsoft Sans Serif"/>
                <a:cs typeface="Microsoft Sans Serif"/>
              </a:rPr>
              <a:t>Chart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250" dirty="0">
                <a:solidFill>
                  <a:srgbClr val="D5D5D5"/>
                </a:solidFill>
                <a:latin typeface="Microsoft Sans Serif"/>
                <a:cs typeface="Microsoft Sans Serif"/>
              </a:rPr>
              <a:t>of</a:t>
            </a:r>
            <a:r>
              <a:rPr sz="350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75" dirty="0">
                <a:solidFill>
                  <a:srgbClr val="D5D5D5"/>
                </a:solidFill>
                <a:latin typeface="Microsoft Sans Serif"/>
                <a:cs typeface="Microsoft Sans Serif"/>
              </a:rPr>
              <a:t>Payload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45" dirty="0">
                <a:solidFill>
                  <a:srgbClr val="D5D5D5"/>
                </a:solidFill>
                <a:latin typeface="Microsoft Sans Serif"/>
                <a:cs typeface="Microsoft Sans Serif"/>
              </a:rPr>
              <a:t>Mass</a:t>
            </a:r>
            <a:r>
              <a:rPr sz="350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75" dirty="0">
                <a:solidFill>
                  <a:srgbClr val="D5D5D5"/>
                </a:solidFill>
                <a:latin typeface="Microsoft Sans Serif"/>
                <a:cs typeface="Microsoft Sans Serif"/>
              </a:rPr>
              <a:t>vs.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Success</a:t>
            </a:r>
            <a:r>
              <a:rPr sz="350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45" dirty="0">
                <a:solidFill>
                  <a:srgbClr val="D5D5D5"/>
                </a:solidFill>
                <a:latin typeface="Microsoft Sans Serif"/>
                <a:cs typeface="Microsoft Sans Serif"/>
              </a:rPr>
              <a:t>Rate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215" dirty="0">
                <a:solidFill>
                  <a:srgbClr val="D5D5D5"/>
                </a:solidFill>
                <a:latin typeface="Microsoft Sans Serif"/>
                <a:cs typeface="Microsoft Sans Serif"/>
              </a:rPr>
              <a:t>for</a:t>
            </a:r>
            <a:r>
              <a:rPr sz="350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20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125" dirty="0">
                <a:solidFill>
                  <a:srgbClr val="D5D5D5"/>
                </a:solidFill>
                <a:latin typeface="Microsoft Sans Serif"/>
                <a:cs typeface="Microsoft Sans Serif"/>
              </a:rPr>
              <a:t>di</a:t>
            </a:r>
            <a:r>
              <a:rPr sz="3500" spc="125" dirty="0">
                <a:solidFill>
                  <a:srgbClr val="D5D5D5"/>
                </a:solidFill>
                <a:latin typeface="Verdana"/>
                <a:cs typeface="Verdana"/>
              </a:rPr>
              <a:t>ff</a:t>
            </a:r>
            <a:r>
              <a:rPr sz="3500" spc="125" dirty="0">
                <a:solidFill>
                  <a:srgbClr val="D5D5D5"/>
                </a:solidFill>
                <a:latin typeface="Microsoft Sans Serif"/>
                <a:cs typeface="Microsoft Sans Serif"/>
              </a:rPr>
              <a:t>erent</a:t>
            </a:r>
            <a:r>
              <a:rPr sz="350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135" dirty="0">
                <a:solidFill>
                  <a:srgbClr val="D5D5D5"/>
                </a:solidFill>
                <a:latin typeface="Microsoft Sans Serif"/>
                <a:cs typeface="Microsoft Sans Serif"/>
              </a:rPr>
              <a:t>Booster</a:t>
            </a:r>
            <a:r>
              <a:rPr sz="350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500" spc="80" dirty="0">
                <a:solidFill>
                  <a:srgbClr val="D5D5D5"/>
                </a:solidFill>
                <a:latin typeface="Microsoft Sans Serif"/>
                <a:cs typeface="Microsoft Sans Serif"/>
              </a:rPr>
              <a:t>Versions:</a:t>
            </a:r>
            <a:endParaRPr sz="3500" dirty="0">
              <a:latin typeface="Microsoft Sans Serif"/>
              <a:cs typeface="Microsoft Sans Serif"/>
            </a:endParaRPr>
          </a:p>
          <a:p>
            <a:pPr marL="1003935" indent="-238125">
              <a:lnSpc>
                <a:spcPct val="100000"/>
              </a:lnSpc>
              <a:spcBef>
                <a:spcPts val="1980"/>
              </a:spcBef>
              <a:buChar char="-"/>
              <a:tabLst>
                <a:tab pos="1004569" algn="l"/>
              </a:tabLst>
            </a:pPr>
            <a:r>
              <a:rPr sz="31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scatter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show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correlation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Success.</a:t>
            </a:r>
            <a:endParaRPr sz="3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 dirty="0">
              <a:latin typeface="Microsoft Sans Serif"/>
              <a:cs typeface="Microsoft Sans Serif"/>
            </a:endParaRPr>
          </a:p>
          <a:p>
            <a:pPr marL="180975" algn="ctr">
              <a:lnSpc>
                <a:spcPct val="100000"/>
              </a:lnSpc>
            </a:pPr>
            <a:r>
              <a:rPr sz="2950" u="heavy" spc="1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GitHub</a:t>
            </a:r>
            <a:r>
              <a:rPr sz="2950" u="heavy" spc="-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  <a:hlinkClick r:id="rId2"/>
              </a:rPr>
              <a:t>URL:</a:t>
            </a:r>
            <a:r>
              <a:rPr lang="en-US"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  <a:hlinkClick r:id="rId2"/>
              </a:rPr>
              <a:t>https://github.com/Priyal0902/IBM-DATA-SCIENCE-/blob/main/spacex_dash_app.py</a:t>
            </a:r>
            <a:endParaRPr lang="en-US" sz="2950" u="heavy" spc="-85" dirty="0" smtClean="0">
              <a:solidFill>
                <a:srgbClr val="00A2FF"/>
              </a:solidFill>
              <a:uFill>
                <a:solidFill>
                  <a:srgbClr val="00A2FF"/>
                </a:solidFill>
              </a:uFill>
              <a:latin typeface="Microsoft Sans Serif"/>
              <a:cs typeface="Microsoft Sans Serif"/>
            </a:endParaRPr>
          </a:p>
          <a:p>
            <a:pPr marL="180975" algn="ctr">
              <a:lnSpc>
                <a:spcPct val="100000"/>
              </a:lnSpc>
            </a:pPr>
            <a:r>
              <a:rPr lang="en-US" sz="2950" dirty="0" smtClean="0">
                <a:latin typeface="Microsoft Sans Serif"/>
                <a:cs typeface="Microsoft Sans Serif"/>
              </a:rPr>
              <a:t>https://u3585stkabir-8050.theiadocker-3-labs-prod-theiak8s-4-tor01.proxy.cognitiveclass.ai/</a:t>
            </a:r>
            <a:endParaRPr sz="2950" dirty="0">
              <a:latin typeface="Microsoft Sans Serif"/>
              <a:cs typeface="Microsoft Sans Serif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81824"/>
            <a:ext cx="1950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Build a dashboard with </a:t>
            </a:r>
            <a:r>
              <a:rPr lang="en-US" sz="8000" b="1" spc="50" dirty="0" err="1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Plotly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Dash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79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8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8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766" y="3202365"/>
            <a:ext cx="3566795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35" dirty="0">
                <a:latin typeface="Microsoft Sans Serif"/>
                <a:cs typeface="Microsoft Sans Serif"/>
              </a:rPr>
              <a:t>Creating </a:t>
            </a:r>
            <a:r>
              <a:rPr sz="2600" spc="15" dirty="0">
                <a:latin typeface="Microsoft Sans Serif"/>
                <a:cs typeface="Microsoft Sans Serif"/>
              </a:rPr>
              <a:t>a </a:t>
            </a:r>
            <a:r>
              <a:rPr sz="2600" spc="100" dirty="0">
                <a:latin typeface="Microsoft Sans Serif"/>
                <a:cs typeface="Microsoft Sans Serif"/>
              </a:rPr>
              <a:t>NumPy </a:t>
            </a:r>
            <a:r>
              <a:rPr sz="2600" spc="105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array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200" dirty="0">
                <a:latin typeface="Microsoft Sans Serif"/>
                <a:cs typeface="Microsoft Sans Serif"/>
              </a:rPr>
              <a:t>from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75" dirty="0">
                <a:latin typeface="Microsoft Sans Serif"/>
                <a:cs typeface="Microsoft Sans Serif"/>
              </a:rPr>
              <a:t>column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“Class”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in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3202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66800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7" y="911"/>
                </a:lnTo>
                <a:lnTo>
                  <a:pt x="321439" y="3075"/>
                </a:lnTo>
                <a:lnTo>
                  <a:pt x="277108" y="7289"/>
                </a:lnTo>
                <a:lnTo>
                  <a:pt x="239324" y="14236"/>
                </a:lnTo>
                <a:lnTo>
                  <a:pt x="158608" y="47328"/>
                </a:lnTo>
                <a:lnTo>
                  <a:pt x="115137" y="77832"/>
                </a:lnTo>
                <a:lnTo>
                  <a:pt x="77718" y="115251"/>
                </a:lnTo>
                <a:lnTo>
                  <a:pt x="47214" y="158722"/>
                </a:lnTo>
                <a:lnTo>
                  <a:pt x="24487" y="207384"/>
                </a:lnTo>
                <a:lnTo>
                  <a:pt x="7175" y="277222"/>
                </a:lnTo>
                <a:lnTo>
                  <a:pt x="2961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1" y="2919994"/>
                </a:lnTo>
                <a:lnTo>
                  <a:pt x="7175" y="2964325"/>
                </a:lnTo>
                <a:lnTo>
                  <a:pt x="14122" y="3002109"/>
                </a:lnTo>
                <a:lnTo>
                  <a:pt x="47214" y="3082825"/>
                </a:lnTo>
                <a:lnTo>
                  <a:pt x="77718" y="3126296"/>
                </a:lnTo>
                <a:lnTo>
                  <a:pt x="115137" y="3163715"/>
                </a:lnTo>
                <a:lnTo>
                  <a:pt x="158608" y="3194220"/>
                </a:lnTo>
                <a:lnTo>
                  <a:pt x="207269" y="3216947"/>
                </a:lnTo>
                <a:lnTo>
                  <a:pt x="277108" y="3234259"/>
                </a:lnTo>
                <a:lnTo>
                  <a:pt x="321439" y="3238473"/>
                </a:lnTo>
                <a:lnTo>
                  <a:pt x="373137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0" y="3241548"/>
                </a:lnTo>
                <a:lnTo>
                  <a:pt x="3235684" y="3241434"/>
                </a:lnTo>
                <a:lnTo>
                  <a:pt x="3295566" y="3240637"/>
                </a:lnTo>
                <a:lnTo>
                  <a:pt x="3347263" y="3238473"/>
                </a:lnTo>
                <a:lnTo>
                  <a:pt x="3391594" y="3234259"/>
                </a:lnTo>
                <a:lnTo>
                  <a:pt x="3429378" y="3227311"/>
                </a:lnTo>
                <a:lnTo>
                  <a:pt x="3510094" y="3194220"/>
                </a:lnTo>
                <a:lnTo>
                  <a:pt x="3553565" y="3163715"/>
                </a:lnTo>
                <a:lnTo>
                  <a:pt x="3590984" y="3126296"/>
                </a:lnTo>
                <a:lnTo>
                  <a:pt x="3621488" y="3082825"/>
                </a:lnTo>
                <a:lnTo>
                  <a:pt x="3644215" y="3034164"/>
                </a:lnTo>
                <a:lnTo>
                  <a:pt x="3661528" y="2964325"/>
                </a:lnTo>
                <a:lnTo>
                  <a:pt x="3665742" y="2919994"/>
                </a:lnTo>
                <a:lnTo>
                  <a:pt x="3667906" y="2868297"/>
                </a:lnTo>
                <a:lnTo>
                  <a:pt x="3668703" y="2808415"/>
                </a:lnTo>
                <a:lnTo>
                  <a:pt x="3668703" y="433132"/>
                </a:lnTo>
                <a:lnTo>
                  <a:pt x="3667906" y="373251"/>
                </a:lnTo>
                <a:lnTo>
                  <a:pt x="3665742" y="321554"/>
                </a:lnTo>
                <a:lnTo>
                  <a:pt x="3661528" y="277222"/>
                </a:lnTo>
                <a:lnTo>
                  <a:pt x="3654580" y="239438"/>
                </a:lnTo>
                <a:lnTo>
                  <a:pt x="3621488" y="158722"/>
                </a:lnTo>
                <a:lnTo>
                  <a:pt x="3590984" y="115251"/>
                </a:lnTo>
                <a:lnTo>
                  <a:pt x="3553565" y="77832"/>
                </a:lnTo>
                <a:lnTo>
                  <a:pt x="3510094" y="47328"/>
                </a:lnTo>
                <a:lnTo>
                  <a:pt x="3461433" y="24601"/>
                </a:lnTo>
                <a:lnTo>
                  <a:pt x="3391594" y="7289"/>
                </a:lnTo>
                <a:lnTo>
                  <a:pt x="3347263" y="3075"/>
                </a:lnTo>
                <a:lnTo>
                  <a:pt x="3295566" y="911"/>
                </a:lnTo>
                <a:lnTo>
                  <a:pt x="3235684" y="113"/>
                </a:lnTo>
                <a:lnTo>
                  <a:pt x="316680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3809" y="2757679"/>
            <a:ext cx="3385185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20" dirty="0">
                <a:latin typeface="Microsoft Sans Serif"/>
                <a:cs typeface="Microsoft Sans Serif"/>
              </a:rPr>
              <a:t>Standardizing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200" dirty="0">
                <a:latin typeface="Microsoft Sans Serif"/>
                <a:cs typeface="Microsoft Sans Serif"/>
              </a:rPr>
              <a:t>with </a:t>
            </a:r>
            <a:r>
              <a:rPr sz="2600" spc="204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StandardScaler,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then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Verdana"/>
                <a:cs typeface="Verdana"/>
              </a:rPr>
              <a:t>f</a:t>
            </a:r>
            <a:r>
              <a:rPr sz="2600" spc="160" dirty="0">
                <a:latin typeface="Microsoft Sans Serif"/>
                <a:cs typeface="Microsoft Sans Serif"/>
              </a:rPr>
              <a:t>itting </a:t>
            </a:r>
            <a:r>
              <a:rPr sz="2600" spc="130" dirty="0">
                <a:latin typeface="Microsoft Sans Serif"/>
                <a:cs typeface="Microsoft Sans Serif"/>
              </a:rPr>
              <a:t>and </a:t>
            </a:r>
            <a:r>
              <a:rPr sz="2600" spc="135" dirty="0">
                <a:latin typeface="Microsoft Sans Serif"/>
                <a:cs typeface="Microsoft Sans Serif"/>
              </a:rPr>
              <a:t> </a:t>
            </a:r>
            <a:r>
              <a:rPr sz="2600" spc="155" dirty="0">
                <a:latin typeface="Microsoft Sans Serif"/>
                <a:cs typeface="Microsoft Sans Serif"/>
              </a:rPr>
              <a:t>transforming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85" dirty="0">
                <a:latin typeface="Microsoft Sans Serif"/>
                <a:cs typeface="Microsoft Sans Serif"/>
              </a:rPr>
              <a:t>it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8826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805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0" y="2919994"/>
                </a:lnTo>
                <a:lnTo>
                  <a:pt x="7173" y="2964325"/>
                </a:lnTo>
                <a:lnTo>
                  <a:pt x="14119" y="3002109"/>
                </a:lnTo>
                <a:lnTo>
                  <a:pt x="47210" y="3082825"/>
                </a:lnTo>
                <a:lnTo>
                  <a:pt x="77716" y="3126296"/>
                </a:lnTo>
                <a:lnTo>
                  <a:pt x="115136" y="3163715"/>
                </a:lnTo>
                <a:lnTo>
                  <a:pt x="158609" y="3194220"/>
                </a:lnTo>
                <a:lnTo>
                  <a:pt x="207272" y="3216947"/>
                </a:lnTo>
                <a:lnTo>
                  <a:pt x="277107" y="3234259"/>
                </a:lnTo>
                <a:lnTo>
                  <a:pt x="321439" y="3238473"/>
                </a:lnTo>
                <a:lnTo>
                  <a:pt x="373136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5" y="3241548"/>
                </a:lnTo>
                <a:lnTo>
                  <a:pt x="3235688" y="3241434"/>
                </a:lnTo>
                <a:lnTo>
                  <a:pt x="3295568" y="3240637"/>
                </a:lnTo>
                <a:lnTo>
                  <a:pt x="3347264" y="3238473"/>
                </a:lnTo>
                <a:lnTo>
                  <a:pt x="3391595" y="3234259"/>
                </a:lnTo>
                <a:lnTo>
                  <a:pt x="3429379" y="3227311"/>
                </a:lnTo>
                <a:lnTo>
                  <a:pt x="3510096" y="3194220"/>
                </a:lnTo>
                <a:lnTo>
                  <a:pt x="3553567" y="3163715"/>
                </a:lnTo>
                <a:lnTo>
                  <a:pt x="3590984" y="3126296"/>
                </a:lnTo>
                <a:lnTo>
                  <a:pt x="3621487" y="3082825"/>
                </a:lnTo>
                <a:lnTo>
                  <a:pt x="3644214" y="3034164"/>
                </a:lnTo>
                <a:lnTo>
                  <a:pt x="3661530" y="2964325"/>
                </a:lnTo>
                <a:lnTo>
                  <a:pt x="3665745" y="2919994"/>
                </a:lnTo>
                <a:lnTo>
                  <a:pt x="3667910" y="2868297"/>
                </a:lnTo>
                <a:lnTo>
                  <a:pt x="3668707" y="2808415"/>
                </a:lnTo>
                <a:lnTo>
                  <a:pt x="3668707" y="433132"/>
                </a:lnTo>
                <a:lnTo>
                  <a:pt x="3667910" y="373251"/>
                </a:lnTo>
                <a:lnTo>
                  <a:pt x="3665745" y="321554"/>
                </a:lnTo>
                <a:lnTo>
                  <a:pt x="3661530" y="277222"/>
                </a:lnTo>
                <a:lnTo>
                  <a:pt x="3654581" y="239438"/>
                </a:lnTo>
                <a:lnTo>
                  <a:pt x="3621487" y="158722"/>
                </a:lnTo>
                <a:lnTo>
                  <a:pt x="3590984" y="115251"/>
                </a:lnTo>
                <a:lnTo>
                  <a:pt x="3553567" y="77832"/>
                </a:lnTo>
                <a:lnTo>
                  <a:pt x="3510096" y="47328"/>
                </a:lnTo>
                <a:lnTo>
                  <a:pt x="3461435" y="24601"/>
                </a:lnTo>
                <a:lnTo>
                  <a:pt x="3391595" y="7289"/>
                </a:lnTo>
                <a:lnTo>
                  <a:pt x="3347264" y="3075"/>
                </a:lnTo>
                <a:lnTo>
                  <a:pt x="3295568" y="911"/>
                </a:lnTo>
                <a:lnTo>
                  <a:pt x="3235688" y="113"/>
                </a:lnTo>
                <a:lnTo>
                  <a:pt x="316680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83477" y="2757679"/>
            <a:ext cx="3478529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55" dirty="0">
                <a:latin typeface="Microsoft Sans Serif"/>
                <a:cs typeface="Microsoft Sans Serif"/>
              </a:rPr>
              <a:t>Splitting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into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50" dirty="0">
                <a:latin typeface="Microsoft Sans Serif"/>
                <a:cs typeface="Microsoft Sans Serif"/>
              </a:rPr>
              <a:t>training </a:t>
            </a:r>
            <a:r>
              <a:rPr sz="2600" spc="130" dirty="0">
                <a:latin typeface="Microsoft Sans Serif"/>
                <a:cs typeface="Microsoft Sans Serif"/>
              </a:rPr>
              <a:t>and </a:t>
            </a:r>
            <a:r>
              <a:rPr sz="2600" spc="155" dirty="0">
                <a:latin typeface="Microsoft Sans Serif"/>
                <a:cs typeface="Microsoft Sans Serif"/>
              </a:rPr>
              <a:t>testing </a:t>
            </a:r>
            <a:r>
              <a:rPr sz="2600" spc="160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sets </a:t>
            </a:r>
            <a:r>
              <a:rPr sz="2600" spc="200" dirty="0">
                <a:latin typeface="Microsoft Sans Serif"/>
                <a:cs typeface="Microsoft Sans Serif"/>
              </a:rPr>
              <a:t>with </a:t>
            </a:r>
            <a:r>
              <a:rPr sz="2600" spc="204" dirty="0">
                <a:latin typeface="Microsoft Sans Serif"/>
                <a:cs typeface="Microsoft Sans Serif"/>
              </a:rPr>
              <a:t> </a:t>
            </a:r>
            <a:r>
              <a:rPr sz="2600" spc="80" dirty="0">
                <a:latin typeface="Microsoft Sans Serif"/>
                <a:cs typeface="Microsoft Sans Serif"/>
              </a:rPr>
              <a:t>train_test_split 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180" dirty="0">
                <a:latin typeface="Microsoft Sans Serif"/>
                <a:cs typeface="Microsoft Sans Serif"/>
              </a:rPr>
              <a:t>function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44505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794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7" y="3075"/>
                </a:lnTo>
                <a:lnTo>
                  <a:pt x="277104" y="7289"/>
                </a:lnTo>
                <a:lnTo>
                  <a:pt x="239318" y="14236"/>
                </a:lnTo>
                <a:lnTo>
                  <a:pt x="158604" y="47328"/>
                </a:lnTo>
                <a:lnTo>
                  <a:pt x="115134" y="77832"/>
                </a:lnTo>
                <a:lnTo>
                  <a:pt x="77715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0" y="2919994"/>
                </a:lnTo>
                <a:lnTo>
                  <a:pt x="7173" y="2964325"/>
                </a:lnTo>
                <a:lnTo>
                  <a:pt x="14119" y="3002109"/>
                </a:lnTo>
                <a:lnTo>
                  <a:pt x="47210" y="3082825"/>
                </a:lnTo>
                <a:lnTo>
                  <a:pt x="77715" y="3126296"/>
                </a:lnTo>
                <a:lnTo>
                  <a:pt x="115134" y="3163715"/>
                </a:lnTo>
                <a:lnTo>
                  <a:pt x="158604" y="3194220"/>
                </a:lnTo>
                <a:lnTo>
                  <a:pt x="207262" y="3216947"/>
                </a:lnTo>
                <a:lnTo>
                  <a:pt x="277104" y="3234259"/>
                </a:lnTo>
                <a:lnTo>
                  <a:pt x="321437" y="3238473"/>
                </a:lnTo>
                <a:lnTo>
                  <a:pt x="373136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794" y="3241548"/>
                </a:lnTo>
                <a:lnTo>
                  <a:pt x="3235678" y="3241434"/>
                </a:lnTo>
                <a:lnTo>
                  <a:pt x="3295560" y="3240637"/>
                </a:lnTo>
                <a:lnTo>
                  <a:pt x="3347259" y="3238473"/>
                </a:lnTo>
                <a:lnTo>
                  <a:pt x="3391592" y="3234259"/>
                </a:lnTo>
                <a:lnTo>
                  <a:pt x="3429378" y="3227311"/>
                </a:lnTo>
                <a:lnTo>
                  <a:pt x="3510092" y="3194220"/>
                </a:lnTo>
                <a:lnTo>
                  <a:pt x="3553562" y="3163715"/>
                </a:lnTo>
                <a:lnTo>
                  <a:pt x="3590981" y="3126296"/>
                </a:lnTo>
                <a:lnTo>
                  <a:pt x="3621486" y="3082825"/>
                </a:lnTo>
                <a:lnTo>
                  <a:pt x="3644214" y="3034164"/>
                </a:lnTo>
                <a:lnTo>
                  <a:pt x="3661523" y="2964325"/>
                </a:lnTo>
                <a:lnTo>
                  <a:pt x="3665736" y="2919994"/>
                </a:lnTo>
                <a:lnTo>
                  <a:pt x="3667900" y="2868297"/>
                </a:lnTo>
                <a:lnTo>
                  <a:pt x="3668697" y="2808415"/>
                </a:lnTo>
                <a:lnTo>
                  <a:pt x="3668697" y="433132"/>
                </a:lnTo>
                <a:lnTo>
                  <a:pt x="3667900" y="373251"/>
                </a:lnTo>
                <a:lnTo>
                  <a:pt x="3665736" y="321554"/>
                </a:lnTo>
                <a:lnTo>
                  <a:pt x="3661523" y="277222"/>
                </a:lnTo>
                <a:lnTo>
                  <a:pt x="3654577" y="239438"/>
                </a:lnTo>
                <a:lnTo>
                  <a:pt x="3621486" y="158722"/>
                </a:lnTo>
                <a:lnTo>
                  <a:pt x="3590981" y="115251"/>
                </a:lnTo>
                <a:lnTo>
                  <a:pt x="3553562" y="77832"/>
                </a:lnTo>
                <a:lnTo>
                  <a:pt x="3510092" y="47328"/>
                </a:lnTo>
                <a:lnTo>
                  <a:pt x="3461435" y="24601"/>
                </a:lnTo>
                <a:lnTo>
                  <a:pt x="3391592" y="7289"/>
                </a:lnTo>
                <a:lnTo>
                  <a:pt x="3347259" y="3075"/>
                </a:lnTo>
                <a:lnTo>
                  <a:pt x="3295560" y="911"/>
                </a:lnTo>
                <a:lnTo>
                  <a:pt x="3235678" y="113"/>
                </a:lnTo>
                <a:lnTo>
                  <a:pt x="3166794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72723" y="2980022"/>
            <a:ext cx="3412490" cy="178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35" dirty="0">
                <a:latin typeface="Microsoft Sans Serif"/>
                <a:cs typeface="Microsoft Sans Serif"/>
              </a:rPr>
              <a:t>Creating </a:t>
            </a:r>
            <a:r>
              <a:rPr sz="2600" spc="15" dirty="0">
                <a:latin typeface="Microsoft Sans Serif"/>
                <a:cs typeface="Microsoft Sans Serif"/>
              </a:rPr>
              <a:t>a 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GridSearchCV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175" dirty="0">
                <a:latin typeface="Microsoft Sans Serif"/>
                <a:cs typeface="Microsoft Sans Serif"/>
              </a:rPr>
              <a:t>object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200" dirty="0">
                <a:latin typeface="Microsoft Sans Serif"/>
                <a:cs typeface="Microsoft Sans Serif"/>
              </a:rPr>
              <a:t>with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c</a:t>
            </a:r>
            <a:r>
              <a:rPr sz="2600" spc="165" dirty="0">
                <a:latin typeface="Microsoft Sans Serif"/>
                <a:cs typeface="Microsoft Sans Serif"/>
              </a:rPr>
              <a:t>v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=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30" dirty="0">
                <a:latin typeface="Microsoft Sans Serif"/>
                <a:cs typeface="Microsoft Sans Serif"/>
              </a:rPr>
              <a:t>10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204" dirty="0">
                <a:latin typeface="Microsoft Sans Serif"/>
                <a:cs typeface="Microsoft Sans Serif"/>
              </a:rPr>
              <a:t>to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Verdana"/>
                <a:cs typeface="Verdana"/>
              </a:rPr>
              <a:t>f</a:t>
            </a:r>
            <a:r>
              <a:rPr sz="2600" spc="140" dirty="0">
                <a:latin typeface="Microsoft Sans Serif"/>
                <a:cs typeface="Microsoft Sans Serif"/>
              </a:rPr>
              <a:t>ind 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best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parameters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44514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24221" y="0"/>
                </a:moveTo>
                <a:lnTo>
                  <a:pt x="544456" y="0"/>
                </a:lnTo>
                <a:lnTo>
                  <a:pt x="469732" y="123"/>
                </a:lnTo>
                <a:lnTo>
                  <a:pt x="404774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6" y="15443"/>
                </a:lnTo>
                <a:lnTo>
                  <a:pt x="180487" y="46621"/>
                </a:lnTo>
                <a:lnTo>
                  <a:pt x="139933" y="72522"/>
                </a:lnTo>
                <a:lnTo>
                  <a:pt x="103722" y="103848"/>
                </a:lnTo>
                <a:lnTo>
                  <a:pt x="72395" y="140059"/>
                </a:lnTo>
                <a:lnTo>
                  <a:pt x="46493" y="180613"/>
                </a:lnTo>
                <a:lnTo>
                  <a:pt x="26556" y="224968"/>
                </a:lnTo>
                <a:lnTo>
                  <a:pt x="7781" y="300728"/>
                </a:lnTo>
                <a:lnTo>
                  <a:pt x="3211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1" y="2892730"/>
                </a:lnTo>
                <a:lnTo>
                  <a:pt x="7781" y="2940820"/>
                </a:lnTo>
                <a:lnTo>
                  <a:pt x="15316" y="2981807"/>
                </a:lnTo>
                <a:lnTo>
                  <a:pt x="46493" y="3060935"/>
                </a:lnTo>
                <a:lnTo>
                  <a:pt x="72395" y="3101489"/>
                </a:lnTo>
                <a:lnTo>
                  <a:pt x="103722" y="3137699"/>
                </a:lnTo>
                <a:lnTo>
                  <a:pt x="139933" y="3169026"/>
                </a:lnTo>
                <a:lnTo>
                  <a:pt x="180487" y="3194927"/>
                </a:lnTo>
                <a:lnTo>
                  <a:pt x="224843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4" y="3240560"/>
                </a:lnTo>
                <a:lnTo>
                  <a:pt x="469732" y="3241424"/>
                </a:lnTo>
                <a:lnTo>
                  <a:pt x="544456" y="3241548"/>
                </a:lnTo>
                <a:lnTo>
                  <a:pt x="3124221" y="3241548"/>
                </a:lnTo>
                <a:lnTo>
                  <a:pt x="3198945" y="3241424"/>
                </a:lnTo>
                <a:lnTo>
                  <a:pt x="3263903" y="3240560"/>
                </a:lnTo>
                <a:lnTo>
                  <a:pt x="3319983" y="3238212"/>
                </a:lnTo>
                <a:lnTo>
                  <a:pt x="3368073" y="3233641"/>
                </a:lnTo>
                <a:lnTo>
                  <a:pt x="3409060" y="3226104"/>
                </a:lnTo>
                <a:lnTo>
                  <a:pt x="3488190" y="3194927"/>
                </a:lnTo>
                <a:lnTo>
                  <a:pt x="3528744" y="3169026"/>
                </a:lnTo>
                <a:lnTo>
                  <a:pt x="3564955" y="3137699"/>
                </a:lnTo>
                <a:lnTo>
                  <a:pt x="3596282" y="3101489"/>
                </a:lnTo>
                <a:lnTo>
                  <a:pt x="3622184" y="3060935"/>
                </a:lnTo>
                <a:lnTo>
                  <a:pt x="3642121" y="3016580"/>
                </a:lnTo>
                <a:lnTo>
                  <a:pt x="3660896" y="2940820"/>
                </a:lnTo>
                <a:lnTo>
                  <a:pt x="3665466" y="2892730"/>
                </a:lnTo>
                <a:lnTo>
                  <a:pt x="3667813" y="2836649"/>
                </a:lnTo>
                <a:lnTo>
                  <a:pt x="3668677" y="2771690"/>
                </a:lnTo>
                <a:lnTo>
                  <a:pt x="3668677" y="469857"/>
                </a:lnTo>
                <a:lnTo>
                  <a:pt x="3667813" y="404899"/>
                </a:lnTo>
                <a:lnTo>
                  <a:pt x="3665466" y="348818"/>
                </a:lnTo>
                <a:lnTo>
                  <a:pt x="3660896" y="300728"/>
                </a:lnTo>
                <a:lnTo>
                  <a:pt x="3653361" y="259740"/>
                </a:lnTo>
                <a:lnTo>
                  <a:pt x="3622184" y="180613"/>
                </a:lnTo>
                <a:lnTo>
                  <a:pt x="3596282" y="140059"/>
                </a:lnTo>
                <a:lnTo>
                  <a:pt x="3564955" y="103848"/>
                </a:lnTo>
                <a:lnTo>
                  <a:pt x="3528744" y="72522"/>
                </a:lnTo>
                <a:lnTo>
                  <a:pt x="3488190" y="46621"/>
                </a:lnTo>
                <a:lnTo>
                  <a:pt x="3443834" y="26687"/>
                </a:lnTo>
                <a:lnTo>
                  <a:pt x="3368073" y="7907"/>
                </a:lnTo>
                <a:lnTo>
                  <a:pt x="3319983" y="3335"/>
                </a:lnTo>
                <a:lnTo>
                  <a:pt x="3263903" y="988"/>
                </a:lnTo>
                <a:lnTo>
                  <a:pt x="3198945" y="123"/>
                </a:lnTo>
                <a:lnTo>
                  <a:pt x="312422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95879" y="7101054"/>
            <a:ext cx="2966085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730" marR="118110" algn="ctr">
              <a:lnSpc>
                <a:spcPct val="111000"/>
              </a:lnSpc>
              <a:spcBef>
                <a:spcPts val="90"/>
              </a:spcBef>
            </a:pPr>
            <a:r>
              <a:rPr sz="2600" spc="165" dirty="0">
                <a:latin typeface="Microsoft Sans Serif"/>
                <a:cs typeface="Microsoft Sans Serif"/>
              </a:rPr>
              <a:t>Applying </a:t>
            </a:r>
            <a:r>
              <a:rPr sz="2600" spc="170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GridSearchCV </a:t>
            </a:r>
            <a:r>
              <a:rPr sz="2600" spc="10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on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LogReg,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40" dirty="0">
                <a:latin typeface="Microsoft Sans Serif"/>
                <a:cs typeface="Microsoft Sans Serif"/>
              </a:rPr>
              <a:t>SVM,</a:t>
            </a:r>
            <a:endParaRPr sz="260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11000"/>
              </a:lnSpc>
            </a:pPr>
            <a:r>
              <a:rPr sz="2600" spc="105" dirty="0">
                <a:latin typeface="Microsoft Sans Serif"/>
                <a:cs typeface="Microsoft Sans Serif"/>
              </a:rPr>
              <a:t>Decision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40" dirty="0">
                <a:latin typeface="Microsoft Sans Serif"/>
                <a:cs typeface="Microsoft Sans Serif"/>
              </a:rPr>
              <a:t>Tree,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and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60" dirty="0">
                <a:latin typeface="Microsoft Sans Serif"/>
                <a:cs typeface="Microsoft Sans Serif"/>
              </a:rPr>
              <a:t>KNN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models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88272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24221" y="0"/>
                </a:moveTo>
                <a:lnTo>
                  <a:pt x="544456" y="0"/>
                </a:lnTo>
                <a:lnTo>
                  <a:pt x="469732" y="123"/>
                </a:lnTo>
                <a:lnTo>
                  <a:pt x="404774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6" y="15443"/>
                </a:lnTo>
                <a:lnTo>
                  <a:pt x="180487" y="46621"/>
                </a:lnTo>
                <a:lnTo>
                  <a:pt x="139933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9" y="180613"/>
                </a:lnTo>
                <a:lnTo>
                  <a:pt x="26566" y="224968"/>
                </a:lnTo>
                <a:lnTo>
                  <a:pt x="7784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4" y="2940820"/>
                </a:lnTo>
                <a:lnTo>
                  <a:pt x="15322" y="2981807"/>
                </a:lnTo>
                <a:lnTo>
                  <a:pt x="46499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3" y="3169026"/>
                </a:lnTo>
                <a:lnTo>
                  <a:pt x="180487" y="3194927"/>
                </a:lnTo>
                <a:lnTo>
                  <a:pt x="224843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4" y="3240560"/>
                </a:lnTo>
                <a:lnTo>
                  <a:pt x="469732" y="3241424"/>
                </a:lnTo>
                <a:lnTo>
                  <a:pt x="544456" y="3241548"/>
                </a:lnTo>
                <a:lnTo>
                  <a:pt x="3124221" y="3241548"/>
                </a:lnTo>
                <a:lnTo>
                  <a:pt x="3198946" y="3241424"/>
                </a:lnTo>
                <a:lnTo>
                  <a:pt x="3263905" y="3240560"/>
                </a:lnTo>
                <a:lnTo>
                  <a:pt x="3319987" y="3238212"/>
                </a:lnTo>
                <a:lnTo>
                  <a:pt x="3368077" y="3233641"/>
                </a:lnTo>
                <a:lnTo>
                  <a:pt x="3409064" y="3226104"/>
                </a:lnTo>
                <a:lnTo>
                  <a:pt x="3488191" y="3194927"/>
                </a:lnTo>
                <a:lnTo>
                  <a:pt x="3528746" y="3169026"/>
                </a:lnTo>
                <a:lnTo>
                  <a:pt x="3564958" y="3137699"/>
                </a:lnTo>
                <a:lnTo>
                  <a:pt x="3596286" y="3101489"/>
                </a:lnTo>
                <a:lnTo>
                  <a:pt x="3622187" y="3060935"/>
                </a:lnTo>
                <a:lnTo>
                  <a:pt x="3642121" y="3016580"/>
                </a:lnTo>
                <a:lnTo>
                  <a:pt x="3660903" y="2940820"/>
                </a:lnTo>
                <a:lnTo>
                  <a:pt x="3665475" y="2892730"/>
                </a:lnTo>
                <a:lnTo>
                  <a:pt x="3667823" y="2836649"/>
                </a:lnTo>
                <a:lnTo>
                  <a:pt x="3668688" y="2771690"/>
                </a:lnTo>
                <a:lnTo>
                  <a:pt x="3668688" y="469857"/>
                </a:lnTo>
                <a:lnTo>
                  <a:pt x="3667823" y="404899"/>
                </a:lnTo>
                <a:lnTo>
                  <a:pt x="3665475" y="348818"/>
                </a:lnTo>
                <a:lnTo>
                  <a:pt x="3660903" y="300728"/>
                </a:lnTo>
                <a:lnTo>
                  <a:pt x="3653366" y="259740"/>
                </a:lnTo>
                <a:lnTo>
                  <a:pt x="3622187" y="180613"/>
                </a:lnTo>
                <a:lnTo>
                  <a:pt x="3596286" y="140059"/>
                </a:lnTo>
                <a:lnTo>
                  <a:pt x="3564958" y="103848"/>
                </a:lnTo>
                <a:lnTo>
                  <a:pt x="3528746" y="72522"/>
                </a:lnTo>
                <a:lnTo>
                  <a:pt x="3488191" y="46621"/>
                </a:lnTo>
                <a:lnTo>
                  <a:pt x="3443834" y="26687"/>
                </a:lnTo>
                <a:lnTo>
                  <a:pt x="3368077" y="7907"/>
                </a:lnTo>
                <a:lnTo>
                  <a:pt x="3319987" y="3335"/>
                </a:lnTo>
                <a:lnTo>
                  <a:pt x="3263905" y="988"/>
                </a:lnTo>
                <a:lnTo>
                  <a:pt x="3198946" y="123"/>
                </a:lnTo>
                <a:lnTo>
                  <a:pt x="312422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88353" y="7101054"/>
            <a:ext cx="3268979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35" dirty="0">
                <a:latin typeface="Microsoft Sans Serif"/>
                <a:cs typeface="Microsoft Sans Serif"/>
              </a:rPr>
              <a:t>Calculating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accuracy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on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50" dirty="0">
                <a:latin typeface="Microsoft Sans Serif"/>
                <a:cs typeface="Microsoft Sans Serif"/>
              </a:rPr>
              <a:t>test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data </a:t>
            </a:r>
            <a:r>
              <a:rPr sz="2600" spc="130" dirty="0">
                <a:latin typeface="Microsoft Sans Serif"/>
                <a:cs typeface="Microsoft Sans Serif"/>
              </a:rPr>
              <a:t>using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method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.score()</a:t>
            </a:r>
            <a:endParaRPr sz="2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600" spc="170" dirty="0">
                <a:latin typeface="Microsoft Sans Serif"/>
                <a:cs typeface="Microsoft Sans Serif"/>
              </a:rPr>
              <a:t>for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all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models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2032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9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9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05360" y="7545740"/>
            <a:ext cx="2722245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10" dirty="0">
                <a:latin typeface="Microsoft Sans Serif"/>
                <a:cs typeface="Microsoft Sans Serif"/>
              </a:rPr>
              <a:t>Examining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150" dirty="0">
                <a:latin typeface="Microsoft Sans Serif"/>
                <a:cs typeface="Microsoft Sans Serif"/>
              </a:rPr>
              <a:t>confusion</a:t>
            </a:r>
            <a:r>
              <a:rPr sz="2600" spc="-140" dirty="0">
                <a:latin typeface="Microsoft Sans Serif"/>
                <a:cs typeface="Microsoft Sans Serif"/>
              </a:rPr>
              <a:t> </a:t>
            </a:r>
            <a:r>
              <a:rPr sz="2600" spc="165" dirty="0">
                <a:latin typeface="Microsoft Sans Serif"/>
                <a:cs typeface="Microsoft Sans Serif"/>
              </a:rPr>
              <a:t>matrix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for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all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models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5793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9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9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35221" y="7101054"/>
            <a:ext cx="3150235" cy="222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20" dirty="0">
                <a:latin typeface="Microsoft Sans Serif"/>
                <a:cs typeface="Microsoft Sans Serif"/>
              </a:rPr>
              <a:t>Finding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the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method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performs </a:t>
            </a:r>
            <a:r>
              <a:rPr sz="2600" spc="140" dirty="0">
                <a:latin typeface="Microsoft Sans Serif"/>
                <a:cs typeface="Microsoft Sans Serif"/>
              </a:rPr>
              <a:t>best </a:t>
            </a:r>
            <a:r>
              <a:rPr sz="2600" spc="170" dirty="0">
                <a:latin typeface="Microsoft Sans Serif"/>
                <a:cs typeface="Microsoft Sans Serif"/>
              </a:rPr>
              <a:t>by </a:t>
            </a:r>
            <a:r>
              <a:rPr sz="2600" spc="175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examining </a:t>
            </a:r>
            <a:r>
              <a:rPr sz="2600" spc="160" dirty="0">
                <a:latin typeface="Microsoft Sans Serif"/>
                <a:cs typeface="Microsoft Sans Serif"/>
              </a:rPr>
              <a:t>the </a:t>
            </a:r>
            <a:r>
              <a:rPr sz="2600" spc="165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Jaccard_score </a:t>
            </a:r>
            <a:r>
              <a:rPr sz="2600" spc="130" dirty="0">
                <a:latin typeface="Microsoft Sans Serif"/>
                <a:cs typeface="Microsoft Sans Serif"/>
              </a:rPr>
              <a:t>and </a:t>
            </a:r>
            <a:r>
              <a:rPr sz="2600" spc="13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F1_score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metrics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7450" y="10304381"/>
            <a:ext cx="15753301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u="heavy" spc="1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GitHub</a:t>
            </a:r>
            <a:r>
              <a:rPr sz="2950" u="heavy" spc="-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URL</a:t>
            </a:r>
            <a:r>
              <a:rPr lang="en-US"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https://github.com/Priyal0902/IBM-DATA-SCIENCE-/blob/main/8.ipynb</a:t>
            </a:r>
            <a:endParaRPr sz="2950" dirty="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96148" y="3454547"/>
            <a:ext cx="887730" cy="846455"/>
            <a:chOff x="9596148" y="3454547"/>
            <a:chExt cx="887730" cy="846455"/>
          </a:xfrm>
        </p:grpSpPr>
        <p:sp>
          <p:nvSpPr>
            <p:cNvPr id="21" name="object 21"/>
            <p:cNvSpPr/>
            <p:nvPr/>
          </p:nvSpPr>
          <p:spPr>
            <a:xfrm>
              <a:off x="9622325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4" y="0"/>
                  </a:moveTo>
                  <a:lnTo>
                    <a:pt x="469134" y="269861"/>
                  </a:lnTo>
                  <a:lnTo>
                    <a:pt x="0" y="269861"/>
                  </a:lnTo>
                  <a:lnTo>
                    <a:pt x="0" y="523848"/>
                  </a:lnTo>
                  <a:lnTo>
                    <a:pt x="469134" y="523848"/>
                  </a:lnTo>
                  <a:lnTo>
                    <a:pt x="469134" y="793710"/>
                  </a:lnTo>
                  <a:lnTo>
                    <a:pt x="834912" y="396855"/>
                  </a:lnTo>
                  <a:lnTo>
                    <a:pt x="469134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22325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839910" y="3454547"/>
            <a:ext cx="887730" cy="846455"/>
            <a:chOff x="4839910" y="3454547"/>
            <a:chExt cx="887730" cy="846455"/>
          </a:xfrm>
        </p:grpSpPr>
        <p:sp>
          <p:nvSpPr>
            <p:cNvPr id="24" name="object 24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0"/>
                  </a:moveTo>
                  <a:lnTo>
                    <a:pt x="469133" y="269860"/>
                  </a:lnTo>
                  <a:lnTo>
                    <a:pt x="0" y="269860"/>
                  </a:lnTo>
                  <a:lnTo>
                    <a:pt x="0" y="523848"/>
                  </a:lnTo>
                  <a:lnTo>
                    <a:pt x="469133" y="523848"/>
                  </a:lnTo>
                  <a:lnTo>
                    <a:pt x="469133" y="793710"/>
                  </a:lnTo>
                  <a:lnTo>
                    <a:pt x="834912" y="396854"/>
                  </a:lnTo>
                  <a:lnTo>
                    <a:pt x="46913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352390" y="3454547"/>
            <a:ext cx="887730" cy="846455"/>
            <a:chOff x="14352390" y="3454547"/>
            <a:chExt cx="887730" cy="846455"/>
          </a:xfrm>
        </p:grpSpPr>
        <p:sp>
          <p:nvSpPr>
            <p:cNvPr id="27" name="object 27"/>
            <p:cNvSpPr/>
            <p:nvPr/>
          </p:nvSpPr>
          <p:spPr>
            <a:xfrm>
              <a:off x="1437856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27" y="0"/>
                  </a:moveTo>
                  <a:lnTo>
                    <a:pt x="469127" y="269860"/>
                  </a:lnTo>
                  <a:lnTo>
                    <a:pt x="0" y="269860"/>
                  </a:lnTo>
                  <a:lnTo>
                    <a:pt x="0" y="523848"/>
                  </a:lnTo>
                  <a:lnTo>
                    <a:pt x="469127" y="523848"/>
                  </a:lnTo>
                  <a:lnTo>
                    <a:pt x="469127" y="793710"/>
                  </a:lnTo>
                  <a:lnTo>
                    <a:pt x="834906" y="396854"/>
                  </a:lnTo>
                  <a:lnTo>
                    <a:pt x="46912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37856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839910" y="7797922"/>
            <a:ext cx="887730" cy="846455"/>
            <a:chOff x="4839910" y="7797922"/>
            <a:chExt cx="887730" cy="846455"/>
          </a:xfrm>
        </p:grpSpPr>
        <p:sp>
          <p:nvSpPr>
            <p:cNvPr id="30" name="object 30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0"/>
                  </a:moveTo>
                  <a:lnTo>
                    <a:pt x="0" y="396855"/>
                  </a:lnTo>
                  <a:lnTo>
                    <a:pt x="365778" y="793711"/>
                  </a:lnTo>
                  <a:lnTo>
                    <a:pt x="365778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8" y="269861"/>
                  </a:lnTo>
                  <a:lnTo>
                    <a:pt x="365778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605572" y="7797922"/>
            <a:ext cx="887730" cy="846455"/>
            <a:chOff x="9605572" y="7797922"/>
            <a:chExt cx="887730" cy="846455"/>
          </a:xfrm>
        </p:grpSpPr>
        <p:sp>
          <p:nvSpPr>
            <p:cNvPr id="33" name="object 33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9" y="0"/>
                  </a:moveTo>
                  <a:lnTo>
                    <a:pt x="0" y="396855"/>
                  </a:lnTo>
                  <a:lnTo>
                    <a:pt x="365779" y="793711"/>
                  </a:lnTo>
                  <a:lnTo>
                    <a:pt x="365779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9" y="269861"/>
                  </a:lnTo>
                  <a:lnTo>
                    <a:pt x="3657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4361807" y="7797922"/>
            <a:ext cx="887730" cy="846455"/>
            <a:chOff x="14361807" y="7797922"/>
            <a:chExt cx="887730" cy="846455"/>
          </a:xfrm>
        </p:grpSpPr>
        <p:sp>
          <p:nvSpPr>
            <p:cNvPr id="36" name="object 36"/>
            <p:cNvSpPr/>
            <p:nvPr/>
          </p:nvSpPr>
          <p:spPr>
            <a:xfrm>
              <a:off x="14387990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9" y="0"/>
                  </a:moveTo>
                  <a:lnTo>
                    <a:pt x="0" y="396855"/>
                  </a:lnTo>
                  <a:lnTo>
                    <a:pt x="365779" y="793711"/>
                  </a:lnTo>
                  <a:lnTo>
                    <a:pt x="365779" y="523850"/>
                  </a:lnTo>
                  <a:lnTo>
                    <a:pt x="834906" y="523850"/>
                  </a:lnTo>
                  <a:lnTo>
                    <a:pt x="834906" y="269861"/>
                  </a:lnTo>
                  <a:lnTo>
                    <a:pt x="365779" y="269861"/>
                  </a:lnTo>
                  <a:lnTo>
                    <a:pt x="3657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87984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6755825" y="5608614"/>
            <a:ext cx="846455" cy="887730"/>
            <a:chOff x="16755825" y="5608614"/>
            <a:chExt cx="846455" cy="887730"/>
          </a:xfrm>
        </p:grpSpPr>
        <p:sp>
          <p:nvSpPr>
            <p:cNvPr id="39" name="object 39"/>
            <p:cNvSpPr/>
            <p:nvPr/>
          </p:nvSpPr>
          <p:spPr>
            <a:xfrm>
              <a:off x="16782002" y="5634791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523847" y="0"/>
                  </a:moveTo>
                  <a:lnTo>
                    <a:pt x="269855" y="0"/>
                  </a:lnTo>
                  <a:lnTo>
                    <a:pt x="269855" y="469134"/>
                  </a:lnTo>
                  <a:lnTo>
                    <a:pt x="0" y="469134"/>
                  </a:lnTo>
                  <a:lnTo>
                    <a:pt x="396857" y="834912"/>
                  </a:lnTo>
                  <a:lnTo>
                    <a:pt x="793703" y="469134"/>
                  </a:lnTo>
                  <a:lnTo>
                    <a:pt x="523847" y="469134"/>
                  </a:lnTo>
                  <a:lnTo>
                    <a:pt x="52384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782002" y="5634791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523849" y="469133"/>
                  </a:moveTo>
                  <a:lnTo>
                    <a:pt x="793711" y="469133"/>
                  </a:lnTo>
                  <a:lnTo>
                    <a:pt x="396855" y="834912"/>
                  </a:lnTo>
                  <a:lnTo>
                    <a:pt x="0" y="469133"/>
                  </a:lnTo>
                  <a:lnTo>
                    <a:pt x="269861" y="469133"/>
                  </a:lnTo>
                  <a:lnTo>
                    <a:pt x="269861" y="0"/>
                  </a:lnTo>
                  <a:lnTo>
                    <a:pt x="523849" y="0"/>
                  </a:lnTo>
                  <a:lnTo>
                    <a:pt x="523849" y="469133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Rectangle 40"/>
          <p:cNvSpPr/>
          <p:nvPr/>
        </p:nvSpPr>
        <p:spPr>
          <a:xfrm>
            <a:off x="767918" y="221670"/>
            <a:ext cx="196406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Predictive Analysis(Classification)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153" y="2891921"/>
            <a:ext cx="5713188" cy="57131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00873" y="3444214"/>
            <a:ext cx="245745" cy="453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29"/>
              </a:spcBef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95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3496" y="3664199"/>
            <a:ext cx="9144857" cy="43531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5650" y="549275"/>
            <a:ext cx="1005205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96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Results</a:t>
            </a:r>
            <a:endParaRPr lang="en-US" sz="96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3050" y="2835275"/>
            <a:ext cx="13411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6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EDA WITH DATA VISUALIZATION</a:t>
            </a:r>
            <a:endParaRPr lang="en-US" sz="96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821" y="6288434"/>
            <a:ext cx="15688310" cy="4114165"/>
          </a:xfrm>
          <a:prstGeom prst="rect">
            <a:avLst/>
          </a:prstGeom>
        </p:spPr>
        <p:txBody>
          <a:bodyPr vert="horz" wrap="square" lIns="0" tIns="316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90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3900" dirty="0">
              <a:latin typeface="Microsoft Sans Serif"/>
              <a:cs typeface="Microsoft Sans Serif"/>
            </a:endParaRPr>
          </a:p>
          <a:p>
            <a:pPr marL="1339215" indent="-405765">
              <a:lnSpc>
                <a:spcPct val="100000"/>
              </a:lnSpc>
              <a:spcBef>
                <a:spcPts val="2145"/>
              </a:spcBef>
              <a:buChar char="•"/>
              <a:tabLst>
                <a:tab pos="1339215" algn="l"/>
                <a:tab pos="1339850" algn="l"/>
              </a:tabLst>
            </a:pP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earliest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4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lights</a:t>
            </a:r>
            <a:r>
              <a:rPr sz="34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</a:t>
            </a:r>
            <a:r>
              <a:rPr sz="34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latest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4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lights</a:t>
            </a:r>
            <a:r>
              <a:rPr sz="34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succeeded.</a:t>
            </a:r>
            <a:endParaRPr sz="3450" dirty="0">
              <a:latin typeface="Microsoft Sans Serif"/>
              <a:cs typeface="Microsoft Sans Serif"/>
            </a:endParaRPr>
          </a:p>
          <a:p>
            <a:pPr marL="1339215" indent="-405765">
              <a:lnSpc>
                <a:spcPct val="100000"/>
              </a:lnSpc>
              <a:spcBef>
                <a:spcPts val="2135"/>
              </a:spcBef>
              <a:buChar char="•"/>
              <a:tabLst>
                <a:tab pos="1339215" algn="l"/>
                <a:tab pos="1339850" algn="l"/>
              </a:tabLst>
            </a:pP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CCAFS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SLC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40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half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launches.</a:t>
            </a:r>
            <a:endParaRPr sz="3450" dirty="0">
              <a:latin typeface="Microsoft Sans Serif"/>
              <a:cs typeface="Microsoft Sans Serif"/>
            </a:endParaRPr>
          </a:p>
          <a:p>
            <a:pPr marL="1339215" indent="-405765">
              <a:lnSpc>
                <a:spcPct val="100000"/>
              </a:lnSpc>
              <a:spcBef>
                <a:spcPts val="2140"/>
              </a:spcBef>
              <a:buChar char="•"/>
              <a:tabLst>
                <a:tab pos="1339215" algn="l"/>
                <a:tab pos="1339850" algn="l"/>
              </a:tabLst>
            </a:pPr>
            <a:r>
              <a:rPr sz="345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VAFB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SLC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4E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LC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39A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rates.</a:t>
            </a:r>
            <a:endParaRPr sz="3450" dirty="0">
              <a:latin typeface="Microsoft Sans Serif"/>
              <a:cs typeface="Microsoft Sans Serif"/>
            </a:endParaRPr>
          </a:p>
          <a:p>
            <a:pPr marL="1339215" indent="-405765">
              <a:lnSpc>
                <a:spcPct val="100000"/>
              </a:lnSpc>
              <a:spcBef>
                <a:spcPts val="2135"/>
              </a:spcBef>
              <a:buChar char="•"/>
              <a:tabLst>
                <a:tab pos="1339215" algn="l"/>
                <a:tab pos="1339850" algn="l"/>
              </a:tabLst>
            </a:pPr>
            <a:r>
              <a:rPr sz="34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assumed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new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success.</a:t>
            </a:r>
            <a:endParaRPr sz="3450" dirty="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73" y="2176986"/>
            <a:ext cx="18059400" cy="39034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3534" y="115534"/>
            <a:ext cx="164638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Flight Number vs Launch Site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0980" y="6257638"/>
            <a:ext cx="17609820" cy="4159885"/>
          </a:xfrm>
          <a:prstGeom prst="rect">
            <a:avLst/>
          </a:prstGeom>
        </p:spPr>
        <p:txBody>
          <a:bodyPr vert="horz" wrap="square" lIns="0" tIns="340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4150" spc="135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4150">
              <a:latin typeface="Microsoft Sans Serif"/>
              <a:cs typeface="Microsoft Sans Serif"/>
            </a:endParaRPr>
          </a:p>
          <a:p>
            <a:pPr marL="1362075" marR="194310" indent="-428625">
              <a:lnSpc>
                <a:spcPct val="111100"/>
              </a:lnSpc>
              <a:spcBef>
                <a:spcPts val="1845"/>
              </a:spcBef>
              <a:buChar char="•"/>
              <a:tabLst>
                <a:tab pos="1362075" algn="l"/>
                <a:tab pos="1362710" algn="l"/>
              </a:tabLst>
            </a:pP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every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mass,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3650" spc="-9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rate.</a:t>
            </a:r>
            <a:endParaRPr sz="3650">
              <a:latin typeface="Microsoft Sans Serif"/>
              <a:cs typeface="Microsoft Sans Serif"/>
            </a:endParaRPr>
          </a:p>
          <a:p>
            <a:pPr marL="1362075" indent="-428625">
              <a:lnSpc>
                <a:spcPct val="100000"/>
              </a:lnSpc>
              <a:spcBef>
                <a:spcPts val="2325"/>
              </a:spcBef>
              <a:buChar char="•"/>
              <a:tabLst>
                <a:tab pos="1362075" algn="l"/>
                <a:tab pos="1362710" algn="l"/>
              </a:tabLst>
            </a:pPr>
            <a:r>
              <a:rPr sz="3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7000</a:t>
            </a: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kg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successful.</a:t>
            </a:r>
            <a:endParaRPr sz="3650">
              <a:latin typeface="Microsoft Sans Serif"/>
              <a:cs typeface="Microsoft Sans Serif"/>
            </a:endParaRPr>
          </a:p>
          <a:p>
            <a:pPr marL="1362075" indent="-428625">
              <a:lnSpc>
                <a:spcPct val="100000"/>
              </a:lnSpc>
              <a:spcBef>
                <a:spcPts val="2320"/>
              </a:spcBef>
              <a:buChar char="•"/>
              <a:tabLst>
                <a:tab pos="1362075" algn="l"/>
                <a:tab pos="1362710" algn="l"/>
              </a:tabLst>
            </a:pPr>
            <a:r>
              <a:rPr sz="36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LC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39A</a:t>
            </a: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100% </a:t>
            </a:r>
            <a:r>
              <a:rPr sz="3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</a:t>
            </a:r>
            <a:r>
              <a:rPr sz="3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5500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kg</a:t>
            </a:r>
            <a:r>
              <a:rPr sz="3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too.</a:t>
            </a:r>
            <a:endParaRPr sz="365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073275"/>
            <a:ext cx="18274107" cy="3962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74850" y="0"/>
            <a:ext cx="1539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Payload </a:t>
            </a:r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vs Launch Site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7965" y="3089233"/>
            <a:ext cx="243204" cy="6960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5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5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9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5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65"/>
              </a:spcBef>
            </a:pPr>
            <a:r>
              <a:rPr sz="49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4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048" y="3313059"/>
            <a:ext cx="5549841" cy="67650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1429" y="3375939"/>
            <a:ext cx="6824984" cy="6444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6850" y="-288925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 smtClean="0"/>
          </a:p>
          <a:p>
            <a:r>
              <a:rPr lang="en-US" sz="9600" b="1" spc="5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E</a:t>
            </a:r>
            <a:r>
              <a:rPr spc="160" dirty="0"/>
              <a:t>xplan</a:t>
            </a:r>
            <a:r>
              <a:rPr spc="185" dirty="0"/>
              <a:t>a</a:t>
            </a:r>
            <a:r>
              <a:rPr spc="229" dirty="0"/>
              <a:t>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2660" y="3532323"/>
            <a:ext cx="7715884" cy="622427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1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100%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rate:</a:t>
            </a:r>
            <a:endParaRPr sz="3950" dirty="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20"/>
              </a:spcBef>
              <a:buChar char="-"/>
              <a:tabLst>
                <a:tab pos="933450" algn="l"/>
                <a:tab pos="934719" algn="l"/>
              </a:tabLst>
            </a:pPr>
            <a:r>
              <a:rPr sz="395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ES-L1,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GEO,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HEO,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SSO</a:t>
            </a:r>
            <a:endParaRPr sz="3950" dirty="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1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rate:</a:t>
            </a:r>
            <a:endParaRPr sz="3950" dirty="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15"/>
              </a:spcBef>
              <a:buChar char="-"/>
              <a:tabLst>
                <a:tab pos="933450" algn="l"/>
                <a:tab pos="934719" algn="l"/>
              </a:tabLst>
            </a:pPr>
            <a:r>
              <a:rPr sz="39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endParaRPr sz="3950" dirty="0">
              <a:latin typeface="Microsoft Sans Serif"/>
              <a:cs typeface="Microsoft Sans Serif"/>
            </a:endParaRPr>
          </a:p>
          <a:p>
            <a:pPr marL="473075" marR="1564005" indent="-461009">
              <a:lnSpc>
                <a:spcPct val="111300"/>
              </a:lnSpc>
              <a:spcBef>
                <a:spcPts val="198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3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50%</a:t>
            </a:r>
            <a:r>
              <a:rPr sz="3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85%:</a:t>
            </a:r>
            <a:endParaRPr sz="3950" dirty="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15"/>
              </a:spcBef>
              <a:buChar char="-"/>
              <a:tabLst>
                <a:tab pos="933450" algn="l"/>
                <a:tab pos="934719" algn="l"/>
              </a:tabLst>
            </a:pPr>
            <a:r>
              <a:rPr sz="395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GTO,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ISS,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LEO,</a:t>
            </a:r>
            <a:r>
              <a:rPr sz="3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MEO,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PO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639" y="2513012"/>
            <a:ext cx="7853119" cy="7533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4576" y="321240"/>
            <a:ext cx="1765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Success Rate </a:t>
            </a:r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vs 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Orbit Type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0980" y="6659274"/>
            <a:ext cx="17709515" cy="3328035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4450" dirty="0"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LEO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appears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related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lights;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other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hand,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 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seems </a:t>
            </a:r>
            <a:r>
              <a:rPr sz="39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no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relationship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3950" spc="16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GTO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orbit.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1" y="2682875"/>
            <a:ext cx="18440400" cy="39878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7351" y="473075"/>
            <a:ext cx="14249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Flight Number vs 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Orbit Type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0980" y="6994342"/>
            <a:ext cx="17623155" cy="265811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4450"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Heavy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negative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luence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GTO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positive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GTO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Polar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LEO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(ISS)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orbits.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378075"/>
            <a:ext cx="17972285" cy="3761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0980" y="246177"/>
            <a:ext cx="167958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Payload Mass  </a:t>
            </a:r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vs Orbit Type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1222" y="4820451"/>
            <a:ext cx="3373754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E</a:t>
            </a:r>
            <a:r>
              <a:rPr spc="160" dirty="0"/>
              <a:t>xplan</a:t>
            </a:r>
            <a:r>
              <a:rPr spc="185" dirty="0"/>
              <a:t>a</a:t>
            </a:r>
            <a:r>
              <a:rPr spc="229" dirty="0"/>
              <a:t>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2660" y="5752150"/>
            <a:ext cx="5111115" cy="203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1300"/>
              </a:lnSpc>
              <a:spcBef>
                <a:spcPts val="10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3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since </a:t>
            </a:r>
            <a:r>
              <a:rPr sz="39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2013 </a:t>
            </a: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kept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increasing</a:t>
            </a:r>
            <a:r>
              <a:rPr sz="3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till</a:t>
            </a:r>
            <a:r>
              <a:rPr sz="3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2020.</a:t>
            </a:r>
            <a:endParaRPr sz="3950">
              <a:latin typeface="Microsoft Sans Serif"/>
              <a:cs typeface="Microsoft Sans Serif"/>
            </a:endParaRPr>
          </a:p>
        </p:txBody>
      </p:sp>
      <p:sp>
        <p:nvSpPr>
          <p:cNvPr id="7" name="AutoShape 2" descr="data:image/png;base64,iVBORw0KGgoAAAANSUhEUgAACf4AAAH0CAYAAABmN64GAAAAOXRFWHRTb2Z0d2FyZQBNYXRwbG90bGliIHZlcnNpb24zLjUuMSwgaHR0cHM6Ly9tYXRwbG90bGliLm9yZy/YYfK9AAAACXBIWXMAAA9hAAAPYQGoP6dpAADYUklEQVR4nOz9e3Bc933f/7/23PaOxWUB3kBJJEHSknWlZMmSaItO3Di2o/giN+k/rdtMOpPpJL+m7rQT9w/PuO00k6T9xp3YTTppJpm0+SOJJTtuHDtJHVEyJfkm6n7hXSJxv+19z+65/v5YEAIpiqKkJRcLPB8zHopnF8AH9MHuAueJ9ycRx3EsAAAAAAAAAAAAAAAAAADQF4xeLwAAAAAAAAAAAAAAAAAAAFw5wj8AAAAAAAAAAAAAAAAAAPoI4R8AAAAAAAAAAAAAAAAAAH2E8A8AAAAAAAAAAAAAAAAAgD5C+AcAAAAAAAAAAAAAAAAAQB8h/AMAAAAAAAAAAAAAAAAAoI8Q/gEAAAAAAAAAAAAAAAAA0EcI/wAAAAAAAAAAAAAAAAAA6COEfwAAAAAAAAAAAAAAAAAA9BHCPwAAAAAAAAAAAAAAAAAA+gjhHwAAAAAAAAAAAAAAAAAAfYTwDwAAAAAAAAAAAAAAAACAPkL4BwAAAAAAAAAAAAAAAABAH7F6vYCNJooiTU9PK5/PK5FI9Ho5AAAAAAAAAAAAAAAAANBTcRyrVqtp+/btMgxm1XUD4V+XTU9Pa+fOnb1eBgAAAAAAAAAAAAAAAACsK+fOndP4+Hivl7EhEP51WT6fl9Q5SQcGBnq8GgAAAAAAAAAAAAAAAADorWq1qp07d662VXjvCP+67Pz2vgMDA4R/AAAAAAAAAAAAAAAAALDifFuF944NkwEAAAAAAAAAAAAAAAAA6COEfwAAAAAAAAAAAAAAAAAA9BHCPwAAAAAAAAAAAAAAAAAA+gjhHwAAAAAAAAAAAAAAAAAAfYTwDwAAAAAAAAAAAAAAAACAPkL4BwAAAAAAAAAAAAAAAABAHyH8AwAAAAAAAAAAAAAAAACgjxD+AQAAAAAAAAAAAAAAAADQRwj/AAAAAAAAAAAAAAAAAADoI4R/AAAAAAAAAAAAAAAAAAD0EcI/AAAAAAAAAAAAAAAAAAD6COEfAAAAAAAAAAAAAAAAAAB9ZEOHf48//rgefPBBbd++XYlEQt/85jff9m0OHz6sAwcOKJlMamJiQn/yJ39y1dcJAAAAAAAAAAAAAAAAAMCV2tDhX6PR0G233aavfe1rV3T/M2fO6JOf/KQ+8pGP6Nlnn9Wv//qv65d/+Zf1t3/7t1d5pQAAAAAAAAAAAAAAAAAAXBmr1wu4mj7+8Y/r4x//+BXf/w/+4A+0a9cu/bf/9t8kSTfeeKOOHDmi3/3d39XHPvaxq7VMAAAAAAAAAAAAAAAAAACu2Iae+PdOPfXUU/roRz96wbGPfexjeuqpp97ybdrttqrV6gX/AwAAAAAAAAAAAAAAAADgatnQE//eqdnZWW3ZsuWCY1u2bFG1WpXrukqn0296m9/8zd/Ul7/85Wu1RAAAAAAAAACQJHlBpPlaS7VW0OulAHgPbDOhfMpWLmkp45hKJBK9XhIAABteyw9Vbwequb5aQdTr5QB4D9K2qRuK2V4vA+gJwr/36Itf/KK+8IUvrP69Wq1q586dPVwRAAAAAAAAgI0sCCPN19o6u9xUuenJNgyJTgjoW1EkRYqVNA1lU5aKWUf5dCcETNlmr5cHAMCG4IeRGu1AtVag5Yaniuur5YeKY8kyeTEN9Cs/iFXI2IR/2LQI/9bYunWr5ubmLjg2NzengYGBS077k6RkMqlkMnktlgcAAAAAAABgE4uiWIv1TvC31PCUskxtK6RlMB0M2BBafii3Hep4vS4lOpNLCmlbw1lHuaSlXMqSbRq9XiYAAH0himLVvUCNdqBS01Op4cv1QgVRpKRlKuN0nmd5LQ30t4rr93oJQE8R/q1x77336m/+5m8uOPb3f//3uvfee3u0IgAAAAAAAACbXRzHWm54miy5mqu2ZJuGtuRTMg0uUgIbSco2lbJNDUmK4lgtP9Ryw9NstSUzkVDaMTWUsTWYcZRLWco5lgweBwAAkNR5zez6oeqtQNWWr8W6p6YXyA9jmYmEMo6pkawji4geALCBbOjwr16v6+TJk6t/P3PmjJ599lkNDw/ruuuu0xe/+EVNTU3pT//0TyVJv/Irv6KvfvWr+vf//t/rl37pl/QP//AP+ou/+At9+9vf7tWnAAAAAAAAAGATKzc7wd9spSVJKuaSTPwCNgEjkVDGsZRxOpdxwiiW64WaKbd0ruTKNju3j2QdFdK2cilLadtUgqlFAIBNpB10Qr/aSujXaAdqBZGMhJSyTBVSjhyL184AgI1rQ4d/P/nJT/SRj3xk9e9f+MIXJEmf//zn9Sd/8ieamZnR2bNnV2/ftWuXvv3tb+vf/Jt/o//+3/+7xsfH9b/+1//Sxz72sWu+dgAAAAAAAACbV63la6rkarriKghjDWcdJS2z18sC0COmkehM+Ut1Luv4YaSmF+q1pYaiWEpahnJJS8Wco3zKVjZpKWXzmAEA2FiCMFKjHarW9rVU91Rt+Wr5oaI4VsqylLYtDWUMQngAwKaRiOM47vUiNpJqtapCoaBKpaKBgYFeLwcAAAAAAABAH2l6gabLrqZKrlpBqKF0UmmHeAfAW4vjWO2gEwK2gkAJdbYFHkjZGsk5yiUt5ZIWWxsCAPpOFMVqeIEa7VDlpqflhqemFyqIIzmGqYxjKmWbMg1CP2Czqri+TCOhe/eM9HopuAI0Vd23oSf+AQAAAAAAAEA/aPmh5qotnVtuqt4OVEg7Gs4me70sAH0gkUgoZZsrE/4cRXFnW+DlhqeZiivLMJRxTA1mbQ1lOiFg1rFkEEkAANYh1+tM9Ku5gZYabTXagbwgkmEYytimRrIOMTsAACsI/wAAAAAAAACgR/ww0nytrXNLTZVdX/mkpe2FNNuTAXjXjERC2aSlbLJzCSgII7l+qOlSS+eWmnIsQ2mnsy3wQNpWPmkrZbMtIgCgN7wgUr0dqN4KtNhoqdYK1PLC1bA9n7KVtJiADQDApRD+AQAAAAAAAMA1FkaxFmptnV1uqNT0lLYtbSukZBDeAOgyyzSUNw3lU7akTmDR9AKdXmgoimOlbVP5tKWRbFL5lK1s0iSwAABcNWEUd0K/dqDlRluVpi/XixTGkVKWqYxjaSjtEKQDAHAFCP8AAAAAAAAA4BqJolhLDU+Tpabmqy0lLVNb8mmZbLkJ4BpxLEOO5WhQUhzHavmRqs1AC7W2jERCadtUIdPZFjif7ISAbKkIAHi34jhWwwvVaAcqNz0t1301/EBhGMsyE8o4lkbzNq+HAQB4Fwj/AAAAAAAAAOAqi+NY5aavc6Wm5qptGQlpLJ8ipgHQU4lEQmnHVNrpTPgLo1iuH2qh6mmq7MoyDGVtS0NZW4MZR7mUpaxjMoUJAHBZLT9UrRWo3vK12PDUaAVqh6EMGUo7poYzjmxeBwMA8J4R/gEAAAAAAADAVVRxfU2VmpqpthRH0kiWC50A1ifTSCiXtJRLdi4f+WEk1wt1ruTq9eWGHNNQNtnZFnggbSufspSy2RYYADY7P4xUb3W2712qe6q2fLX8ULGktG12njvsZK+XCQDAhkP4BwAAAAAAAABXQaMdaLrsaqrkqh1GGs44BDIA+optGrLThgbStiSpHYRqeqFOLtSlOFbKMTWQslXMJZVLWsomLTkWYTMAbHRhFKvhBaq3ApUankqur5YXKohipazOVL9C2pbBhFgAAK4qwj8AAAAAAAAA6KKWH2qm7OpcyVXTCzWUsTXiMOEEQP9LWqaSlqkhdbYwd/1Qlaav+WpbRiKhdNLUUNrWYNZZnRxoGkQfANDv4jhW0wvVaAequL6WGp4aXiA/iGUbCWUcS8Vcksd8AACuMcI/AAAAAAAAAOgCL4g0V23p7HJTtZavQsrRjkGn18sCgKsikeiEHhmnc6kpjGK5XqjZakuTJVeWlVDWsTSccVTI2MolLWUcUwmmPwFAX2j5oertQLWV0K/eDtTyI1lGQinb1FDakW0y5RUAgF4i/AMAAAAAAACA9yAII83X2jq73FSl6SmbtLW9kCZuAbCpmEZCuZSlXKpz6ckPIzW9UGeXmwqXYiVNQ9mUpWLWUT7dCQHZ/hwA1g8/jNRoB6q1Ai03PFVbvlwvVBxLadtcibkNXuMCALCOEP4BAAAAAAAAwLsQRbEW653gb6nhKWWZ2lpIy+BiKADINg0V0oYKaVtxHKsdRHLboY7X61KiE5EU0raGz28LnLKYHAUA11AUxWp4gertQKWmp1KjE/oFUaSkZSrjmBoYsHltCwDAOkb4BwAAAAAAAADvQBzHWm54miy5mqu2ZJuGtuRTMg0uigLApSQSnW0hU7apIUlRHKvlh1pueJqttmQmEko7poaytgbTTmdyoGPJ4HEVALomjmO5fqh6K1C15Wux7qnpBfKCSJZhKOOYGsk6soiwAQDoG4R/AAAAAAAAAHCFys1O8DdbaUmSirkkE6oA4B0yEgllHEsZp3OZKoxiNb1AM6WWzi27ss3O7SNZR4W0rVzKUto22V4SAN6hdtAJ/WotX0sNT/VWoFYQyUhIKctUIeXIsXgtCwBAvyL8AwAAAAAAAIC3UWv5miq5mqm48sNYw1lHScvs9bIAYEMwjYTyKVv5lC1J8oJIrh/qtaWGolhKWoZySUvFnKN8ylY2aSll8xgMABcLwkiNdqha29dS3VO15avlh4riWCnLUtq2NJQxCKkBANggCP8AAAAAAAAA4C24XqipclNTJVetINRQOqm0Q2wCAFeTYxlyLEOFtK04jtUOOiHLUqOmhDrbAg+kbI3kHOWSlnJJi60pAWxKURSr4QVqtEOVm56WG56aXqggjuQYpjKOqXzOlsnW6QAAbEiEfwAAAAAAAABwkXYQarbS0rnlpurtQIW0o+FsstfLAoBNJ5FIKGWbKxP+HEVxLNcLtVT3NFt1ZSYMZRxTQ1lHgxlbuaSlrGPJIHIBsEG5XmeiX80NtNRoq9EO5AWRDMNQxjY1nHVkE0MDALApEP4BAAAAAAAAwAo/jDRfa+vcUlNl11c+aWl7Ic12aACwThiJhLJJS9lk5xJXEEZqeqGmSq7OLjXkWIbSTmdb4IG0rXzSVspmW0sA/csLItXbgeqtTuhXbflqeeFqGJ1P2UpaTKQGAGAzIvwDAAAAAAAAsOmFUayFWltnlxsqNT2lbUvbCikZhCIAsK5ZpqGBtKGBtC2pM7HV9UKdXmgojuNOFJO2NJJNKp+ylU2aBDIA1rUwijuhXzvQcqOtStOX60WK4lhJy1DaMTWUdgiaAQAA4R8AAAAAAACAzSuKYi01PE2WmlqoteWYhrbk0zLZIhIA+lLS6oR9g5LiOFbLj1RtBpqvtmUaCaVtU4WMreFsUjnHUjZpymJLTAA9FMexGl6oRjtQuelpue6r4QcKw1iWmVDGsTSat3l9CgAA3oTwDwAAAAAAAMCmE8exyk1f50pNzVXbMhLSaC5J/AEAG0gikVDaMZV2OhP+wiiW64ear7Y1VXZlGYaytqXhnK1C2lEuZSnrmEzRAnDVtfxQtVagesvXYsNToxWoHYYy1JnoN5xxZPO6FAAAvA3CPwAAAAAAAACbSsX1NVVuaqbSUhxJwxlHjsWFVQDY6EwjoVzSUi7ZuTzmh5GaXqizy66iuKGkaSqTNDWSTWogbSufspSy2RYYwHvnh5Hqrc72vUt1T9WWL9cPJUlpy1Q2aWnETvZ4lQAAoN8Q/gEAAAAAAADYFBrtQNNlV1NlV20/0nDWIegAgE3MNg0V0oYKaVtSZwKX64c6uVBXQlLSNjSQslXMJZVLWsomLUJxAFckjGI1vED1VqBSw1PJ9dXyQgVRrJTVmepXSNsymDAKAADeA8I/AAAAAAAAABtayw81U3Z1ruSq6YUaytgayTJRBQBwoZRtKmWbGpIUxbFafqhK09dctS0zkVA6aWoobWso6yi7MjnQNIh2AEhxHKvphWq0A1VcX0sNTw0vUBDGshIJZRxLxVySxwwAANBVhH8AAAAAAAAANiQviDRXbensclO1lq+BlK0dg+leLwsA0AeMlVAn43QupYVRLNcLNVtpabLkyrISyjqWRrKOBtK2cklLGcdUguldwKbR8kPV24HqLV+LdU/1dqCWH8k0pLRtaSjtyDaZEgoAAK4ewj8AAAAAAAAAG0oQRlqot/X6UlOVpqds0tb2QpoYAwDwrplGQrmUpVyqc2nNDyM1vVCvLzU7W3fahrJJS8Wso/xKCMh28sDG4oeRGu1AtVag5YanasuX64WK487E0KxjaThj8JoTAABcM4R/AAAAAAAAADaEKIq1WG/r7HJTSw1PKcvU1kJaBhdfAQBdZpuGCmlDhbStOI7VDiK57VDH63UlEp0IqJC2NZx1lE9ZyiYtJn8BfSaKYjW8QPV2oFLTU6nRCf2CKFLSMpW2TQ0M2LzWBAAAPUP4BwAAAAAAAKCvxXGs5YanyZKr+VpLZsLQlnxKpsFFWADA1ZdIJJSyTaVsU0OSojhWyw+13PA0U3FlGYbSjqmhrK2hjKNs0lLOsWTwPAWsK3Ecy13ZvrfqdrbvbXqB/CCSaRjKOKZGso4sIl4AALBOEP4BAAAAAAAA6FuVpq9zpaZmKy1J0kg2yUQlAEBPGYmEMo6ljNO5DBdGsZpeoOlSS+eWXdlm5/aRrKNC2lYuZSltm2wPCvRAOwhVb3Wm+i3W26q3Arl+KCORUNo2VUg5cixeWwIAgPWJ8A8AAAAAAABA36m1fE2VXM1UXPlhrOGso6Rl9npZAAC8iWkklE/ZyqdsSZIXRHL9UK8tNRTFUsoylE1aKuYc5VOdEJDnNODqCMJIjXaoWtvXcsNT1fXl+qGiOFbSNJVxLA1lHEJcAADQFwj/AAAAAAAAAPQN1ws1XXY1WWrK9UMNZ5JKO8QRAID+4ViGHMtQIW0rjmO1g06ItNSoyVjZNnggZWsk5yiftJVNmmwtCrxLURSr6Xem+pWbnpYbnpp+qCCK5Bim0o6p0Zwtk623AQBAHyL8AwAAAAAAALDutYNQs5WWzi03VW8HKqQdDWeTvV4WAADvSWIl9EvZpiRHYRSr5YdaqnuaqbqyEoYyjqnhrKNCxlYuaSnrWDKIlIC35Hqh6u1AVdfXUqOtRjuQF0YyEoYytqnhjCObmBYAAGwAhH8AAAAAAAAA1i0/jDRfa+vcUlNl11c+aWl7Ic32awCADck0EsomLWWTnUt4QRip6YWaLLl6fakhxzKUcSyN5BwNpG3lkzaTb7HpeUGkejtQox1osd5WteWr5YVSIqG0bSqfstk+G29ScX399fPT+uGZZaVsU0MZW0MZR0MZW4MZR0MZR4MrxwYzNrEoAGBdIvwDAAAAAAAAsO6EUazFeltnl5taqreVcSxtK6RkEPwBADYRyzQ0kDY0kLYldSbgul6o0wsNxXGslGMqn7JUzKaUS1nKJS05FnEKNrYwilVvB6q3Ay032qq4gdx2qCiOlbQMpR1TQ2mHXxTBJc1WW/rmM1P6+1fm5AXRFb9dPmlpMLsSBqY7fw5l14aCnT8HUmwdDQC4dgj/AAAAAAAAAKwbURRrqeFpstTUQq0txzS0dSDNxTMAACQlLVNJy9SgpDiO1fIjVZuB5qsVGYmEMo6pQsbWcDapnGMpl7J4DkXfi+NYzZXteytNX0t1T80gUBDEssyEMral0XyScx2XdXqhroePTunIyQVFcefYxFhOD966XY5lqNz0VGr6KjU9lRqeyk1fZbdzLIxi1dqBau1A55Yv/3GMhFRIn58U+MbUwEtNFMwmTQJVAMB7QvgHAAAAAAAAoOfiOFa56etcqam5altGQhrNJWWxpRYAAJeUSCSUdszVrX7DKJbrh5qvtjVdbnW2DbYtDedsFdKOcilLWYfIBP2h5XdCv5rra7HhqdEK1A4jGUqsTvRj61W8nTiO9fxURY8cndTRs+XV43fsHNRDd47r1h2Ft31MjOJY9VagUrMTA679s7QSC56PBquuryjWSkDoS2pc9n1bRmJ1auBQxtFg2l6ZKrg2FOzEgymb7aoBAG9G+AcAAAAAAACgpyqur6lyUzOVluJIGs44bFMIAMA7ZBoJ5ZKd7X4lyQ8jNb1QZ5ddRXFDSdNUNmVpJOson7KVT1mEJFg3/DBSvXV++15PFdeX64dSLKVtU9mkpRHOV1yhMIr1g9NLevjopE7M1yV1JvEdnCjqswfGtWc0d8Xvy0gkNJC2NZC2df3I23/civtGFFhu+Cq5a0LBxhuhYMMLFUSxFmptLdTab7uOtG1eMD1w8KLpgee3Hi6kbaJYANhECP8AAAAAAAAA9ESjHWi67Gqq7KrtRxrOOgQIAAB0iW0aKqQNFdK2pM4ENdcLdaJRV0JS0jZUSDkayTnKJS1lkxbhPa6ZMIrV8ILOJLWGp7Lry10JoZKW0dm2Om3LYEIl3gEviPQPr87rG89MarrSkiQ5pqF/dNMWffr2HdpaSF3Vj28aCQ1nHQ1nnSta6wXbC19moqAXRHL9UG4l1MzK53U5+aS1Mjnw8qFgPmWzRTYA9DnCPwAAAAAAAADXVMsPNVN2da7kqumFGsrYGskme70sAAA2tJRtKmWbGlJn68qWH6rc9DRbbclMJJROmhpKdyZGZVcmBxKEoFviuLMVdb0VqOL6Wmp4anqB/DCWlUgo41gq5pKcc3hX6u1A33lxRt96blrlpi9JyiUtffLWbXrw1u2rAfR64liGxgZSGhu4fIx4/mvnjRjQX5kc2AlmS401waDrK4xi1dqBau1A55YvvwYjIRXSK9sMr9le+ILJgitbD7NVPACsT4R/AAAAAAAAAK4JL4g0V23p7HJTtZavgZStHYPpXi8LAIBNx1gJrTJO51JhGMVyvVCzlZbOlVzZVkJZp7Mt8EDaVi5pKUP0gXeo5YeqtwPVW74W657q7UDtIJKRkNK2pcG0w5akeE+W6m1967lpfefF2c7W0JKKuaQ+fft2/cxNW5V2+n+aeGLN4/X2t/neKYpj1VqBypeYGli+6M+q6yuKtTJx0JfUuOz7ts3ERXHghZMEh1YmCQ5mbKa4A8A1RPgHAAAAAAAA4KoKwkgL9bZeX2qq3PSUS9raXkgTDwAAsE6YRkK5lKVcqnPp0A8jNb1Qry81FUSxUrahXLITAuZXQkDCDlwsCCPV24FqrUDLDU/VVmf73lixUpalrGNpOGPwGhDv2blSU984OqVHj80riGJJ0nXDGT10YIc+vHdU1iYNSo1EQoW0rULa1vUjl79vGMWquGu2GW6s+W/3/FTBTijY8EL5YayFWlsLtfbbriNtmxdMDRzKOBrMOhpMrzmWdVRI28S/APAeEf4BAAAAAAAAuCqiKNZiva2zy00tNTylLFPbCmkZXOwFAGBds01DhbShQtpWHMdqB5Ga7VBL9boSic62wYW0reGso3zKUjZpEW9sQlEUq+EFqreD1XCo6YUKokhJy1TaNjUwYPPaD13z6mxVDx+d1A9PLyteOfb+7QN66MC47rx+iHPtHTCNhIazjoazztvetx10thpeO0VwdXvhtZMFG768MJLrh3IroWYqrbd93/mUddHUwDcmCq6NBwfSPJYAwKUQ/gEAAAAAAADoqjiOtdzwNFlyNV9ryUwY2pJPyTS4UAMAQL9JJBJK2aZStqkhdbaSbPmhlhueZiquLMNQ2jE1lO0EGtmkpZxjyeB5f8OJ41juyva9Vbezfa/rBfKCSKZhKOOYGsk6m3baGq6OOI719Oslff3opF6arq4ev2fXsD53YFzv2zbQw9VtDknL1JYBU1sGUpe93/nHiFLDV9ntTAzsTA58cyhYdn2FUWdr4lor0Lnly6/BSEiD6U4MeEEouPLcM5i2NZjtbDecZWt6AJsI4R8AAAAAAACArqk0fZ0rNTW7Mt1hJJtkAhAAABuIkUgo41jKOJ3LjMHKdKfpUktnl5pyLEMZx1Ix52ggZSuXspS2iTD6VTsIVW91pvotNdqquYFcP5SRSHQm+qUcORav9dB9QRjp+ycX9cjRSb221JQkWUZCh/aP6rN3jGvncKbHK8TFEmueH3YMpS973yjuRH/li6cGrgkEyyt/r7i+olhabnpabnqSGpd937aZWJkUeIlQ8KKJgmxbD6DfEf4BAAAAAAAAeM9qLV9TJVczFVd+GGs46yhpcREFAICNzjIN5U1D+ZQtSfKCSE0v0JnFhqJYSlmGsslOCJhfCQF5jbB+BWGkRjtUrd2JbypNX64fKopjJU1TGcfSUMYh5MRV0/JD/d3Ls/rms9NaqLUlSWnb1M/evFU/f9t2FXPJHq8Q3WAkEiqkbRXStq4fufx9gzBSxfVVanYmCZYbbx0KNrxQfhhrvtbW/Mr5czlp2+zEgNnO1MChjLMyOdC+IB4spG1+oQ3AukT4BwAAAAAAAOBdc71Q02VXk+WmXC/UcCaptMPFfAAANivHMuRYjqTOto8tvxOSLTVqMla2DR5I2RrJOconbWWTJlvD9lAUxWr6nal+5aan5Yanph8qiCI5hqm0Y2o0Z8tk62ZcZRXX118/P61vPz+jWjuQJA1mbP38rdv18Vu2KZckbdisLNPQSC6pkSuIPttBuGaCoP/miYLntyFu+PJWJta6lVDTKxPrLyefsi6aGvjG9MC1xwbStgziaADXCM+OAAAAAAAAAN6xdhBqttLSueWm6u1AhbSj4UGmbwAAgDckEgmlHXPllwIchVGslh9qqe5ppurKShjKOKaGs51wIps0lXUsGURmV5Xrhaq3A1VdX0uNthrtQF4YyUgYytimhjMOk61wzcxVW/rmM1P6u1fm5AWRJGlbIaXP3LFDP/2+LWwljXckaZnaMmBqy0DqsveL41iuH6q0Znpgec30wLUTBSuurzDqbE1cawU6u3z5NRgJaTDtaDD7xvbCg2lHQ9k3h4IZx2SCKoD3hPAPAAAAAAAAwBXzw0jztbbOLTVVafnKOpa2F9JcrAAAAG/LNBLKJi1lVyZ3BWGkphfqXMnV60sNOSvbAo9kk8qnLeWTNpOEu8ALItXbgRrtQIv1tqotXy0vlBIJpW1T+ZTN9su45s4s1vXw0Sl9/8SCorhzbGI0p4fuHNe9u0eYMomrKpFIKONYyjiWdgylL3vfKO5Ef+ULtha+cJvhUqMTClZbgaJYWm56Wm56khqXfd+2mbhgS+G1f65OEVzZhjhl8zgN4M0I/wAAAAAAAAC8rTCKtVhv6+xyU0t1TxnH1NaBFFsYAQCAd80yDQ2kDQ2kbUmdicJNL9SphbriOFbKMZVPWSpmU8qlLOWSFtO/rkAYxaq3A9XbgcoNTyXXl9sOFcWxkpahtGNqMO3wOg7XXBzHemGqooePTuro2fLq8Tt2DuqhA+O6dbzALxRh3TESCRXStgppW9ePXP6+QRip4vqr2wxfOEHwwomCTS+UH8aar7U1X2u/7TrSttmJAbNv3l74fDw4lOms02JqK7BpEP4BAAAAAAAAeEtRFGup4Wmy1NRCrS3HNLR1IMUEDgAA0HVJy1ydPHd+G8ZqM9BCtSojkVDaMVTI2BrOJpVLdkJAXpN0/q2aK9v3Vpq+lhueGn6gIIhlmQllbEuj+ST/VuiZMIr1g9NLevjopE7M1yV1tkM9OFHUZw+Ma89orscrBLrDMg2N5JIaySXf9r7tILwgCiw3PZUansruyrHGG6GgF0Zy/VBuJdR0pfW27zufsi6cGnh+y+E1x4ayjvIpiwgc6HOEfwAAAAAAAADeJI5jlZu+zpWamq+2lZA0mksyOQAAAFwTa7dhlDrhkOuHmq+2NV1qyTQTytqWhnOdkCGbtJR1zE0zLazld0K/mutrseGp0QrUDiMZSijtmBpKO7J53YYe84JIjx6b1yNHJ1djJcc09NGbtugzt+/Q1kKqxysEeidpmdoyYGrLwOW/Ds6H8OdDwLWh4Bvh4BvHoliqtQLVWoHOLl9+DUZCGkw7GszabxsKZjbRcyzQTwj/AAAAAAAAAFyg2vI1WWpqptJSHElDGYdt9QAAQE+ZRmJ1yp8k+WGkphfq7JKr15YaSpqmsilLxayjXMpWPmUpZZs9XnX3+GGkequzfe9yw1PF9eX6oRR3tn/MJi0NWwZRBtaFRjvQd16c1beem1Kp6UuScklLn7xlm37u1m0azDg9XiHQP9aG8DuG0pe9bxTHqrWClW2Gz08OXIkC3ZVQsNEJBautQFEsLTc9LTc9SY3Lvm/HNFa3FX5je+GVrYfTK8eznWPnp/cCuPoI/wAAAAAAAABI6lygmy67miq7avuRhrPOhrpgDgAANg7bNFRIGyqkbUmdCXhuO9TxRl0JSSnb1EDK1kjO6QSDKauvJuBFUay6F6jeClR2O1s+ul6oMI7lmIYyjqlC2maLRqwrS/W2vvXctL7z4mwnTJVUzCX16du362du2qq0w/cWwNVkJBIqpG0V0rauH7n8fYMwUsX139hmeE0sWL7oz6YXygsjzdfamq+133YdGcdcDQQv2F74oomChbTNrgLAe0T4BwAAAAAAAGxyLT/UbMXVuZKrRjvUUMbWSDbZ62UBAABcsZRtKmWbGlJn4lHLD1VuepqttmQZCaUcU0PpzmSiXMpS1rFkGusnmju/lWO9Faji+lpqeGp6gfwwlpXobN9bzCXX1ZqB8yZLTT3yzJQefXVeQRRLkq4bzuihAzv04b2jhD3AOmSZhkZySY3k3v57/5Yfquz6q5MEyxdNEjy/DXG56ctbmcjb9Dq/VPh2BlLWBVMEB9dMEhzKrEwTzDrKpyxid+ASCP8AAAAAAACATcoLIs1VWzq73FSt5WsgZWvH4OW3DgIAAFjvjDXbIkpSGMVyvVCzlZYmy64sM6GsY2kk66iQtpVNWso45jXfJrflh2q0A9VavhbrnurtQO0gkpGQ0ralQsqRYxFMYf06NlvTw0cn9YPTS4pXjt20bUAPHRjXXTcMEekAG0TKNrXVNrV1IHXZ+8VxrKYXXjAt8OKJgmvjwSiWqq1A1Vag15cvvwYjoQumB54PBVO2qdFcUvfueZsRh8AGRfgHAAAAAAAAbDJBGGmh3tbrS02Vm56yjqXthfQ1v9gNAABwLZhGQrlUZ7tfSfJXphG9ttRQGEkp21Au2QkB82lbuaSllN39LUmDMFK9HajeDrRU91RtdbbvjRUrZXWmEA5nDF6TYV2L41hPv17Sw0cn9eJ0dfX4PbuG9dCBcd24baCHqwPQS4lEQtmkpWzS0vjQ5e8bxbFqrUClhqeyuxIJNi4MBc/Hg9VWoCiWlhuelhuepMYF72s0l9T/76N7r94nBqxjhH8AAAAAAADAJhFFsRYbbZ1bbmqh1lbatrStkGYSBwAA2FRs01AhbaiQthXHsdpBpEY71FK9rkRCSjumBlK2hle2FswmLdnvYqvSKIrV8DqhX7npq9Tw1PRCBVEkxzSVcUwNDNi8FkNfCMJI3z+5qEeOTuq1paYkyTISOrR/VJ+9Y1w7hzM9XiGAfmIkEiqkbRXS9tveNwgjVVz/TdMDS01P87W28knSJ2xenP0AAAAAAADABhfHsZYbniZLruZrLZkJQ1sH0jINLjIDAIDNLZFIKGWbqxP+ojhWyw+13PA0U3FlGYbSjqmhbGdLwVyyM5nPuMTrqDiO1fIj1dq+qm5n+17XC+QFkUzDUNo2NZJ1ZL2LiBDolZYf6u9entM3n53SQq0tSUrbpj72/q361O3bVcwle7xCABudZRoaySU1conHm4rr87MNbGqEfwAAAAAAAMAGVmn6OldqarbSkiSNZJPvamINAKA7gjDS81MVHTm5qKdfK6mQsXVo36g+vG+UeAJYB4xEQhnHUsbpXEYNwkiuH2q61NK5paZsy1DGsVTMORpI2comLbWDSLWWr6VGWzU3UMsPlUgklLZN5VO2klb3tw0GrraK6+vbz0/rr1+YUa0VSJIG07YevG27PnHzttWtswEAQO/wbAwAAAAAAABsQPV2oMnlpmYqrvww1nDW4aIzAPRIGMV6frKsIycX9dSpJdXawepty01PZxYb+pMnX9MtOwp6YP+o7ttTVI4ty4B1wTIN5U1D+VRnK0IviNT0Ap1eaCiWlDQN+VGkMIqVskxlHEtDGUcJtu9Fn5qrtvTNZ6f0dy/PyQsiSdK2QkqfuWOHfup9Y3xPAQDAOsJ3jQAAAAAAAMAG4nqhpsuuJstNuV6o4UxSaYeLcwBwrYVRrBemKjpyYkFPnl5anZYkSYW0rfv2jOje3SOaq7Z1+Pi8Xpqu6vmpip6fqugPHjulD9wwrEP7x3TX9UNMagXWEccy5FiOBtXZ2rcdRLJNg20G0ffOLNb18NEpff/EgqK4c2xiNKeH7hzXvbtHOMcBAFiHCP8AAAAAAACADaAdhJqttHSu5Kre8lVIOxoeZMtIALiWwijWiyvb+D55alHVNbHfQMrSfXuKOri3qJu3Fy4IKH725q2ar7b02IkFHT62oLPLTT15aklPnlpSNmnq4J6iDu0f003bB2QwRQxYNxKJhFI2v2CB/hXHneetrx+d0tGzpdXjt+8c1OcOjOvW8QLTKwEAWMcScRzHvV7ERlKtVlUoFFSpVDQwMNDr5QAAAAAAAGCD88NI87W2zi01VXY95ZK2BlIWF+gA4BoJo1gvTlf0xMlFPXlqSRXXX70tvxL7fWiiqJt3FK5oWlIcx3ptqaFHjy3oseMLWm54q7eN5pN6YO+oDu0f1fUj2avy+QAANr4wivXDM0t6+Oikjs/VJUlGQrp/oqjP3jGuibFcj1cIAFem4voyjYTu3TPS66XgCtBUdR/hX5dxkgIAAAAAAOBaCKNYi/W2zi43tVT3lHFMFdI2k6AA4BoIo1gvT1f0/ZOLeurUksoXx367R3T/RFG3jg++p60Rz0eFjx1b0BOnFtX0wtXbdhWzOrRvVB/eN6pijgmvAIC354eR/uHVeX3jmSlNlV1JkmMa+ukbx/SZO3ZoWyHd4xUCwDtD+NdfaKq6j/CvyzhJAQAAAAAAcDXFcazFuqfJUlMLtbYc09BgxnlPYQkA4O2FUayXZ6qr2/iWm2tiv6Sle/esxH47CrJMo+sfvx2E+slrJR0+Pq+fvFZSEHUu7yQk3bKjoAf2j+q+PUXlklbXPzYAoL812oG+8+KsvvXclEorz1+5pKVP3rJNP3frNg1mnB6vEADeHcK//kJT1X2Ef13GSQoAAAAAAICrIY5jlZu+zpWamq+2lZA0nHWuSlwCAOgIo1ivrIn9Smtiv1zS0r27R3Rwoqhbx69O7PdWai1fT5xc0uHj83ppurp63DYT+sANwzq0f0x3XT8km+cIANjUlhuevvXclL7z4uzq1NhiztGnbt+hn7lpizIOsTiA/kb4119oqrqP8K/LOEkBAAAAAADQbdWWr8lSUzOVluJIGso4cixiDgC4GqJ4Tex3cknLTW/1tmzSXIn9RnXreGFdhHXz1ZYeO76gR48v6Nxyc/V4Lmnp/omiDu0b1U3bB9gKHgA2kclSU994Zkr/8Or86oTYncMZPXTHDn143+i6eP4CgG4g/OsvNFXdt+HDv6997Wv6nd/5Hc3Ozuq2227T7/3e7+nuu+9+y/v/2Z/9mX77t39bJ06cUKFQ0Mc//nH9zu/8jkZGruxBgpMUAAAAAAAA3dJoB5ouu5oqu2r7kYazjlK22etlAcCGcz72e+Lkop44taTlxprYzzH1wd0jOri3qNvGB9dtLBHHsc4sNnT4+IIeO75wwecwmk/qgb2jOrR/VNePZHu4SgDA1XRstqaHj07qB6eXdD4CuHHbgD53YIfuumGYCBzAhkP4119oqrpvQ4d/f/7nf65/9s/+mf7gD/5A99xzj77yla/oL//yL3Xs2DGNjY296f5PPPGEPvzhD+t3f/d39eCDD2pqakq/8iu/on379umRRx65oo/JSQoAAAAAAID3quWHmq24Oldy1WgFGso6bMMFAF0WxbGOzdZ05OSinji5qKWLYr97VrbxvX3n+o393koYxXpxuqLHji3oiVOLq9s7StKuYlaH9o3qw/tGVcwle7hKAEA3xHGsp8+W9PDTk3pxzfbv9+wa1mcPjOumbVyzBrBxEf71F5qq7tvQ4d8999yjD3zgA/rqV78qSYqiSDt37tSv/dqv6Td+4zfedP//+l//q37/939fp06dWj32e7/3e/qt3/otTU5OXtHH5CQFAAAAAADAu+UFkeaqLZ1dbqrW8jWQspVP2b1eFgBsGFEc6/hsTd+/ROyXcUx9cNeI7p8o6o7r+i/2eyvtINRPXivp0WPzevr10uqWjwlJt+wo6ND+Ud23p6hsksAcAPpJEEY6cnJRDx+d1GtLna3eTSOhQ/tG9dkD47puONPjFQLA1Uf4119oqrpvw34X53menn76aX3xi19cPWYYhj760Y/qqaeeuuTb3HvvvfoP/+E/6G/+5m/08Y9/XPPz8/r617+uT3ziE9dq2QAAAAAAANiEgjDSQr2t15eaKjc9ZR1L2wtpJdiKCwDesziOdWyupiMnOtv4Ltbbq7elbVP37B7WhyaKuuO6oQ0T+62VtEzdP1HU/RNF1Vq+jpxc1GPHF/TSdFXPT1X0/FRFv//YKd19w7Ae2D+mu67fmP8OALBRtPxQf/fynP7q2SnN1zrPaWnb1Mfev0Wfun0H01wBANhENmz4t7i4qDAMtWXLlguOb9myRa+++uol3+b+++/Xn/3Zn+kXf/EX1Wq1FASBHnzwQX3ta197y4/TbrfVbr/xQ4JqtfqW9wUAAAAAAADWiqJYi422zi03tVBrK21b2jqQlmkQ/AHAexHHsY7P1Tvb+J5a1ELtothv17AO7i3qjp1DcqzNE7nlU7Y+fvM2ffzmbZqvtvTY8QU9enxB55abeuLUkp44taRc0tL9E0Ud2jeqm7YPyCBCB4B1oeL6+vbz0/rrF2ZUawWSpELa1oO3bdcnb96mXGrDXvoHAABvgWf/NV5++WX963/9r/WlL31JH/vYxzQzM6N/9+/+nX7lV35Ff/RHf3TJt/nN3/xNffnLX77GKwUAAAAAAEA/i+NYyw1PkyVX87WWzIRB8AcA71EcxzoxvxL7nVxcnYIkdWK/u3cN6+BEUQeu21yx31sZG0jpH9+1U5+7c1xnFhs6fHxBjx1f0HLD09++NKu/fWlWo/mkHtg7qkP7R3X9SLbXSwaATWm+2tI3np3S3788p3YQSZK2DqT0mTt26KdvHFPSMnu8QgAA0CuJOI7jXi/iavA8T5lMRl//+tf16U9/evX45z//eZXLZf3VX/3Vm97mn/7Tf6pWq6W//Mu/XD125MgRfehDH9L09LS2bdv2pre51MS/nTt3sh81AAAAAAAALqnS9HWu1NRstSXF0nDWYUtFAHiX4jjWyZXY78hFsV/KNnT3DSM6ODGiA9cPEUZcgTCK9eJ0RYePzevJU0tqeuHqbbuKWR3aN6oH9o1qhG0kAeCqO7PY0CNHJ/X4iQVFK1f094xm9dCBcd23p8gvDQGAOtNQTSOhe/eM9HopuALValWFQoGmqos27MQ/x3F055136nvf+95q+BdFkb73ve/pV3/1Vy/5Ns1mU5Z14T+JaXZ+EPBWfWQymVQyyTe4AAAAAAAAuLx6O9BUydV0uSk/jDWcdYhQAOBdiONYpxYaOnJyQUdOLmquenHsN6z7J4q6k9jvHTONhG4bH9Rt44P6lQdC/eS1kh49Nq+nXy/pzGJDZxYb+pMnX9MtOwo6tH9U9+0pKpvcsJeaAOCai+NYL05V9PWjUzp6trR6/Padg3rowLhuGy8owRbsAABgxYb+buwLX/iCPv/5z+uuu+7S3Xffra985StqNBr6F//iX0iSvvjFL2pqakp/+qd/Kkl68MEH9S//5b/U7//+769u9fvrv/7ruvvuu7V9+/ZefioAAAAAAADoU64XarrsarLclOuFGso4yjgb+sdyANB1b8R+nW18Z6ut1duSlqEP3NDZxvfO64eUson9uiFpmbp/oqj7J4qqtXwdObmox44v6KXpqp6fquj5qYp+/7FTuvuGYT2wf0x3XT/EBFsAeJeiONYPTi/p4aOTOj5XlyQZCem+PUU9dGBcE2O5Hq8QAACsRxv6J4y/+Iu/qIWFBX3pS1/S7Oysbr/9dn33u9/Vli1bJEkzMzM6e/bs6v3/+T//56rVavrqV7+qf/tv/60GBwf1Uz/1U/qt3/qtXn0KAAAAAAAA6FPtINRcpaWzJVf1lq9C2tHwIDtHAMCViuNYpxcbOnJiUU+cWtRM5Y3Yz1mJ/T5E7HdN5FO2Pn7zNn385m2aq7b0+PEFPXp8QeeWm3ri1JKeOLWkXNLS/RNFfWT/qG7cNiCDiVQA8Lb8MNI/vDqvbzwzpamyK0myzYQ+euMWfeaOHdpWSPd4hQAAYD1LxG+1hy3eFfajBgAAAAAA2Nz8MNJ8ra1zS02VXU+5pK2BlMWWXABwBeI41pnFzmS/IycvEftdP6SDe0d1F7Ffz53//+rRYwt6/MSClhve6m2j+aQO7RvVA/tGdf1ItoerBID1qdEO9N2XZvWtZ6e13Ow8fmaTpj55y3b93K3bNJRxerxCAOgPFdeXaSR0756RXi8FV4CmqvsI/7qMkxQAAAAAAGBzCqNYi/W2zi43tVT3lLFNFTI2E48A4G3EcazXlpqd2O/EgqbXxn6mobtuGNLBiaLuun5YaYfYbz0Ko1gvTlV0+Pi8njy1pKYXrt62q5hdjQBHcky+BbC5LTc8feu5KX3nxdnVx8qRrKNP375DP/P+Lco4G3rDPgDoOsK//kJT1X2Ef13GSQoAAAAAALC5xHGspYanc8tNLdTackxDgxlHpkHwBwBvJY5jvX4+9ju5uLq9odSJ/e68vhP7feAGYr9+0w5C/fi1kg4fm9fTr5cURJ3LUAlJt4wXdGjfqO7bU1Q2SdwCYPOYKrl65JlJ/cOr86uPizuH0vrsgXE9sG9Utmn0eIUA0J8I//oLTVX3Ef51GScpAAAAAADA5hDHscpNX+dKTc1X20pIGso6XLQDgLcQx7HOLjf1/ZOLeuLkoiZLb8R+tplYif1G9YEbhph4tEFUXV9PnFrU4WMLenmmunrcNhO6+4ZhHdo/pjuvH+K5E8CGdXyupq8/PakfnF7S+YvyN24b0OcO7NBdNwwzHRwA3iPCv/5CU9V9hH9dxkkKAAAAAACw8VVbvqZKTc1UWgqjWMOZpByLaAEALuX1pYaeWJnsd25N7GcZidXJfnfvGib22+Dmqi09dnxBh48v6Nxyc/V4Lmnp/omiPrJ/VDduGyCCAdD34jjW02dLeuTolF6Yqqwev/uGYT1057hu2sY1ZADoFsK//kJT1X2Ef13GSQoAAAAAALBxNb1AUyVXU2VXbT/ScNZRymYLSgC42Nnlpp44uajvn1y8IPIi9kMcxzqz2NCjxxb0+IkFLTe81dtG80kd2jeqB/aN6vqRbA9XCQDvXBjF+v6JBT18dFKvLXWe+0wjoQf2jeqzd+zgcQ0ArgLCv/5CU9V9hH9dxkkKAAAAAACw8bT8ULMVV+dKrhqtQENZh1gFAC5yrtTUkROdyX5nL4r9Dlw3pPsnirpn17CySR4/0RFGsV6cqujw8Xk9cXJJrh+u3ra7mNUDKxHgSC7Zw1UCwOW1/FB///KcvvnslOZrbUlSyjb0sZu26lO379BonscwALhaCP/6C01V9xH+dRknKQAAAAAAwMbhBZHmqi2dW26q1gqUT1nKp+xeLwsA1o3JUlNHTi7qiZOLq9ONpE7sd/vOQX1ob1F37xpRjtgPb6MdhPrxayUdPjavp18vKYg6l68Skm4ZL+jQvlHdt6dIOApg3ai6vr79woz+7/PTqrUCSVIhbevB27brEzdv5fsGALgGCP/6C01V9xH+dRknKQAAAAAAQP8LwkgL9bZeX2qq3PSUdSwV0rYSiUSvlwYAPTdVcnXk5IKOvEXsd3CiqHt2E/vh3au6vp44tajDxxb08kx19bhtJnT3DcM6tH9Md14/JNs0erhKAJvVfLWlbz47pb97eU7tIJIkbR1I6TN37NBP3zimpGX2eIUAsHkQ/vUXmqruI/zrMk5SAAAAAACA/hVFsRYbbZ1bbmqx1lbK7gR/pkHwB2Bzmy67OnKys43vmcXG6nFzTez3wV0jyqWI/dBdc9WWHju+oMPH5nWu5K4ezyUtHZwo6tD+Ud24bUAGcT6Aq+zMYkOPHJ3U4ycWtDKUVLtHs/rcgXHdt6fI9wwA0AOEf/2Fpqr7CP+6jJMUAAAAAACg/8RxrOWGp8mSq/laS2bC0HDW4eIdgE1tuuzqiZXY7/RFsd9t44P60ERR9+weZitDXBNxHOv0YkOHjy3o8eMLWm56q7eN5ZN6YN+oHtg3qutHsj1cJYCNJo5jvThd1cNHJ/X066XV47eNF/TQgXHdvnOQqeAA0EOEf/2Fpqr7CP+6jJMUAAAAAACgv1SaviZLTc1UW1IsDWcdtg4EsGnNVN6Y7Hd64Y3Yz0hIt+8c1P0rk/0G0sR+6J0wivXiVEWHj8/riZNLcv1w9bbdxexqBDiSS/ZwlQD6WRTH+uHpJT18dErH5mqSOs+F9+0p6qED45oYy/V4hQAAifCv39BUdR/hX5dxkgIAAAAAAPSHejvQdMnVVLkpL4w1nHGUss1eLwsArrnZSktHTi7qiZOLOrlQXz1uJKRbx1e28d09ogKxH9ahdhDqx6+VdPjYvJ5+vaRgZf/NhKRbxgv6yL4x3btnRNkk21ADeHt+GOnRY/N65OiUpsqd7cVtM6GP3rhFn759h7YPpnu8QgDAWoR//YWmqvsI/7qMkxQAAAAAAGB9c71Q02VXk+WmXC/UUMZRxiEGALC5zFZbq9v4npwn9sPGUHV9PXFqUYePLejlmerqcdtM6O5dIzq0b1R3Xj/EZF8Ab9L0An3nxVl969np1a3Es0lTn7h5mx68bbuGMk6PVwgAuBTCv/5CU9V9hH9dxkkKAAAAAACwPrWDUHOVls6WXNVbvgppRzmm/wDYRObWxH4nLor9btlR0MGJUd27h9gPG8NctaXHji/o8LF5nSu5q8dzSUsHJ4o6tH9UN24bkJFI9HCVAHptueHpW89N6zsvzqjpdbYNH8k6+vTtO/Qz79/CLwgBwDpH+NdfaKq6j/CvyzhJAQAAAAAA1hc/jDRfa+vcUlNl11MuaWsgZSnBhX4Am8B8taUnTnViv+NzF8Z+N+8o6OBEUffuHtEgk4ywQcVxrNOLDR0+tqDHjy+sTvKSpLF8Ug/sG9Wh/WO6bjjTw1UCuNamSq6+8cykvvfq/OoW4TuH0vrsgXE9sG+UyaAA0CcI//oLTVX3Ef51GScpAAAAAADA+hBGsRbrbZ1dbmqp7iljmypkbCb7ANjw5mstPXlySUdOLurYXG31uJGQbt5e0P0TRd27Z4RtC7HphFGsF6cqevTYvJ48tSTXD1dv213M6tD+UX1476hGcskerhLA1XR8rqaHj07qqVNLOn+R/MateT1057g+cMMw3ysAQJ8h/OsvNFXdR/jXZZykAAAAAAAAvRXHsZYaniaXm5qvteWYhgYzjkyDi3gANq6FWrsz2e/EhbFfQtL7tw/o4N5R3bd7RENZYj9AktpBqB+dWdZjxxf0k9dLClcmfiUk3TJe0Ef2jenePSPKJtnmE+h3cRzr6NmyHj46qRemKqvHP3DDkB46MK73by/0cHUAgPeC8K+/0FR1H+Ffl3GSAgAAAAAA9EYcxyo3fZ0rNTVfbSshaSjrsE0XgA1rsd7WEycX9cTJRb0ye2Hsd9P2AX1ooqh79xQ1TOwHXFbV9fXEqUUdPragl2eqq8dtM6G7d43o0L5R3Xn9EK8pgD4TRrG+f2JBjzwzpTOLDUmSaST0wL5RffaOHbp+JNvjFQIA3ivCv/5CU9V9hH9dxkkKAAAAAABw7VVbvqZKTc1UWgqjWMOZpByLi/MANp6leltPnOps4/vKmkDpfOx3cKKo+4j9gHdtrtrSY8cXdPjYvM6V3NXj+aSl+yeKOrR/VDduG2A7UGAda/mh/t8rc/rGM1Oar7UlSSnb0Mdu2qpP3b5Do3m28waAjYLwr7/QVHUf4V+XcZICAAAAAABcO00v0FTJ1VTZVduPNJx1lLLNXi8LALpqqd7Wkyux39ppZJJ007YB3T9R1P17RjSSI2QAuiWOY51ebOjwsXk9fnxRy01v9baxfFIP7BvVof1jum4408NVAlir6vr69gsz+uvnp1VtBZKkQtrWg7du0ydu2aZ8yu7xCgEA3Ub4119oqrqP8K/LOEkBAAAAAACuvpYfarbi6lzJVaMVaDDjKJu0er0sAOia5YanJ08tdmK/6arW/iD/xm0DOjgxovv2FFUk9gOuujCK9cJURYePzevJU0ty/XD1tt3FrA7tH9WH944S3wI9Ml9t6ZvPTunvXp5TO4gkSVsGkvrMHeP66I1jSlr8YhAAbFSEf/2Fpqr7CP+6jJMUAAAAAADg6vGCSPO1ls4uNVVtBRpIWUzuALBhlFZiv+9fIvZ739a8Dk4Udf8EsR/QS+0g1I/OLOux4wv6yeslhVHnKzUh6dbxgg7tG9O9e0b4hQTgGnhtsaGHn5nU48cXtPKlqN2jWX3uwLju21OUabAlNwBsdIR//YWmqvsI/7qMkxQAAAAAAKD7gjDSQr2t15eaKjc9ZR1LhbStRIKLeQD6W6np6amVbXxfnKpcEPvt35LXwb1F3b+nqNE8sR+w3lRdX0+cWtSjxxb0ypptuB3T0Ad2DevQvlHdef2QbNPo4SqBjSWOY700XdXDRyf1k9dLq8dvGy/ooQPjun3nIN8jAMAmQvjXX2iquo/wr8s4SQEAAAAAALonimItNto6t9zUYq2tpGVqMOMwvQNAXys3PT11eklHTizqxenK6pQiaSX2myjqvokRjeVTvVskgHdkttrSY8cX9NixeZ0ruavH80lL908UdWj/qG7cNiCDIAl4V6I41g/PLOvhpyd1bK4mSTIS0r17inrojh3auyXf4xUCAHqB8K+/0FR1H+Ffl3GSAgAAAAAAvHdxHKvU9HVuuan5WktmwtBQxpbFxBwAfari+nry1OLqZL+1sd++LbnONr57ihobIPYD+lkcxzq92NDhY/N6/Piilpve6m1j+aQe2DeqQ/vHdN1wpoerBPqHH0Z69Ni8Hjk6palyJ6q1zYR++n1b9Jk7dmj7YLrHKwQA9BLhX3+hqeo+wr8u4yQFAAAAAAB4bypNX1PlpqYrLSmWhrMOW+QB6EsV11/ZxndBL1wU++0dW4n9JoraQuwHbEhhFOuFqYoOH5vXk6eW5Prh6m27R7M6tG9UH947qpEcW3kDF2t6gb774qz+6rlpLTc6AW02aeoTN2/Tg7dt11DG6fEKAQDrAeFff6Gp6j7Cvy7jJAUAAAAAAHh36u1A0yVX02VX7TDScMZRyjZ7vSwAeEcqrq8fnF7SkZOLen6yfEHsNzGa08G9ndhvK7EfsKm0g1A/OrOsw8cW9PTZksKVB4eEpFvHCzq0b0z3TYwo41i9XSjQY6WGp289N63vvDijhteJZUeyjj51+3Z97P1b+RoBAFyA8K+/0FR1H+Ffl3GSAgAAAAAAvDOuF2q67Gqy3JTrhRrKOFzQA9BXqq6vH5xZ0pETi3ruothvz2hWBydGdXCiqK0FYj8AnceMJ04t6tFjC3plprp63DENfWDXsD6yf1QHrhti4jE2lemyq0eemdI/vDonP+w8kY4PpfXQHeN6YP8oXw8AgEsi/OsvNFXdR/jXZZykAAAAAAAAV6YdhJqrtHS25Kre8lVIO8olCf4A9Ida643Jfs9NVland0mdLTwPThR1cKKobYV0D1cJYL2brbb02PEFHT42r8mSu3o8n7R0cG9RD+wb1Y3bBmQkEj1cJXD1HJ+r6eGjk3rq1JLOP5O+b2teDx0Y1927hjn3AQCXRfjXX2iquo/wr8s4SQEAAAAAAC7PDyMt1No6u9xUuekpl7Q1kLKU4KIegHWu3gr0g9NL+v7JzmS/C2K/Yif2u3+iqO2DxH4A3pk4jnVqoaHHjs/r8eOLWm56q7eN5ZN6YN+oDu0f03XDmR6uEuiOOI71zNmyHj46qeenKqvHP3DDkB46MK73by/0cHUAgH5C+NdfaKq6j/CvyzhJAQAAAAAALi2MYi3WO8HfUt1TxjZVyNhM8QCwrtVbQWcb35OLeu5cWcGa2G9XMav7J4o6uKeoHUPEfgC6I4xivTBV0aPH5vXUqSW5frh62+7RrA7tG9WH945qJJfs4SqBdy6MYh05uahHjk7q9GJDkmQaCT2wd1SfPbBD149ke7xCAEC/IfzrLzRV3Uf412WcpAAAAAAAABeK41hLDU+Ty00t1NqyTENDGUemQfAHYH2qtwP9cGUb32cviv1uGMmsTvYbH2LyFoCrq+WH+vFryzp8bEFPny2tThpNSLp1vKBD+8d0354RZRyrtwsFLqPlh/p/r8zpG89Mab7WliSlbEM/c9NWfer27RrLp3q8QgBAvyL86y80Vd1H+NdlnKQAAAAAAAAdcRyr3PR1rtTUfLWthKShrCPbNHq9NAB4k0Y70A9XJvs9c/bC2O/64YwO7u3EfjuJ/QD0SMX19cTJRR0+vqBXZqqrxx3T0N27hnVo/6gOXDfEay2sG1XX17dfmNFfPz+taiuQJBXSth68dZs+ccs25VN2j1cISE0vkB/GSkhKJKSEEp0/1/y3JBmJleOSEisHjcQb/w2gNwj/+gtNVfcR/nUZJykAAAAAAIBUbfmaKjU1U2kpjGINZ5JyLC5CA1hfml6gH55Z1pETizp6tnRB7HfdcGey38GJonYOE/sBWF9mqy09dnxBh4/Na7Lkrh7PJy0d3FvUA/tGdeO2ARkEKeiB+VpLf/XstP72pVm1g0iStGUgqc/cMa6fft+YUrbZ4xUCndeBZddT0jKVsk3FsaRYihQrVucX2eJYihVf4rbO3+NYiuJYWgkCY73x56q4ExHGK/9trNSDhjp3NhIJnX+kXr1t5bE7ccExrRx7I0xce7/ESpjI4z42G8K//kJT1X2Ef13GSQoAAAAAADazphdouuRqquyqFYQaziS5sAdgXWl6gX50ZllHTi7q6dcvjP12DqX1ob2jun+iqOuI/QD0gTiOdWqhocPH5vX4iQWVmv7qbWP5pB7YN6pD+8d4TMM18dpiQ488M6nHTyyubku9u5jVQwfGdf9EUaZBkITeWxv8bS+ktXUwpYGUvSb068R8q1Gf3gj81t6mSxw7Hwmuvf/q+105FsWxwuj8n1IUR4piKYqkSJGiSAqjlbeNOu8zWlnE+Y91Pjo8f9vaEDFeiRMVxyvTCDs54spnooQSK/dIrEaJiZX48IKJh3ojJlz9b13m/m/ztsDVQvjXX2iquo/wr8s4SQEAAAAAwGbU8kPNVlydK7lqtAINZhxlk1avlwUAki6M/Y6eLckP3/ix+PhQenWy3/Uj2R6uEgDemzCK9cJURY8em9dTp5bk+uHqbbtHs/rIvjF9aG9RI7lkD1eJjSaOY700XdXDRyf1k9dLq8dvHS/ooQPjumPnINEP1oW3Cv7WsziOFcVr/lwTFsa68DZd4ljcObj63+dvW/s+zkeIURQrXLk9iN4IH1dvP/82a4NGvcUxdaJF6Y0o8vzUw/OPBmunIyZW3s/5yYlrA8K1UxHPB4drpyIaF8WHnWOJ1T/ffIwQcaMh/OsvNFXdR/jXZZykAAAAAABgM/GCSPO1ls4uNVVtBRpIWcqv84snADaHphfox6+VdOTkgp5+/cLYb8dgWgf3FvWhlcl+XPwDsNG0/FA/fm1Zh48t6OmzpdXpawl1gqxD+8d0354RZRx+UQPvThTH+uGZZT389KSOzdUkdc6v+yaKeuiOHdq7Jd/bBQIr+jH4W6/OR4Nvmn6oC6ckXhAEXuqY1k5JlKKV56jzx4IoUhxL4UqQeH46YufY+QmJbwSP57dg1kWB5GoMqbfbnjlWvJIkJhIr0WLijamIF2/PnFBidevl87etDRMvPMZUxKuN8K+/0FR1H+Ffl3GSAgAAAACAzSAIIy3U2zq33FSp6SljWyqkbX5YDaCnXK8TupzfxtcLo9Xbdgx2JvvdP1HUDSPEfgA2j4rr64mTizp8bF6vzNZWjzumobt3DevQ/lEduG5Itmn0cJXoF34Y6fCxeT3yzJQmS64kyTYT+un3bdFn7tih7YPpHq8Q6CD42xyi6Mq2W16NBN/l9sxvTD+UwihanYAYxu98e+bOMV1wTCsfV4nEysbMne9V4rXbM8dvxImr2y3r3W/JLL0xFbGfQ0TCv/5CU9V9hH9dxkkKAAAAAAA2siiKtdjoBH+LtbaSlqnBjCPT6J8fCgPYWM5PtTpyclE/ee3C2G9bIaUP7R3VwYkR3TCS7asLWABwNcxWW3rs+IIOH5tfjbYkKZ+0dHBvUYf2j+nGrXkeL/EmTS/Qd1+c1V89N63lhidJyjqmPnHLNj1463YNZZ0erxDoIPhDL13p9swXRIIXTUJcuz3zapD4DrdnjrUSI679eFobNZ6fkvjGxMS32p5ZumhbZumCG85vz7x2KuL57ZmlNRMTV15bJC44tuY+6nzMtVs1X3zsUgj/+gtNVfcR/nUZJykAAAAAANiI4jhWqenr3HJT87WWzIShoYwti8kwAHqg5Yf6yeslHTmxoB+/XpIXXBj7HZwo6uBEUbuKxH4AcClxHOvUQkOHj83r8RMLKjX91dvG8kk9sG9UH9k/pp3DmR6uEutBqeHpW89N6zsvzqjhhZKk4ayjT922XT9781a2i8a6QfAHvNmltluO4gu3Vr5gAuK73J55NUaM14SJsRRFUqRIYfTetmeO19x/7VTE8+sayjj64G7Cv35AU9V9hH9dxkkKAAAAAAA2mkrT11S5qelKS4o7F/rYCg7AtdbyQz39eknfP7mon7y2rPaa2G/rwErst7eo3cR+APCOhFGs5yfLOnx8QU+dWpLrh6u37R7N6iP7xvShvUWN5JI9XCWutemyq0eemdI/vDonP+xcTh4fSuuzd+zQof1jfD+AdYPgD+gv73Z75stNUbTNhMbyqd5+YrgiNFXdR/jXZZykAAAAAABgo6i3A02XXE2XXbXDSMMZRynb7PWyAGwi52O/J04t6kdnLoz9tgwkdXBiVAcnitozSuwHAN1wfvv0w8cW9PTZksKViT4JSbftHNQD+0Z1354RprxtYCfmanr46KSePLW0upPj+7bm9dCBcd29a/iy2y0C1xLBHwD0H5qq7iP86zJOUgAAAAAA0O9cL9R02dVkuSnXCzWUcbi4C+CaaQcrsd/JRf3otWW1/Ddiv7F8Uh/aW9T9e4qaGMsR+wHAVVRxfT1xclGHj83rldna6nHHNHT3rmEd2j+qA9cNMfltA4jjWM+cLevho5N6fqqyevyu64f0uTvHddO2AZ5zsW6sDf62FVLaNpgm+AOAPkFT1X2Ef13GSQoAAAAAAPpVOwg1V2npbMlVve2rkHSUSxH8Abj6vCDS02dLOnJiUT9+bfmCbSbH8kkdnCjq/omi9hL7AUBPzFZaeuz4vA4fX9BkyV09nk9aOri3qEP7x3Tj1jyP0X0mjGIdObmoR45O6vRiQ5JkGgl9eG9RDx0Y1/Uj2R6vEHjD2uBv60BK24cI/gCg39BUdR/hX5dxkgIAAAAAgH4ThJHma22dXW6q3PSUS9oaSFlcuAVwVXlBpKNnSzpysrON79rYbzSf1P17ivrQXmI/AFhP4jjWqYWGDh+b1+MnFlRq+qu3jeWTOrR/TIf2jWrncKaHq8TbafmhvvfKnL7x7JTmqm1JUtIy9LH3b9Wnbt+usXyqxysE3kDwBwAbB01V9xH+dRknKQAAAIDNxA8jlZqexHeWQN8KolhTZVdLdU8Z21QhY8sgsAFwlXhBpGfOdSb7/fCi2K+YS+rgxIgOToxq3xZiP2wOfhip6YXKJS2ZBuc8+ksYxXp+sqzDxxf01KmlCx7T94xmdWjfmD60t6iRXLKHq8RatZavb78wo//73LSqrUCSNJCy9OBt2/WJm7dpIE1MhfWD4A8ANh6aqu4j/OsyTlIAAAAAm0UQRjo+X9O5paa4Lg/0rziWHMvUUMYhOABwVfhhpGdWJvv98Myymt7a2M/R/XuKOri3qH1b8oTH2FQqrq9G29dAylGt7cs0EhpMO3Iso9dLA96xlh/qx68t69Fj8zp6tqww6lx+NBLSreODemDfqO7bM6KMY/V4pZvTfK2lv3p2Wn/38qxafiSpM6Hxs3fs0E/fuEUp2+zxCoE3EPwBwMZFU9V9hH9dxkkKAAAAYDMIo1in5us6vVjXaC7FxUkAAHCBTuxX1hMnF/WDM0sXxH4jWUf3TxR1cKKo/VuJ/bD5+GGkhVpbmaSp3aM5FXOOKk1f02VXi3VPsWINpGwCKfStiuvriZOLOnxsXq/M1laPO6ahu3cN6yP7R3XHdUOyTb6PvNpeX2ro4aOTevzE4mqMuauY1UMHxnVwosgv/mBdIfgDgI2Ppqr7CP+6jJMUAAAAwEYXRbFOL9Z1aqGh4YzDZAAAACCpEzM9d66s759c1A9PL6mxJvYbzjo6OFHU/RNFvY/YD5tYxfVVb/vaPpjWrmJW+TVBQxTFKru+Ziuu5qtttYJIAylLuaTF1tfoW7OVlh47Pq9Hjy1oquyuHs8nLR3cW9Sh/WO6cWuec7yL4jjWyzNVff3pSf3k9dLq8Vt3FPTQgXHdcd0g/95YVwj+AGDzoKnqPsK/LuMkBQAAALCRxXGs15caOj5XVyHNFBIAADY7P4z03GRZR050Jvs12mtiv4yj+yZGdHCiqBu3DRD7YVPzw0gL9bYyjqldxay2FdKXnbRVa/mar7Y1U3FVawXKOpYG0jbTudC34jjWqYWGDh+b1+MnFlRq+qu3jeWTOrR/TIf2jWrncKaHq+xvURzrR2eW9fDRSb26MmkxIem+PSP67IFx7duS7+0CgYsQ/AHA5kNT1X2Ef13GSQoAAABgIzu33NSrszXlk5aySaI/AAA2oyCM9NxkRUdOLuip0xfGfkMZW/fvKergXmI/4LyK66vhBdpWSL1pyt/bafmhFmptTZVdVZqebNPUYMZmi1T0tTCK9fxkWYePL+ipU0ty/TeeR/aMZnVo35g+vG9Uw1mnh6vsH34Y6fCxeT3yzJQmS52piraZ0E+9b4s+e8cObR9M93iFwIUI/gBg86Kp6j7Cvy7jJAUAAACwUU2XXb08U1XGNt/RxUoAAND/gjDS85MVHTm1qB+cWlKtHazeNng+9luZ7MdEMqDj/JS/tG1q9+jbT/l7u/e13PA0XXa1VPckSQMpW2nH7OaSgWuu5Yf68WvLevTYvI6eLSuMOpctjYR06/igDu0b1b17Rpg2fwlNL9B3X5zVXz03reVG53Eh65j6+M3b9PO3bdcQ4STWGYI/AABNVfcR/nUZJykAAACAjWi+2tJL0xXZpqlCmh/KAgCwGQRhpOenKnri5KKeujj2S9u6b6Kog3tGdNP2ArEfcJHzU/62DqS0e/SdTfm7nCiKVWp6mq20tFBrqxWEKqQcZZOmEkzYRJ+ruL6OnFzUY8fm9crKVrWS5JiG7t41rI/sH9Ud1w1t+omXpaan//vctP7mhRk1vM60xOGMo0/dvl0/e/NWIkmsOwR/AIDzaKq6j/CvyzhJAQAAAGw0i/W2XpquKBEnmBgAAMAGF0axXpiq6MiJBT15ekm11huxXyFt6749Izo4UdT7if2AS1o75W9XMavtg+9+yt/bqbZ8zVdbmqm01GiHyjimBlI2X5vYEGYrLT12fF6PHlvQVNldPZ5PWjq4t6hD+8d049b8pgpep8uuvvHMlL736pz8sHN5d8dgWg8d2KFD+8c2fRCJ9YfgDwBwMZqq7iP86zJOUgAAAAAbSanh6aXpivwwVjGX7PVyAADAVRBGsV6cquj7Jxf11KlFVS+K/e7dPaKDe4u6mdgPuKyq66vWDrStkNKu0ew1ixtcL9Riva2pkqtKy5djGiqkbSIgbAhxHOvUQkOHj83r8RMLKjX91du2DCT1wL4xHdo3qp3DmR6u8uo6MVfTw0cn9eSpJZ2/qLt/S14P3Tmue3YNy9hE8SP6A8EfAOCt0FR1H+Ffl3GSAgAAANgoKq6vl6crarZDjQ2ker0cAADQRWEU68Xpio6cWNRTp5dUcd8IKfIpS/ftKepDE0XdvIPYD3g7wcqUv5Rtalcxo+2DmZ583fhhpKW6p6lyU8sNXwl14t2UbV7ztQBXQxjFen6yrMPHFvTU6SW5frh6257RrA7tG9OH941qeANMqo/jWM+cK+vho5N6frKyevyu64f00IFxvX/7wKaadoj+QPAHAHg7NFXdR/jXZZykAAAAADaCejvQi1MV1VuBxvJJLigAALABhFGsl6YrOnJyUU+dWlL54thv94gO7h3VLcR+wBXr1ZS/y4miWMtNT7OVlhZqLXlhpIGUo6xj8roeG0bLD/WjM8s6fHxeR8+WFUady51GQrp1fFCH9o3q3j0jyjhWj1f6zoRRrCdOLurhZyZ1eqEhqfM5fXjfqB66Y1w3FLM9XiHwZgR/AIArRVPVfYR/XcZJCgAAAKDfNb1AL01XtdzwtG0gxcVBAAD6WBjFenm6oiOnlvTkqUWV12yRmE9aunfPiO6fKOrWHQVZbAsKXLHzU/6StqFdI1ltH0yvu6+hOI5VbQWar7Y0U2mp6QXKOpYG0jZbg2JDqbi+jpxc1GPH5vXKbG31uGMaumf3sA7tG9Ud1w2t6+2v20Go//fKvL7xzKTmqm1JUtIy9LH3b9WnbtvOFH6sSwR/AIB3iqaq+wj/uoyTFAAAAEA/a/mhXp6uaqHe0taBNBcEAQDoQ2EU65WZqo6cXNQTF8V+uZXY7+Ceom4dJ/YD3o1ay1e15WtbIa0bilkV0us/cmh6gRZqbc2UWyq7vlKWoULa5jEAG85spaXHjs/r0WMLmiq7q8fzKUsHJ4o6tH9MN27Nr5tfcKu1fH37hRn99fMzqqxM4h1IWfq5W7frk7ds00AfPL5g8yH4AwC8WzRV3Uf412WcpAAAAAD6VTsI9epMTTNlV1sLabb4AwCgj0TxSux3ohP7lS6K/T64e1gHJ0Z1G7Ef8K4FYaTFRluOaWhXcX1O+Xs7XhBpqdHWVMlVqelJSmgwbStlm71eGtBVcRzr1EJDjx6b1+MnFi6I4LcMJPXAvjEd2j+qnUOZnqxvodbWN5+d0t+9PKuWH0mSxvJJfeaOHfrojVv4msS6RPAHAHivaKq6j/CvyzhJAQAAAPQjP4x0bLamyVJTW/KpvruACQDAZhTHsV5emez35MklLTe91duyjqkP7h7Rwb1F3TY+uK63NwT6Qa3lq9b2tSWf0q7RXF9M+bucMIq13PA0U3G1WG/LD2IV0raySavXSwO6LoxiPTdZ1mPHFvTU6SW5frh6257RrA7tH9OH945qOOtc9bW8vtTQI0en9NiJBYVR5xLtrmJWDx0Y18GJIr+Ah3VpNfgzTW0tEPwBAN49mqruI/zrMk5SAAAAAP0mCCMdn6/p9cWmtgykCAMAAFjnwijW908s6OGjk3ptqbl6POuYumf3iD40UdRtO4n9gG7YCFP+LieOY1XdQHPVlmaqrlwvVC5pK5+yZKyTrVCBbmr5oX50ZlmHj8/r6NnyanxnJKRbxwd1aN+o7t0zoozT3Qj2pemKHj46qR+/Vlo9duuOgh46MK47rhtcN1sPA2sR/AEAuo2mqvsI/7qMkxQAAABAP4miWCfn6zq9WNdoLiXH2jgXMQEA2GjaQaj/98q8Hjk6qflaW5KUsg3dt7uog3uLup3YD+iqeitQte11pvwVcypkNnbs0GgHWqi1NF1uqdb2lTRNFdL2hgodgbUqrq8jJxd1+Ni8Xp2trR53TEP37B7WoX2juuO6oXf93BrFsX50ZlmPHJ3UKyvvPyHp3j0jeujAuPZtyXfj0wC6juAPAHC10FR1H+Ffl3GSAgAAAOgXURTr9GJdpxYaGs44Stlmr5cEAAAuod4O9DcvzOhbz02r4vqSpIGUpZ+/bbs+ccs25bkQC3RVGMVarLdlmwndUMxqxwab8vd22kGopbqnqbKrUsOTkUhoMGMrafH9AjaumYqrx44v6PCxBU2V3dXj+ZSlgxNFfWT/mN63NX9Fk/n8MNJjxxb0yDOTOlfqvC/LSOin3zemz9wxrh1D6av2eQDvBcEfAOBqo6nqPsK/LuMkBQAAANAP4jjW60sNHZ+rq5C2u76NEQAAeO+W6m1967lpfefFWbl+KEkayyf1mTt26KM3biHaB66CeitQpeVpy0BKuzfBlL/LCaNYS422ZsotLTbaCsJYg3zvgA0ujjtT8Q8fX9DjJxZUbvqrt20ZSOrQvjE9sH9UO4cyb3rbphfob1+a1V89O62lhidJyjimPnHzNj1423YNZ51r9nkA7wTBHwDgWqGp6j7Cvy7jJAUAAADQD84tN/XqbE35pKVskgt3AACsJ9NlV48cndT3Xp1XEHV+fHvdcEafu3NcH5oobqrJY8C1cn7Kn2UmtGsTTvm7nDiOVXF9zVZamqu25Pqhcklb+ZQl4wqmnwH9KoxiPTdZ1mPHFvTU6aXVCF+S9oxmdWj/mD68d1SJhPR/n5vW37w4o0a7c5/hjKNP3b5dP3vzVmJZrFsEfwCAa42mqvsI/7qMkxQAAADAejdddvXyTFUZ22RrQAAA1pGT83V9/eiknjy5qPM/tL1xa16fu3On7rphiMAGuErWTvnbVcxqMMNUrrdSbwdaqLY0XWmp1vKVti0V0rZMg8cnbGwtP9SPzizr0WPzeuZcWeFKmG8kJCORWA31dwym9dkDO/SR/WOyiYexThH8AQB6haaq+zZ8+Pe1r31Nv/M7v6PZ2Vnddttt+r3f+z3dfffdb3n/drut//gf/6P+z//5P5qdndW2bdv0pS99Sb/0S790RR+PkxQAAADAejZfbeml6Yps01QhzQ91AQDotTiO9fxURV9/elLPniuvHr/r+iF97s5xvX97oXeLAza4tVP+bhjJaMdQhlDnCrX8UEsNT1OlpspNX2YiocGMI8fi3w8bX8X1deTEgg4fX9CrszVJ0v4teT10YIfu2T1CqI91i+APANBrNFXdt6FnS//5n/+5vvCFL+gP/uAPdM899+grX/mKPvaxj+nYsWMaGxu75Nv8wi/8gubm5vRHf/RHmpiY0MzMjKIousYrBwAAAIDuW6y39cpsVUbCIPoDAKDHojjWD04v6etPT+rEfF1SZ2rQh/eO6rMHxrWrmO3xCoGNrd4OVHU9jeZT2j3KlL93KmWb2jGY1pZ8UssNTzOVlhbqbUVRrELaZmtTbGiFtK1P3rpdn7x1u2arLbX9UNcNZ5Qg+MM6tTb4u344S/AHAMAGsqEn/t1zzz36wAc+oK9+9auSpCiKtHPnTv3ar/2afuM3fuNN9//ud7+rf/JP/olOnz6t4eHhd/UxqVMBAAAArEelhqeXpivyw1jFXLLXywEAYNPyw0iHj83r4aNTmiq7kiTHNPSPbtqiT9+xQ1sHUj1eIbCxrU75MxK6ociUv26J41jlpq/Zqqu5alstL1Q+ZSufsoihAKBHmPAHAFhvaKq6b8P+ypXneXr66af1xS9+cfWYYRj66Ec/qqeeeuqSb/Otb31Ld911l377t39b//t//29ls1n9/M//vP7Tf/pPSqfT12rpAAAAANBVFdfXq7NVtf1IY8QEAAD0hOuF+tuXZvXNZ6e01PAkSVnH1Cdv3a4Hb93GtDHgGqi3A1VcT6P5pPaM5vi666JEIqGhrKOhrKPxIV8LtbamKy1NV1xlbEsDaVumQQAIANcCE/4AANg8Nmz4t7i4qDAMtWXLlguOb9myRa+++uol3+b06dM6cuSIUqmUvvGNb2hxcVH/6l/9Ky0tLemP//iPL/k27XZb7XZ79e/VarV7nwQAAAAAvEf1dqBXZqpqtEON5Zn0BwDAtVZxff3189P66+dnVG8HkqThjKNP3b5dP3vzVrbDBK6BMIq11GjLTCS0f0te48NM+buaOpP+bG0fTGux3tZkydVc1ZVlGhrKOPzbA8BVQvAHAMDmw0+V1oiiSIlEQn/2Z3+mQqEgSfr//r//T5/73Of0P/7H/7jk1L/f/M3f1Je//OVrvVQAAAAAeFtNL9CrM1VVXF/bBlJssQUAwDU0X23pm89O6W9fnpMXRJKk7YWUPntgXD/1vjHCF+AaabQ7EcRoPqndxZyGskz5u1ZStqnxoYy2DqS03PA0XXa1WPcUK1Yh5SjtmL1eIgBsCAR/AABsXhs2/CsWizJNU3Nzcxccn5ub09atWy/5Ntu2bdOOHTtWoz9JuvHGGxXHsSYnJ7V37943vc0Xv/hFfeELX1j9e7Va1c6dO7v0WQAAAADAu9PyQx2brWmp0dbWgTTRHwAA18jrSw09cnRKj51YUBjFkqQ9o1n94zt36oO7R9jqErhGwijWYr0t05D2bclrJ1P+esYyDY0NpFTMJVV2fc1WXM1X21puehpIWcolLb5fAYB3geAPAABs2PDPcRzdeeed+t73vqdPf/rTkjoT/b73ve/pV3/1Vy/5Nvfff7/+8i//UvV6XblcTpJ0/PhxGYah8fHxS75NMplUMsl2WQAAAADWj3bQif7mKi1tLaRlcBENAICr7tWZqr5+dFI/PLO8euy28YI+d+dO3TZeIGoBrqHzU/6KuaT2jDLlb70wjISGs46Gs47Gh30tVNuaqbiarrSUcUwNpGziaAC4AgR/AADgvEQcx3GvF3G1/Pmf/7k+//nP63/+z/+pu+++W1/5ylf0F3/xF3r11Ve1ZcsWffGLX9TU1JT+9E//VJJUr9d144036oMf/KC+/OUva3FxUb/8y7+sBx54QH/4h394RR+zWq2qUCioUqloYGDgan56AAAAAPAmfhjp2GxNk6WmtuRTsphqAgDAVRPHsZ4+W9LXn57US9NVSVJC0gd3j+hzd45r35Z8bxcIbDJrp/xdN5zVzuGMHIvXw+tZyw+1UGtrquyq3PTkmKYGMzbTGQHgEtYGf1sLKYI/AEDfoanqvg078U+SfvEXf1ELCwv60pe+pNnZWd1+++367ne/qy1btkiSZmZmdPbs2dX753I5/f3f/71+7dd+TXfddZdGRkb0C7/wC/rP//k/9+pTAAAAAIArFoSRTszXdG65qS0DRH8AAFwtYRTryMlFff3pc3ptqSlJsoyEPrJ/TJ85sEM7hzI9XiGw+TS9QKWmr2LO0e7RnIaZ8tcXUrapncMZbS2ktNzwNF12tVT3JEmFtK2UbfZ4hQDQe0z4AwAAb2VDT/zrBepUAAAAAL0QRbFOztd1erGu0VyKySYAAFwF7SDU916Z1yPPTGqu2pYkpWxDP/v+rfrU7TtUzCV7vEJg8wmjWEv1thKGdD1T/vpeFMUqNT3NVFpaqLXUDiIVUo6ySZMt0wFsOkz4AwBsNDRV3behJ/4BAAAAwGYQx7FOL9Z1ZqmhkWySC50AAHRZvR3oOy/M6FvPTavs+pKkfMrSz9+2XZ+8ZZvyXIAFeoIpfxuPYSQ0kktqJJdUtZXRfLWlmUpL0xVfWcdUPmXLNAgAAWxsTPgDAABXivAPAAAAAPpYHMd6famhUwsNDbIVFgAAXbXc8PSt56b0Ny/MyvVDSdJoPqnP3L5D/+imLTzvAj2ydsrfxFhW1w1n+eWXDWggZWsgZWvHYEYLtZamyy3NVltKWoYKaVu2yf/nADYWgj8AAPBOEf4BAAAAQB+bLLk6Md9QIWUr4/AtHgAA3TBddvXIM1P63itzCqJYknTdcEYPHRjXh/cWZRGbAD1zfsrfSM7R7mJWI2yxveGlHVPXjWS1tZDWcsPTVLmppYanhKQCv/wEYAMg+AMAAO8WV4UAAAAAoE9Nl10dm6sp65jKJvn2DgCA9+rkfF0PH53Uk6cWtdL76X1b8/rHd47rrhuGZSTYXhLolSiOtVhvS4nOlL+dwxklLYKvzcSxDG0tpDSWT2q56Wm20tJ8raXlZlsDKUdZx1SCx2kAfYTgDwAAvFdcGQIAAACAPjRfbenYbFUpy1SeHwoDAPCuxXGsF6Yq+vrTk3rmXHn1+F3XD+lzd47rpm0DhCRAjzW9QMtNT8Vckil/kGEkVMwlNZJ1tLOV0Xy1pZlKS9MVT7mkrXzKItQGsK4R/AEAgG4h/AMAAACAPrNYb+uV2aqMhKFCmh8MAwDwbkRxrB+eXtLXj07q+FxdkmQkpA/tHdVDB3ZoVzHX4xUCiOJYS3VPcSLW3rEcU/5wgUQioULaViFta8dQWgu1tqZKrmYqrlKWqULaZmt2AOsKwR8AAOg2wj8AAAAA6COlhqdXZ6qKIqmYc3q9HAAA+o4fRnrs2IK+fnRSU2VXkuSYhj560xZ95vYd2lpI9XiFAKROHFFqehrJJbWrmFWRKX+4jIxj6foRS9sKaS01OgHgYqOthDpxYMomGAXQOwR/AADgaiH8AwAAAIA+UXF9vTpbVduPNDZAlAAAwDvheqH+9uVZffOZKS01PElS1jH1iVu26cHbtmsoQ1APrAfnp/xFirVnNKfrRpjyhyvnWIa2FdIay6e03PA0U3G1UG9rueGpkLaVTXJZDMC1Q/AHAACuNr7DAQAAAIA+UG8HemWmqkY71FieaScAAFypiuvrr5+f1l8/P6N6O5AkDWVsffr2HfrZm7cq4/AjUmC9cL1Qy822hrOOdo/mmPKHd800EhrNJ1XMOaq6gWarrmarLZXLnnJJW/mUJSOR6PUyAWxQBH8AAOBa4adaAAAAALDONb1Ar85UVXF9bRtIKcEFKgAA3tZ8raVvPjOlv315Tl4QSZK2FVJ66MC4PrJ/TI5l9HiFAM5jyh+ulkQioULGViFja3woo4VaS1PllmarrpKmqULalmXyfACgOwj+AADAtUb4BwAAAADrWMsPdWy2psV6W9sKaaI/AADexutLDT1ydEqPnVhQGMWSpD2jWX3uzp26d/eITIPnUmA9WTvlb1cxp2LO4TUvrops0lI2mdO2wbSW6p6myp1tgM2VOJDYFMC7RfAHAAB6hfAPAAAAANapdtCJ/uYqLW0tpNmKCgCAy3h1pqqvH53UD88srx67dbygzx0Y1+07BwmJgHUmimMtNzyFUazdxc6Uv5RNeIWrL2mZ2j6Y1paBlJYabc2UW1qotxVGngbTNlvAA7hiBH8AAKDX+O4FAAAAANYhP4x0Yq6umYqrLQMpphMBAHAJcRzr6bMlff3pSb00XZUkJSR9cPeIPnfnuPZtyfd2gQAuqeWHWmq0NZhxtGeUKX/oDdNIaCyf0mguqYrra7bS0ly1pVLTUz5pK5+yOC8BXBLBHwAAWC8I/wAAAABgnQnCSCfnazq33NSWgZQs0+j1kgAAWFfCKNaRk4t6+Oikziw2JEmWkdBH9o/pMwd2aOdQpscrBHApTPnDepRIJDSYcTSYcTQ+nNFCtaWpSkszFVcp21IhbfOLWAAkEfwBAID1h/APAAAAANaRKIp1eqGhs8tNjeVTson+AABY1Q5Cfe+VeT3yzKTmqm1JUso29LPv36pP3b5DxVyyxysE8FbWTvnbPZrVaC7JNDWsO7mkpdxoTtsG01pqeJoqNTVfa8k0EhpMO3Isvj8DNiOCPwAAsF4R/gEAAADAOhHHsc4sNnRmqaHhTJKLSgAArKi3A33nhRl967lplV1fkpRPWfr527brk7dsU54Lr8C6FcWxSg1PAVP+0EdStqkdg2ltySe13PA0U2lpodZWFMcqpG1lHC6vAZtB0wtUbvpKWgbBHwAAWJf4zgQAAAAA1oE4jvX6UkMnF+oaTNtcDAUAQNJyw9O3npvWd16cUdMLJUmj+aQ+c/sO/aObtvB8CaxzTPlDv7NMQ2MDKY3mkyo3fc1UXc1X2yo1fQ2kLOWSFuc0sAFdEPyNZAj+AADAurUuw7/vfve7yuVyOnjwoCTpa1/7mv7wD/9QN910k772ta9paGioxysEAAAAgO6aLLk6Md9QIcX0CAAApsuuvvHMlL736pz8MJYk7RzO6HMHxvXhvUVZJlNxgfUsjmMtr0z5u2EkqxuKWUJd9LVEIqGhrKOhrKOdQ77mq23NVFxNV1xlbEsDaVumQQAI9DuCPwAA0G8ScRzHvV7ExW655Rb91m/9lj7xiU/ohRde0Ac+8AF94Qtf0KOPPqr3ve99+uM//uNeL/EtVatVFQoFVSoVDQwM9Ho5AAAAAPrATMXVS9NVZWyTrQoBAJvaqYW6Hj46qSdOLipa+anl+7bm9Y/vHNddNwzLYKoSsO61/FBL9bYGs452F7MazTPlDxtTyw+1WG9rsuSq0vRkm6YGM7Zs4nSg76wN/rYWUgR/AABcJTRV3bcux0icOXNGN910kyTp4Ycf1s/93M/pv/yX/6KjR4/qE5/4RI9X9/9v787j5KrrfP+/a9+req9ek07CTgIkAUKiM26BoICioIIIkauOzgXnKnNH5eeIMuMdnVFnmHEZXOaB4MaqooIsAu5JgCxAIJ290+mleu9auvZzzu+PkDaRLUt3V1fV6/l45I+crur6HB58U6fOedf7AAAAAMD0GUpktX0gKa+T0B8AoDpZlqWtfXHdu6lXm3omprafPb9Wly9v12ktYUJDQBk4rOWvgZY/VD6vy6H2Wr+iYa/GJvPqn8hoNJWXJUsRr1s+N///A3MdDX8AAKDczcngn9vtVjqdliT9+te/1jXXXCNJqqurUyKRKOVoAAAAADBtRlI5bYslZLPZFPFxYhkAUF1My9KGvWO6b2Ovtg8mJUl2m/RXJzbqsmVtWtAQLPGEAI7UVMuf362FjbT8obq4HHZFw141Bj2ayBQUi2c0lMhpLJ1T2OtS0ONkPQBzDIE/AABQKeZk8O/1r3+9brjhBr3uda/Tk08+qbvuukuStGPHDrW3t5d4OgAAAAA4fuOTeXUNJGSaUkPQXepxAACYNQXD1G93DOu+Tb3qHc9IklwOm1afGtW7lrarOeIt8YQAjtTBlr+CaWl+g1+d9UFazlC17Hab6gJu1QXcaq8raCiR1UA8q/54Vn63Q2GvSw47AUCglP4y8NdS4+OLmAAAoKzNyeDf17/+df3v//2/de+99+q///u/1dbWJkn61a9+pQsvvLDE0wEAAADA8YlnCuqKJZQrmGoKE24AAFSHTN7QIy/E9LMtfRpJ5SVJfrdDFy1p0SVntqrWTxAeKCe5oqGR5IGWv1MbA2qi5Q+YEva6FPa61Fbj10gqp76JjAaTWbkddkV8Lrkc9lKPCFQVAn8AAKBS2SzLsko9RCVJJBKKRCKKx+MKh8OlHgcAAADAHJPKFbW1L65UtsjFUQBAVYhnCnrg2X798tkBJXNFSVKt36V3nNWmC09vVsAzJ7+bDOAVWJal8XRBecNQe62Plj/gCBQMU6OpvPom0hqfLEiSIj6XvC7WDjCTDg38NUe8BP4AACgxMlXTb06eVdu0aZNcLpeWLFkiSbr//vt122236bTTTtPnP/95ud18+xcAAABA+Unni+oaSCieKagl7CX0BwCoaEPJrO7f0q+Hn48pVzQlSS0Rr961tF1vPqVJbidtR0C5yRUNjaTyivicOqWlhi+yAEfI5TgQOmoKeTSezmsgntVwMquxdE5hj1sBj4O1BEwjGv4AAEC1mJPBv4985CP69Kc/rSVLlmjPnj264oor9M53vlP33HOP0um0brnlllKPCAAAAABHJVswtD2W1Egqp5aIj4s6AICK1TOW1n2bevXbHcMyzAM3G1nYGNDly9q1alGDHHbeA4Fyc2jL37x6nxbQ8gccE7vdpvqgR3UBtxJZv4YSWcUSWfXH8wq4nQp5XbxPAseBwB8AAKg2czL4t2PHDp111lmSpHvuuUd//dd/rR/96Ef64x//qCuuuILgHwAAAICykiseCP0NxrNqjvhkJ/QHAKhAXbGE7t3Yqw17x6a2ndEW0WXL27W0o4bQO1CmDrb8hb1Ondxco2iYlj/geNlsNkV8LkV8LrXX+jWczKp/4kAI0Ou0K+xzyeWgGRc4UgT+AABAtZqTwT/LsmSaB27/8etf/1oXX3yxJKmjo0MjIyOlHA0AAAAAjkrBMLVzMKWBeEbRsJf2BgBARbEsS5t6JnTvxv3a2p+Y2r5yYb0uW9auk5tDJZwOwPGwLEsT6YJyhqF5dT51NgTkd8/JSwpAWfO5HZpXH1BzxKfRyZz6xjManczLJinic8nrol0TeCUE/gAAQLWbk5/Szz77bH3hC1/Q6tWr9dvf/lb//d//LUnau3evotFoiacDAAAAgCNTNEztGkqqdzytppBXThobAAAVwjAt/XHXiO7d1Ku9I5OSJIfdpjed3Kh3LW1XR52/xBMCOB75oqnhVFYhr0tLmmvUFPLIzhdYgBnldtrVEvGpKeTVeDqv/omMRlI5jU3mFfa5FPTMyUt6QEkQ+AMAADhgTn5KuOWWW3TVVVfpZz/7mT7zmc/ohBNOkCTde++9WrVqVYmnAwAAAIDXZpqW9gxPqmcsrcagl9s0AQAqQr5o6rGuQf1kU59iiawkyeuya81pzXrHWW1qDHlKPCGA43Gw5S9bNDSvzk/LH1ACDrtNDUGP6gNuJTJFDSYO3AK4byKtoMelkNcpO7fbRpUi8AcAAHA4m2VZVqmHOFLZbFYOh0Mu19w9gEskEopEIorH4wqHw6UeBwAAAEAJWNaB0N/OoaTqAx5uzQQAKHuTuaIe3Dqgnz/Tr4l0QZIU8jp1yRmtumhJi8JccAXK3qEtfwsbA4qGvLT8AXNEOl/UcPLAbYCTuYI8DociPhet8qgahwb+miNeAn8AAJQpMlXTr6y+quf1eks9AgAAAAC8KsuytG90UruHU6r1uwn9AQDK2vhkXvc/069fbR1QOm9IkhqCHr1zaZsuOC3K+xxQASzL0kSmoGyBlj9grvK7nZpf71RzxKvR1Iu3AZ7MySabavwueZy8H6My0fAHAADw6ubkp3fDMPQf//Efuvvuu9XT06N8Pn/Yz8fGxko0GQAAAAC8ut7xjHYOTSrsdXHBFABQtgbiGf10c59+vW1QBePADUM66vy6fFmb/vrERhqGgApxsOUv6HVpSXuElj9gjvM4HWqt8Ska9mpsMq+BeEbDqZyKRl4Rr0sBD59BURkI/AEAAByZOfkJ4Oabb9Z3v/td/f3f/73+8R//UZ/5zGfU3d2tn/3sZ7rppptKPR4AAAAAvKyBeEbbB5MKuB1ccAEAlKU9wyndt6lXf9g1IvNA3k8nR0N699ntOqezTnYbgSCgEhza8tde69eChgDHr0AZcdhtagx51BB0K54pKBbPajCZ1cREXkGPSyGvk/dslCUCfwAAAEfHZlmWVeoh/tKiRYv0X//1X7rooosUCoW0ZcuWqW3r16/Xj370o1KP+Iq4HzUAAABQnYYSWb3Qn5DDblON313qcQAAOGKWZWlrf0L3buzVpp7xqe3L59fq8mXtOr01LBvhAaBi5IumRiazCnhcWtQYoOUPqBCTuaKGk1n1TWSVzBbkdTpU43fLwfpGGTg08Ncc8RL4AwCgQpGpmn5z8it8sVhMS5YskSQFg0HF43FJ0sUXX6zPfvazpRwNAAAAAF5iJJXTtlhCNhuhPwBA+TAtS0/uHdO9G3u1fTApSbLbpNef0KjLlrVpYWOwxBMCmG4T6bwyBUNtNbT8AZUm4HEq4AmqpcankVRe/RMZDSWzcrz4OdXttJd6ROAlaPgDAAA4PnPyU317e7sGBgY0b948LVq0SI888oiWLVump556Sh6Pp9TjAQAAAMCUiXReXQMJmabUECT0BwCY+wqGqd/tGNZ9m3q1fzwjSXI5bFp9alTvXNqmloivxBMCmG4Fw9Rw6kDL3+K2iJrDtPwBlcrjdKitxqdoyKOxdF4DE1kNp3IyTEs1Ppf87jl5aRBVhsAfAADA9JiTR/fvfOc79dhjj2nFihX62Mc+pve///36n//5H/X09OgTn/hEqccDAAAAAElSPFPQtoGEsgVT0bC31OMAAPCqsgVDj7wQ008392sklZMk+d0OvW1xi95+ZqtqAwTYgUo0kc4rnS+qrdavzoaAgrT8AVXB6bCrKeRVY9CjiXRBsURGQ4mcxifzCnldCnmdstkIAGN2EfgDAACYXjbLsqxSD/Fa1q1bp3Xr1unEE0/UJZdcUupxXhX3owYAAACqQypX1Na+uJLZgqIhLxdMAABzViJT0APPDegXz/QrmStKkmr8Lr3jzDa9dXEzt/oEKlTBMDWczCngcWhhY5CWPwBK5YoaTmTVF88qlS3I53Iq4nPJwb8NmGGHBv6aI14CfwAAVCkyVdOvLIJ/5YT/SQEAAIDKl84X9UJ/QqOTebWECf0BAOam4WROP9vSp4efjylXNCVJzWGv3rWsTW85JSq3017iCQHMlHimoMlcQa01fi1opOUPwOGyBUOjk3n1jac1kS7IYbepxufm2ADTjsAfAAA4FJmq6TdnPu3//Oc/P+LHvv3tb5/BSQAAAADglWULhrbHkhpJ5dQS8RH6AwDMOfvH0rpvU69+s2NYhnngO78LGwK6fHm7Vi1qoNUHqGCHtvwtbq9RCy1/AF6G1+VQW41P0ZBHY5N59U9kNJLKy7QsRXwu+d1z5vIhyhS39AUAAJgdc+bI/dJLLz2ix9lsNhmGMbPDAAAAAMDLyBUPhP4G41k1R3yyE/oDAMwh22NJ3btpv9bvGZvatqQtosuXtWvpvBrC6kCFi2cKSuUKaq3xaWFjkJY/AK/J6bCrKexVQ9CjiUxBsURGQ4mcxtMFhb1OBT1Ojh9wVAj8AQAAzK4588nfNM1SjwAAAAAAr6hgmNo5mNJAPKNo2EtbEgBgTrAsS5t7JnTvpl491xef2n7ewjpdtqxdpzRz2xSg0h1s+fN7HFrSXqNmjlUBHCW73aa6gFt1Abc6agsaSuQ0EM+oP56R3+VU2Ofi3xW8KgJ/AAAApTFngn+S9Pjjj+v666/X+vXrX3Iv53g8rlWrVunWW2/VX/3VX5VoQgAAAADVyDAt7RpKqnc8raaQV06HvdQjAQCqnGFa+tPuEd27sVd7RiYlSQ67TW88qVGXLWtXR52/xBMCmA2HtvwtaAgo5CVkAeD4hLwuhbwutdX6NJLKqXc8o8FERi6HQzV+l1x8HsYhCPwBAACU1pwK/t1yyy368Ic//JLQnyRFIhF95CMf0b//+78T/AMAAAAwa0zT0u6hlHrG0moIerjIAQAoqXzR1GNdg/rp5j4NxLOSJI/TrjWnN+vSs9rUGPKUeEIAs6FgmBpO5eR3O7S4LaKWiI82LgDTyutyqL3Wr2jYq7HJvPonMhpN5WXJUsTrls/tKPWIKCECfwAAAHPDnAr+PfPMM/rXf/3XV/z5BRdcoK985SuzOBEAAACAamZZlvaOTGrPSEr1AY88Ti5sAABKYzJX1K+2xnT/M32aSBckSSGPU5ec2aqLlrQozIVWoGrEMwVN5otqiXhp+QMw41wOu6JhrxqDHk1kCorFMxpK5DSWzinidSvgcchmI3hcLQj8AQAAzC1zKvg3ODgol+uVDw6dTqeGh4dncSIAAAAA1cqyLPWMpbV7OKVav1teF6E/AMDsG5/M6+fP9OvBrQNK5w1JUkPQo3cubdUFpzXz/gRUkYMtfz6XQ6e3hmn5AzCr7Hab6gJu1QXcaq8raCiR1UA8q/54QX63Q2Gvi3+TKhiBPwAAgLlpTgX/2tratHXrVp1wwgkv+/Nnn31WLS0tszwVAAAAgGrUN5HRjsGUQl6X/O459dEJAFAFBuIZ/XRzn369bVAFw5IkddT6dNmydv31SY3ceh6oMvFMQanciy1/jQGFafkDUEJhr0thr0ttNX6NpHLqm8hoMJmV22FXxOfiOKWCEPgDAACY2+bU1au3ve1t+uxnP6sLL7xQXq/3sJ9lMhl97nOf08UXX1yi6QAAAABUi4F4Rl2xpAJuh4KeOfWxCQBQ4faOpHTvxj79YdewzAN5P50cDeny5e06d0Gd7NxKD6gqxRdb/rwvtvy11tDyB2Du8Lkd6qjzqzni1Wgqr76JtEYn87JJivhcNBOXMQJ/AAAA5cFmWZZV6iEOGhwc1LJly+RwOHT99dfr5JNPliR1dXXpG9/4hgzD0KZNmxSNRks86StLJBKKRCKKx+MKh8OlHgcAAADAURpKZPVCf0IOu001fnepxwEAVAHLsvR8f0L3burVxn3jU9uXzavV5cvbtbg1LBuBP6DqJDIFJWn5A1BGTNPSeDqvgXhWw8ms8oapsNetgNvBsUyZODTw1xzxEvgDAADTikzV9JtTwT9J2rdvn/72b/9WDz/8sA6OZrPZtGbNGn3jG9/QggULSjzhq+N/UgAAAKB8jaZy2toflyyb6gKE/gAAM8u0LD3VPaZ7N/aqK5aUJNlt0utPaNBly9q1sDFY4gkBlMLBlj+Py66FDQG11vhp+QNQVizLUiJb1FAiq4F4Vul8UQG3U2Gfi/biOYrAHwAAmA1kqqbfnAv+HTQ+Pq5du3bJsiydeOKJqq2tLfVIR4T/SQEAAIDyNJHOa2t/QoWiqYagp9TjAAAqWNEw9budw7p3U5/2j6UlSS6HTatPjeqdS9vUEvGVeEIApXKg5a+glohPnQ0BQhcAyl46X9RIMqf+iawmMgV5nXaFfS65HPZSjwYR+AMAALOLTNX0c5Z6gFdSW1urc845p9RjAAAAAKgCiWxBXQNJZfOGomFvqccBAFSobMHQIy/E9NPN/RpJ5SRJfrdDb1vcoref2apa2maBqlU0TI1M5uR22nVaS1itNT45CcUAqAB+t1Pz6p1qjvg0OplT33hGo5M5STbV+FzyuhylHrEqHRr4m1/vJ/AHAABQpuZs8A8AAAAAZkMqV9QL/QklcwVFQ4T+AADTL5Ep6IHnBvSLZ/uVzBYlSTV+l95xZpveurhZAQ+n6IBqlswWlMgW1Bz2akFjkOAFgIrkdtrVEvGpKeTVeDqv/omMRlI5jU3mFfG5OB6aJQT+AAAAKgtH0QAAAACqViZvqGsgoXimoJawVzabrdQjAQAqyHAyp59t6dPDz8eUK5qSpOawV+9a1qa3nBKV20mbF1DNplr+HLT8AageDrtNDUGP6gNuJTJFDSayGkhkNDGRV9DjUsjrlJ3P5tOOwB8AAEBlIvgHAAAAoCplC4a6YgmNpHJqifgI/QEAps3+sbTu29Sr3+wYlmFakqSFDQFdvrxdqxY1yGHnPQeodslsYapxmpY/ANXIZrMp4ncp4nepvc6n4eSB2wDHEhl5HA5FfC7C0NOAwB8AAEBlI/gHAAAAoOrki6a2x5IajGfVHPHRJgAAmBbbY0ndt6lX6/eMynpx25K2iC5f1q6l82oImQOQYVoaSeXkcth0SnNYbbT8AYD8bqfm1zvVHPFqNJVX30RGw6mc7DabavwueZyOUo9Ydgj8AQAAVAeCfwAAAACqSsEwtWMwqYF4RtGwl9YlAMBxsSxLm/dP6L6NvXq2Lz61/byFdbpsWbtOaQ6XcDoAc0kqW1Q8m1dz2KsFDUFF/AQwAOBQHqdDrTU+RcNejU3m1T+R0chkTkUjrxqfS343lzVfC4E/AACA6sIRMgAAAICqYZiWdg0l1TueVlPIS7sKAOCYGaalP+0e0b2berVneFKS5LDb9MaTGvWuZe2aV+cv8YQA5oqDLX9Oh02nttDyBwCvxWG3qTHkUUPQrXimoFg8q8FEVuPpvIIel0JeJ839f4HAHwAAQHUi+AcAAACgKpimpd1DKfWMpdUQ9MjFxVYAwDHIF0093jWkn2zu1UA8K0nyOO1ac3qz3nFWq5pC3hJPCGAuOdjyFw17tZCWPwA4KjabTTV+t2r8bnXU+TWczKpvIquBeEY+l1MRn6vqW/wJ/AEAAFQ3gn8AAAAAKp5lWdo7Mqk9IynVBzzyOB2lHgkAUGbS+aJ+tTWm+7f0aTxdkCSFPE5dfEaLLj6jVWEusAI4xKEtf6c0h9RW6+eLJwBwHAIepwKeoJojPo1O5tU3ntZgMivni+FAt7O6/o0l8AcAAACJ4B8AAACACmdZlnrG0to9nFKt3y2vi9AfAODIjafz+sUz/XrwuQFN5g1JUkPQrUvPatMFpzXL5+Z9BcDhUrmi4pkDLX8LGgKq8btLPRIAVAyvy6G2Gp+iIY/G0nkNTGQ1nMrJNC1FfC753ZV96ZPAHwAAAA5V2Ue/AAAAAKpe30RGOwdTCnkr/wIAAGD6xOJZ/WRzr369bVAFw5Iktdf6dNmydr3hpEaauwC8xFTLn52WPwCYaU6HXU0hrxqDHk2kC4olMhpM5DQ+mVfI61LI65TNVjm3ASbwBwAAgJfDVS8AAAAAFWsgntH2waR8LoeCHj7+AABe296RlO7d2Kc/7BqWeSDvp5OiQV2+vEMrFtTJXkEXkAFMn4Mtf40hjxY1Bmn5A4BZYrPZVBtwqzbgVkddUUOJrPrjWfXHM/K7nAr7XHLYy/f4jcAfAAAAXg1XvgAAAABUpKFEVtsHknLb7QpzUhwA8Cosy9Lz/Qndu6lXG/eNT21fNq9Gly9r1+K2SEU1xgCYPoe2/J0cDam9jpY/ACiVoMepYGNQrTU+jaRy6h3PaCiZlcNuU63fXVb/PhP4AwAAwJEg+AcAAACg4oymctoWS8hms9G2AgB4RaZl6anuMd27sVddsaQkyW6TXndCgy5b1q5FjcESTwhgLpvMFTXxYsvfwoagagMcdwLAXOB1OdRe61dz2Kuxybz6JzIaSeVlyVLE65bP7Sj1iK8okzc0ns4T+AMAAMARIfgHAAAAoKJMpPPaFkvKMKTGEBdfAQAvVTRM/W7nsO7d1Kf9Y2lJktNu0+pTo3rn0ja11vhKPCGAuexgy5/DLp0UDamDlj8AmJOcDruawl41BD2ayBQUi2c0lMhpLJ1X2OtU0OOcM63OBP4AAABwLCo++PeNb3xDX/7ylxWLxXTmmWfqa1/7ms4999zXfN4f//hHveENb9DixYu1ZcuWmR8UAAAAwHFLZAvqGkgqmzcUDXtLPQ4AYI7JFgw98sKgfralT8PJnCTJ53LobUta9PYzW1VHWxeA10DLHwCUH7vdprqAW3UBtzrqChpK5DQQz6g/npXf7VDY65LDXpoA4KGBv3n1PrXW+An8AQAA4IhVdPDvrrvu0g033KBbb71VK1as0C233KI1a9Zo+/btampqesXnTUxM6JprrtFb3vIWDQ4OzuLEAAAAAI5VKlfUC/0JJXMFRUOE/gAAf5bMFvTLZwf0i2f7lcwWJUk1Ppfeflar3rq4RUFPRZ8iAzANDm35O7HpQMuf20nLHwCUm5DXpZDXpbZan4aTOfVNZDSYyMjlcKjG75q1BteDgT+300bgDwAAAMfMZlmWVeohZsqKFSt0zjnn6Otf/7okyTRNdXR06GMf+5g+/elPv+LzrrjiCp144olyOBz62c9+dlSNf4lEQpFIRPF4XOFw+Hh3AQAAAMARyOQNPd8f12gqr5aId87cqgcAUFojqZx+trlPD78QU7ZgSpKaw169a1mb3nxKkzxOR4knBFAO0vmixiZfbPlrDNIOCgAVpGCYGpvMq38io9FUXpIU8bnkdc3MceKhgb/miJfAHwAAqCpkqqZfxX6dOZ/Pa+PGjbrxxhunttntdq1evVrr1q17xefddttt2rNnj37wgx/oC1/4wmu+Ti6XUy6Xm/p7IpE4vsEBAAAAHJVswVBXLKGRVE4tER+hPwCA9o+n9ZNNvfrN9mEVzQPfeV3QENDly9r1uhMaSnYrNwDlxTAtjaZystmlk6K0/AFAJXI57IqGvWoMejSezisWz2o4mdPoZE4Rr1sBj2NazjPQ8AcAAICZULHBv5GRERmGoWg0etj2aDSqrq6ul33Ozp079elPf1q///3v5XQe2X+aL37xi7r55puPe14AAAAARy9fNLU9ltRgPKvmiE92Qn8AUNV2DCZ178Zerd8zqoO3uFjcGtblyzu0bF4N4XAARyydL2o8XVBD0E3LHwBUAbvdpvqgR/VBjxLZgoYSWQ3Es+qPFxRwOxTyuo7pyyME/gAAADCTKjb4d7QMw9D73vc+3XzzzTrppJOO+Hk33nijbrjhhqm/JxIJdXR0zMSIAAAAAA5RMEztGExqIJ5RNOylvQkAqpRlWdqyf0L3burVs73xqe0rFtTp8mXtOqWF24YAOHKHtvyd0BTQvLoALX8AUGXCXpfCXpfaavwaSeXUN57RYDIrt8OuiM8ll+O13xcI/AEAAGA2VGzwr6GhQQ6HQ4ODg4dtHxwcVHNz80sen0wm9fTTT2vz5s26/vrrJUmmacqyLDmdTj3yyCN685vf/JLneTweeTyemdkJAAAAAC/LMC3tGkqqdzytppBXziM46Q4AqCyGaWndnlHdu3G/dg9PSpIcdpvecFKjLlvWrnl1/hJPCKDcHGz5qw+6tbAhoPog530BoJr53A511PkVDXs1NplX30Rao5N52SRFfC55XY6XPIfAHwAAAGZTxQb/3G63li9frscee0yXXnqppANBvscee2wq2HeocDis55577rBt3/zmN/X444/r3nvv1YIFC2ZjbAAAAACvwTQt7R5KqWcsrYag54i+aQ8AqBwFw9TjXUO6b1OvBuJZSZLHadea05v1jrNa1RTylnhCAOXGMC2NTuYkGy1/AICXcjvtao541RTyaCydVyye1XAyq7F0TmGvWwG3Q9mCSeAPAAAAs65ig3+SdMMNN2jt2rU6++yzde655+qWW27R5OSkrr32WkkHbtPb19enO+64Q3a7XYsXLz7s+U1NTfJ6vS/ZDgAAAKA0LMvS3pFJ7RlJqT7gkcf50m/XAwAqUzpf1ENbY7p/S7/G0nlJUtDj1CVntOiiM1q5sArgmNDyBwA4Una7TQ1Bj+oDbiWyfg0lshqIZ9UXz8vrtBP4AwAAwKyr6ODfe9/7Xg0PD+umm25SLBbTWWedpYceekjRaFSSNDAwoJ6enhJPCQAAAOBIWJalnrG0dg+nVOt3v+wtdQAAlWc8ndcvnunXg88NaDJvSJLqA25durRNa05rls/N+wGAo2dalkZSf27566jz86USAMARsdlsivhcivhcaqv1aSJdUMDjJPAHAACAWWezLMsq9RCVJJFIKBKJKB6PKxwOl3ocAAAAoGL0jqfVNZBUwONU0FPR32ECAEiKJbL66eY+/fqFQeUNU5LUVuPT5cva9YaTG7nVO4BjdqDlL6/6oEcLGgJqoOUPAAAAAIAZR6Zq+nG1DAAAAMCcNxDPaPtgUj6Xg9AfAFS4vSOTum9Tr36/c1jmi19XPSka1OXL2rViYb3sNltpBwRQtkzL0mgqL1OWFjUGNa+elj8AAAAAAFC+uGIGAAAAYE4bSma1fSApt92uMLfNAYCKZFmWXhhI6N6NvXp63/jU9qUdNbp8ebuWtEVkI/AH4Dhk8obG0jnVBdxa2Bik5Q8AAAAAAJQ9gn8AAAAA5qzRVE5dA0nZbDbV+N2lHgcAMM1My9LT3WO6d2OvtsWSkiS7TVq1qEGXLWvXCU3BEk8IoNzR8gcAAAAAACoVwT8AAAAAc9JEOq9tsaSKhqXGEI0sAFBJioap3+0c0X2betUzlpYkOe02veXUqN61tE2tNb4STwigEhza8regIaiGoJv2UAAAAAAAUDEI/gEAAACYcxLZgroGksrmDUXD3lKPAwCYJtmCoUdfGNRPt/RpOJmTJPlcDr1tSbPefmab6gK0uwI4fqZlaWwyL8OytLDhQMuf10XLHwAAAAAAqCwE/wAAAADMKalcUV0DCSVzBUVDhP4AoBIkswU98NyAfvFMvxLZoiSpxufS289s1VuXtCjo4RQVgOmRLRgancypxu/WokZa/gAAAAAAQOXirCoAAACAOSOTN9Q1kND4ZEHNES8XaQGgzI2kcrp/S58eej6mbMGUJEXDHr1rabvecmqTPE4auABMj6mWP5OWPwAAAAAAUB0I/gEAAACYE7IFQ12xhEZSObVEfLIT+gOAstU7ntZPNvXpie1DKpqWJKmz3q/Ll3fo9Sc0yGHn33gA0+fQlr+FjQE1Bj18gQQAAAAAAFQ8gn8AAAAASi5fNLVjMKnBeFbNhP4AoGztGEzq3o29Wr9nVNaL205vDevy5e1aPq+WIA6AaWValsYn8yrS8gcAAAAAAKoQwT8AAAAAJVUwDoT++icyioa9tEABQJmxLEvP9MZ1z8b9erY3PrV9xYI6XbasXae2hEs4HYBKRcsfAAAAAACodgT/AAAAAJSMYVraNZRU73haTSGvnA57qUcCABwhw7S0fs+o7t3Yq13DKUmSw27TG05s1LuWtWl+faDEEwKoRJZlaezFlr/O+oA6GwK0/AEAAAAAgKpE8A8AAABASZimpT3DKe0bTash6JGL0B8AlIWCYerxriH9ZFOv+uNZSZLbadea06K69Kw2NYW9JZ4QQKWi5Q8AAAAAAODPCP4BAAAAmHWWZWnvyKR2D6dUH/DI46SlBQDmunS+qIe2xnT/ln6NpfOSpKDHqYvPaNHFZ7Qq4nOVeEIAlYqWPwAAAAAAgJci+AcAAABgVlmWpZ6xtHYPp1Trd3PRFgDmuIl0Xr94dkAPPNevyZwhSaoPuHXp0jatOa1ZPjf/jgOYOdmCodFUTjUBtxY2BNQYouUPAAAAAABAIvgHAAAAYJb1TWS0czClkNclv5uPJAAwV8USWf1sc58efWFQecOUJLXV+HT5sna94eRGbtEOYEYdbPkrmJY6G2j5AwAAAAAA+EtcZQMAAAAwawbiGW0fTMrncijo4eMIAMxF3SOTum9Tr363c1imdWDbiU1BvXt5u1YsrJedpi0AM2yq5c/v1qmNATXR8gcAAAAAAPASXGkDAAAAMCuGklltH0jKbbcr7HOVehwAwF94vj+uezf26ul941PblnbU6PLl7VrSFiF0A2DGWZal8XRBecPU/Aa/OuuD3E4cAAAAAADgFRD8AwAAADDjRlM5dQ0kZbPZVON3l3ocTCPTsmQcrAQDUHYsS9qyf0L3burVtoGEJMkm6XUnNOiyZe06oSlY2gEBVI1c0dBIKq8an0untIRo+QMAAAAAAHgNBP8AAAAAzKiJdF7bYkkVDUuNIU+px8E0yRUN/fLZAd23qVfJbLHU4wCYBk67TW85Nap3LW1Ta42v1OMAqBJ/bvkzNK/epwW0/AEAAAAAABwRgn8AAAAAZkwiW1DXQFLZvKFo2FvqcTANDNPSY12D+tGGHo1O5ks9DoBp4HM59NbFzXrHWW2qC9DKCmD2HGz5i/icOqWlhpY/AAAAAACAo0DwDwAAAMCMSOWK6hpIKJkrKBoi9FfuLMvS+j2j+v76fdo/npEkNQQ9umrFPJ23sF5cogfKl8dpl9NhL/UYAKqIZVmaSBeUMwzNq/NpQQMtfwAAAAAAAEeL4B8AAACAaZfJG+oaSGh8sqDmiJfmljL3XF9ct/+pW9sHk5KkkMep95zdobctaZHbSVgIAAAcuVzR0HAqp4jXpZOaaxQN0/IHAAAAAABwLAj+AQAAAJhW2YKh7bGERlI5NYd9snMht2ztHZnUHeu69fS+cUkHWsHecVab3rW0TQEPHycBAMCRO9jyly0aml/nV2dDQH43xxMAAAAAAADHijMrAAAAAKZNvmhqx2BSsXhWzRGfHHZCf+VoMJHVDzbs02+3D8uSZLdJa05v1hXnzFNdwF3q8QAAQJnJF00Np7IKeV06o7lGTSGP7BwnAgAAAAAAHBeCfwAAAACmRcE4EPrrn8goGvYS+itD8UxBdz+9Xw8+N6CiaUmSXn9Cg64+b75aa3wlng4AAJQby7I0kSkoWzA0j5Y/AAAAAACAacVZFgAAAADHzTAt7RpKqnc8raaQV06HvdQj4Shk8oZ+tqVPP93cp0zBkCSd1VGja86brxOjoRJPBwAAytGhLX9L2iOKhry0/AEAAAAAAEwjgn8AAAAAjotpWtoznNK+0bQagh65CP2VjYJh6uHnY7rrqf2ayBQkSYsaA1q7slNL59WWeDoAAFCODrb8ZQqG2mv9WtAQUMDDaWgAAAAAAIDpxhkXAAAAAMfMsiztHZnUnuGU6gMeeZyOUo+EI2Baln6/c0Q/WL9PsURWktQS8erq8+brdSc0yG6jjQcAABy9fNHUyGRWAY9LZ9DyBwAAAAAAMKMI/gEAAAA4JpZlqWcsrd3DKdX43fK6CP3NdZZlaXPPhG5f3609w5OSpBq/S1eeM08XnBblFs0AAOCYHGz5yxYMtdXQ8gcAAAAAADAbOPsCAAAA4Jj0TWS0czClkNclv5uPFnPdjsGkbv9Tt57ti0uSfC6HLlvernec2UpoEwAAHLOCYWo4daDlb3FbRM1hWv4AAAAAAABmA1fnAAAAABy1gXhG2weT8rkcCtLmMqf1jqf1/fX79Kfdo5Ikp92mi5a06N1ndyjic5V4OgAAUM4m0nllaPkDAAAAAAAoCc7EAAAAADgqQ8mstg8k5bbbFSY4NmeNpnL68ZM9enTboExLskl60ylNuurceWoKe0s9HgAAKGMFw9RQMqugx0nLHwAAAAAAQIkQ/AMAAABwxEZTOXUNJCVJNX53iafBy0nlirpvY69+/my/8kVTknRuZ52uWTlf8+sDJZ4OAACUu4l0Xul88UDLX2OA9mcAAAAAAIAS4awMAAAAgCMykc5rWyypomGpMeQp9Tj4C7mioQeeHdA9G3uVyhUlSac2h7R2VadOb42UeDoAAFDuCoap4WROAY9Di9tr1ELLHwAAAAAAQEkR/AMAAADwmhLZgroGksrmDUW5TeycYpiWHu8a1I+e7NFIKi9J6qjza+3K+Tq3s042GxfkAQDA8YlnCprMFdRS49PCxiAtfwAAAAAAAHMAZ2gAAAAAvKrJXFFdAwklcwVFQ4T+5grLsrR+75i+v65b+8czkqSGoEdXrZinN53cJAcNPAAA4DgdbPnzv9jy1xz2cowBAAAAAAAwRxD8AwAAAPCKMnlD2wYSGp8sqDnipT1ujtjaF9ft67rVFUtKkkIep959drsuWtIqt9Ne4ukAAEAliGcKSuUKaq3xaUFDQCGvq9QjAQAAAAAA4BAE/wAAAAC8rGzB0PZYQiOpnJrDPtkJ/ZVc98ikbl/Xraf3jUuS3E673nFmqy5b1q4At9wDAADToGCYGk7l5Hc7tLgtopaIj5Y/AAAAAACAOYgrQwAAAABeIl80tWMwqVgiq+YwF3tLbTCR1Q837NNvtg/LkmS3SRec1qwrzulQfdBT6vEAAECFiGcKmswX1RLx0vIHAAAAAAAwxxH8AwAAAHCYgnEg9Nc/kVE05CX0V0LxTEF3P71fDz43oKJpSZJed0KDrl4xX221vhJPBwAAKsXBlj+fy6HTW8O0/AEAAAAAAJQBgn8AAAAAphimpV1DSfWOp9UU8srpsJd6pKqUyRu6/5k+/WRTnzIFQ5J0ZntEa1d26sRoqMTTAQCAShLPFJTKvdjy1xhQmJY/AAAAAACAskDwDwAAAIAkyTQt7RlOad9oWg1Bj1yE/mZdwTD1yPMx3fn0fk2kC5KkRY0BrV3ZqaXzaks8HQAAqCR/2fLXWkPLHwAAAAAAQDkh+AcAAABAlmVp78ik9gynVB/wyON0lHqkqmJaln6/c0Q/WL9PsURWktQS8erq8+brdSc0yG7jIjwAAJg+iUxBSVr+AAAAAAAAyhrBPwAAAKDKWZalnrG0dg+nVON3y+si9DdbLMvS5p4J3b6+W3uGJyVJNX6Xrjhnni44LUrrIgAAmFbFF1v+PC67Tm8NqbXGT8sfAAAAAABAmSL4BwAAAFS5vomMdg6mFPK65HfzEWG27BhM6vZ13Xq2Ny5J8rkcumxZm95+Zpt8bsKXAABgetHyBwAAAAAAUFm4qgcAAABUsVg8q+2DSflcDgU9fDyYDX3jGX1/fbf+uHtUkuS023TRkha9++wORXxcgAcAANPr0Ja/01pCaq3xyUmrMAAAAAAAQNnjyh4AAABQpYaSWXXFEnLb7QoTOJtxo6mcfvzUfj36QkymJdkkvenkJl21Yp6awt5SjwcAACpQMltQIltQS8SnzoYAXzIAAAAAAACoIAT/AAAAgCo0msqpayApWVJNwF3qcSpaKlfUTzb16v5n+pUvmpKkczprdc15nepsCJR4OgAAUImKhqmRyZzcDrtOawnT8gcAAAAAAFCBCP4BAAAAVWYinde2WFJFw1JjyFPqcSpWvmjql8/2656NvUrlipKkU5pD+sCqTp3eGinxdAAAoFIlswUlcwVFQ14taAzS8gcAAAAAAFChCP4BAAAAVSSRLahrIKls3lCU28vOCMO09ETXkH74ZI9GUjlJUkedX9ecN18rFtTJZrOVeEIAAFCJDm35O6U5rDZa/gAAAAAAACoawT8AAACgSkzmiuoaSEw1wGB6WZalDXvHdMf6fdo/lpYkNQQ9uurceXrTKU1y2An8AQCAmZHKFpXI5Q+0/DUEFfHT8gcAAAAAAFDpCP4BAAAAVSCTN7RtIKHxyYKaI15a56bZ8/1x3f6nbm2LJSVJQY9T7zm7XRctaZXbSdMOAACYfpZlaTJvKJEtyOOk5Q8AAAAAAKDaEPwDAAAAKly2YGh7LKGRVE7NYZ/shP6mTffIpG5f162n941LktxOu95xZqvetaxdQQ8ftwAAwPQrGKYSmYKyRUMBj1Od9X41h320/AEAAAAAAFQZrkQBAAAAFSxfNLVjMKlYIqvmsI/bzU6ToURWP9zQoye2D8mSZLdJF5zWrCvO6VB90FPq8QAAQIWxLEvpF9v97DabavwunVgTUp3fLZ/bUerxAAAAAAAAUAIE/wAAAIAKVTRM7RpKqm8io+aQl9DfNIhnCrr76f168LkBFU1LkvS6Exp09Yr5aqv1lXg6AABQaQqGqWS2qGzRkM/l0Lw6v5rCXtX4XLJzbAcAAAAAAFDVCP4BAAAAFcgwLe0aSqlnLK1oyCunw17qkcpaJm/o/mf69JNNfcoUDEnSGe0RrV3ZqZOioRJPBwAAKsnBdr9kriCbbIr4XVrUFFB9wEO7HwAAAAAAAKYQ/AMAAAAqjGla2jOcUvfopBqCHrkI/R2zomHq4RcGdedTPZpIFyRJCxsDWruyU0s7amSz0bQDAACmR9EwlcgWlSkY8rsd6qj1qzHkUY3fTXMzAAAAAAAAXoLgHwAAAFBBLMvS3pFJ7RlOqT7gkcdJK8yxMC1Lf9g5oh9s2KeBeFaS1BLx6v0r5uv1JzbITuAPAABMk3S+qES2IMmmmhfb/eoCbvndnLoFAAAAAADAK+PsEQAAAFAhLMtSz1hau4dTqvG75XUR+jsWm3vGdfu6bu0enpQk1fhcuuKcDl1wejPtiQAAYFoUDVPJbFHpgiGf2662Wp+iIS/tfgAAAAAAADhiBP8AAACACtE3kdHOwZRCXhcNMcdg52BSt6/r1jO9cUmSz+XQu5a16R1ntsnnJkQJAACO36HtfhGfUwsaA6oP0u4HAAAAAACAo8cZJQAAAKACxOJZbR9MyudyKOjhMP9o9I1n9P0N+/THXSOSJKfdprctadF7zu5QxOcq8XQAAKDc/bndryif26G2Wp+aQl7V0u4HAAAAAACA48AVQQAAAKDMDSWz6ool5LbbFSaodsTGJvP68ZM9euSFmExLskl648mNumrFfEXD3lKPBwAAylw6X1QyW5QlSxGfSwsaI6oLuBXgSxoAAAAAAACYBpxlAgAAAMrYaCqnroGkZEk1AXepxykLk7mi7tvUq58/069c0ZQknT2/Vtes7NSChkCJpwMAAOXMMC0lsgWl80X5XA611njVFPaqxueS02Ev9XgAAAAAAACoIAT/AAAAgDI1kc5rWyypomGpMeQp9ThzXr5o6oHn+nXP071K5oqSpFOaQ/rAqk6d3hop8XQAAKCcHdruF/K6tKCBdj8AAAAAAADMLM48AQAAAGUokS2oayCpXMFQU4jb0r4aw7T0RNeQfvhkj0ZSOUlSR61P16zs1IoFdbLZbCWeEAAAlKOpdr9CUT7ngXa/xpBXtX7a/QAAAAAAADDzCP4BAAAAZWYyV1TXQELJXEFRQn+vyLIsPdk9pjvW7VPPWFqS1BB0633nztObT4nKYSfwBwAAjl4mbyieLciyLIV9LnXWh1UX9ChIux8AAAAAAABmUcV/9fQb3/iGOjs75fV6tWLFCj355JOv+Nif/OQnOv/889XY2KhwOKyVK1fq4YcfnsVpAQAAgFeXyRvqiiU0PllQU8hLW90reL4/rk/95Dl94YFt6hlLK+hx6tpVnbr1/ct1/mnNhP4AAMBRMUxL4+m8+ibSSheKaol4tXRerc6eX6t59QFCfwAAAAAAAJh1FX1G6q677tINN9ygW2+9VStWrNAtt9yiNWvWaPv27WpqanrJ43/3u9/p/PPP17/8y7+opqZGt912my655BJt2LBBS5cuLcEeAAAAAH+WLRjaHktoOJlTc9gnO6G/l9g3Oqnb13Xrqe5xSZLbadc7zmzVu5a1c0EeAAActb9s95tfH1Y97X4AAAAAAACYA2yWZVmlHmKmrFixQuecc46+/vWvS5JM01RHR4c+9rGP6dOf/vQR/Y7TTz9d733ve3XTTTcd0eMTiYQikYji8bjC4fAxzw4AAAAcKl801RVLqH8io+awj8a6vzCUyOqHG3r0xPYhWZLsNun805p15Tkdqg96Sj0eAAAoI4ZpKZktaDJflNflUEPQo6awR3V+t5yOir+BCgAAAAAAwIwgUzX9Kvarqfl8Xhs3btSNN944tc1ut2v16tVat27dEf0O0zSVTCZVV1c3U2MCAAAAr6lomNo1lFTfREbNIS+hv0PEMwXd8/R+PfDcgIrmge80vW5Rvd5/3ny11/pLPB0AACgnmbyhRLYg88V2v1Prw6oLuBXyuko9GgAAAAAAAPASFRv8GxkZkWEYikajh22PRqPq6uo6ot/xla98RalUSu95z3te8TG5XE65XG7q74lE4tgGBgAAAF6GYVraNZRSz1ha0ZCXlpkXZQuG7t/Sp59s7lM6b0iSzmiLaO2qTp0UDZV4OgAAUC4Oa/dzOhSNeBQNe1Xrd8vFcRcAAAAAAADmsIoN/h2vH/3oR7r55pt1//33q6mp6RUf98UvflE333zzLE4GAACAamGalvYMp9Q9OqmGoIeLzzrQfvjIC4O686kejacLkqSFDQGtXdmppfNqZLPRhggAAF5btmAonnmx3c/r0inNIdUHPbT7AQAAAAAAoGxUbPCvoaFBDodDg4ODh20fHBxUc3Pzqz73zjvv1Ic+9CHdc889Wr169as+9sYbb9QNN9ww9fdEIqGOjo5jHxwAAACQZFmWukcntWc4pfqARx6no9QjlZRpWfrjrhF9f/0+DcSzkqTmsFfvP2++/urEBtkJ/AEAgNdgmJZSuaJS2YK8Loeawh41h72qDdDuBwAAAAAAgPJTscE/t9ut5cuX67HHHtOll14qSTJNU4899piuv/76V3zej3/8Y/2v//W/dOedd+qiiy56zdfxeDzyeDzTNTYAAAAgy7LUM5bWrqGUavxueV3VHfrb3DOu29d1a/fwpCSpxufSFed06ILTm7lIDwAAXlO2YCiRKahomor43DqlJaS6oEchj5O2YAAAAAAAAJStig3+SdINN9ygtWvX6uyzz9a5556rW265RZOTk7r22mslHWjr6+vr0x133CHpwO19165dq//8z//UihUrFIvFJEk+n0+RSKRk+wEAAIDq0jeR0c7BlEJel/zuij5kf1U7B5O6fV23numNS5J8LofeubRNl57VJp+7usOQAADg1U21++WK8jhtaqTdDwAAAAAAABWmoq8ivve979Xw8LBuuukmxWIxnXXWWXrooYcUjUYlSQMDA+rp6Zl6/Le//W0Vi0Vdd911uu6666a2r127Vt/73vdme3wAAABUoVg8q+2DSflcDgU9FX24/or6JzL6/vp9+sOuEUmS027T25a06D1ndyjic5V4OgAAMJcd2u4X8rp0cjSo+hDtfgAAAAAAAKg8NsuyrFIPUUkSiYQikYji8bjC4XCpxwEAAEAZGUpm9UJ/QnabTbV+d6nHmXVjk3nd+VSPHnlhUIZpySbpjSc36qoV8xUNe0s9HgAAmKNMy1Iy++d2v7qARy0Rr2r8brmdtPsBAAAAAADMBWSqpl91VogAAAAAc8xoKqeugaRkSbWB6gr9TeaKum9Tr37+TL9yRVOSdPb8Wl2zslMLGgIlng4AAMxV2YKhRLagomkp5HHS7gcAAAAAAICqQvAPAAAAKLF4uqBtsaSKhqXGkKfU48yafNHUg88N6O6n9yuZK0qSTo6G9IFVnVrcFinxdAAAYC76c7tfQW6nXQ1Bj5ojXtXS7gcAAAAAAIAqQ/APAAAAKKFEtqBtAwll80bV3M7WMC09sX1IP3qyR8PJnCSpo9anq1d26rwFdTT0AACAl8gVDcUzB9r9gh6nToqGVB/0KOyl3Q8AAAAAAADVieAfAAAAUCKTuaK6BhJKZAtqroLQn2VZerJ7THes26eesbQkqT7g1lUr5unNp0TlsHPRHgAA/JlpWUpli0rS7gcAAAAAAAC8BME/AAAAoAQyeUNdsYTGJwtqjngrvqnmhYGEvvenbm0bSEiSgh6n3r28XRed0SKP01Hi6QAAwFySKxpKZIrKG6ZCXqdObAqpIUS7HwAAAAAAAHAogn8AAADALMsWDG2PJTSUzKkl7JO9gi9g7xud1B3r9unJ7jFJkttp19vPaNVly9sV9PBxBAAAHHCw3S+VL8jpsKs+4FZzxKfagIsvCQAAAAAAAAAvgyttAAAAwCzKF03tGEwqlsiqJeyr2NvbDiWz+tGGHj3eNSRLkt0mnX9qVFeeO0/1QU+pxwMAAHNEvmgqnikob5gKep06oTGkhqBHYR/tfgAAAAAAAMCrIfgHAAAAzJKiYWrXUFJ9Exk1h7wVGfpLZAq6Z+N+PfDcgAqGJUlataheV583X+21/hJPBwAA5gLTsjSZKyqZo90PAAAAAAAAOFYE/wAAAIBZYJiWdg2l1DOWVjTkldNhL/VI0ypbMHT/M/36yaZepfOGJOmMtojWrurUSdFQiacDAABzQb5oKpEtKG8YCnhcWtQYVGPQS7sfAAAAAAAAcAwI/gEAAAAzzDQt7RlOqXt0Ug1Bj1wVFPorGqYe3TaoHz/Zo/F0QZK0sCGgtSs7tXReDRfxAQCocpZlKZUrKpktyuGwvdjuF1Kt3y2vi3Y/AAAAAAAA4FgR/AMAAABmkGVZ6h6d1J7hlOoDnoq5fZ1pWfrjrhH9YP0+9cezkqRo2KOrz+vUX53YIDuBPwAAqlrBMBXPHNLu1xRQQ9CjiM/FFwMAAAAAAACAaUDwDwAAAJghlmVp/1hau4dTqqmgVpst+yd0+5+6tWs4JUmq8bn03nM6tOb05opqMwQAAEfHsixN5gwlsgXa/QAAAAAAAIAZRvAPAAAAmCH98ax2DKYUdLvkd5f/ofeuoZRuX9etLfsnJEk+l0PvXNqmd5zVWhH7BwAAjk3BMJXIFJQtGgp6nFrYGFBjyKOw1yW7nXY/AAAAAAAAYCZwdQ4AAACYAbF4VttjCXldDgW95X3Y3T+R0ffX79Mfdo1Ikpx2m966uFnvObtDNX53iacDAAClMNXulyvIYbep1u/SSZGQ6gK0+wEAAAAAAACzobyvQAIAAABz0FAyq65YQk67XRGfq9TjHLPxybx+/FSPHnlhUIZpySbpDSc36qoV89Uc9pZ6PAAAUAIH2/1yRUMBj1MLGwJqCHoU8dHuBwAAAAAAAMwmgn8AAADANBqbzKtrIClZUm2gPNvwJnNF/WRzn+7f0qdc0ZQkLZ9fq7Ur52tBQ7DE0wEAgNlmWZYm84YS2YIcNptqA7T7AQAAAAAAAKVG8A8AAACYJvF0QdsGEioalhpDnlKPc9TyRVMPbh3Q3U/vVzJblCSdHA1p7apOLWmLlHg6AAAw2w5t9/N7nFpQH1BjiHY/AAAAAAAAYC4g+AcAAABMg0T2QOgvkzcULbPb4Bqmpd9sH9IPn+zRcDInSWqv9ema8+brvIX1stm4sA8AQLU42O6XzBZkt9lU43fpxJqQ6mn3AwAAAAAAAOYUgn8AAADAcZrMFdU1kFAiW1BzGYX+LMvSU93jumNdt/aNpSVJ9QG33rdint5ySlQOmnwAAKgaB9v9skVDAY9T8+v9agx5VUO7HwAAAAAAADAnEfwDAAAAjkMmb6grltD4ZEHNEW/ZtONtG0joe3/q1gsDCUlSwOPQe5Z36KIzWuRx0uYDAEA1sCxL6byhxF+0+9X53fK5OR4AAAAAAAAA5jKCfwAAAMAxyhYMbY8lNJTMqSXsk70MQn/7Rif1/fX7tGHvmCTJ7bDrkjNbdfmydgW9fDwAAKAaFAxTyWxR2aIhn8uheXV+NYVp9wMAAAAAAADKCVf2AAAAgGOQL5raMZhULJFVS9g352+LO5TM6kcbevTE9iGZlmS3SeefGtWV585TfdBT6vEAAMAMO9jul8wVZJNNEb9Li5oCqg94aPcDAAAAAAAAyhDBPwAAAOAoFQ1Tu4aS6pvIKBryzunQXyJT0D0be/XAc/0qGJYkadWier3/vPnqqPWXeDoAADDTioapRLaoTMGQ3+1QR61fjSGPavzuOX0MAwAAAAAAAODVEfwDAAAAjoJhWto1lFLPWFrRkFcuh73UI72sbMHQz5/p132bepXOG5KkJW0RrV3ZqZObQyWeDgAAzLR0vqhEtiDJppoX2/3qAm753ZwOBAAAAAAAACoBZ/oAAACAI2SalvYMp9Q9mlZD0DMnQ39Fw9Sj2wb14yd7NJ4uSJIWNAS0dmWnls2rkc1Gsw8AAJWqaJhKZotKFwz53Ha11/rUFPLS7gcAAAAAAABUIIJ/AAAAwBGwLEvdo5PaM5xSfcAjj9NR6pEOY1mW/rBrRD9Yv0/98awkKRr26P0r5uuvT2qUncAfAAAV69B2v4jPqQWNAdUHafcDAAAAAAAAKhln/wAAAIDXYFmW9o+ltXs4pRq/W17X3Ar9PbN/Qt9b161dQylJUsTn0nvP7tCFi5vnZCshAAA4fn9u9yvK53ao7cV2v1ra/QAAAAAAAICqQPAPAAAAeA398ax2DKYUdLvmVHPOrqGUbl/XrS37JyRJPpdD71zapnec1Tqn5gQAANMnnS8qmS3KkqWIz6UFjRHVBdwKeHjvBwAAAAAAAKoJZwQBAACAVxGLZ7U9lpDX5VDQOzcOn/snMvrBhn36/c4RSZLTbtNbFzfrPWd3qMbvLvF0AABguhmmpUS2oHS+KJ/LodYar5rCtPsBAAAAAAAA1WxuXLkEAAAA5qDhZE5dsYScdrsiPlepx9H4ZF53Pr1fDz8fk2Faskl6w0mNumrFfDVHvKUeDwAATLND2/1CXpcWNNDuBwAAAAAAAOAAzhICAAAAL2NsMq+uWEKypNpAaVv00vmifrKpTz/b0qdc0ZQkLZ9fq7Ur52tBQ7CkswEAgOk11e5XKMrnPNDu1xjyqtbvktNhL/V4AAAAAAAAAOYIgn8AAADAX4inC9o2kFC+aKopVLomvYJh6sHnBnTX0/uVzBYlSSdHQ1q7qlNL2iIlmwsAAEy/TN5QIluQaVkK+1zqrA+rLuhRkHY/AAAAAAAAAC+DM4cAAADAIZLZgrbFEsrkDUXDpQn9Gaal3+4Y0g839GgomZMktdX4tHblfJ23sF42m60kcwEAgOk11e6XL8rrcqgl4lVTmHY/AAAAAAAAAK+N4B8AAADwoslcUdsGEkpkCmouQejPsiw91T2uO9Z1a99YWpJUH3DrynPnafWpUTnsBP4AAKgEmbyheLYg68V2v/n1YdXT7gcAAAAAAADgKHA2EQAAANCBC/BdsYTGJwtqjnhnvVVv20BC3/tTt14YSEiSAh6H3r28Qxef0SKP0zGrswAAgOlnmJaS2YImD2v386jO76bdDwAAAAAAAMBRI/gHAACAqpctGNoeS2gomVNL2Cf7LIb+esbSumNdtzbsHZMkuR12XXJmiy5f1qGgl8N1AADKXSZvKJEtyHyx3e9U2v0AAAAAAAAATAPOMAIAAKCq5YumdgwmFUtk1RL2zdrtdIeTOf3oyX16vGtIpiXZbdLqU6O68tx5agh6ZmUGAAAwMw5r93M61Pxiu1+t3y0X7X4AAAAAAAAApgHBPwAAAFStomFq11BS/RNZNYW8sxL6S2QKumdjrx54rl8Fw5IkrVxYr6tXzldHrX/GXx8AAMycbMFQPPNiu5/XpVOaQ6oPehTyuko9GgAAAAAAAIAKQ/APAAAAVckwLe0aSmn/WFpNIe+Mt+9kC4Z+8Uy/7tvUq8m8IUla3BrW2lWdOqU5PKOvDQAAZo5hWkrlikplC/K6HGoKe9Qc9qo2QLsfAAAAAAAAgJlD8A8AAABVxzQt7R1OqXs0rYagZ0YvyhcNU49uG9SdT+7XWDovSVrQENA1K+dr+bxa2Wyzc2thAAAwvbIFQ4lMQUXTVMTn1iktB9r9gh4n7+8AAAAAAAAAZhzBPwAAAFQVy7K0b3RSu4dTqvN75HE6Zux1/rR7VN9fv099ExlJUjTs0ftXzNdfn9QoO4EAAADKzlS7X64oj9OmRtr9AAAAAAAAAJQIwT8AAABUDcuytH8srV3DKdX43fK5Zyb090zvhG7/U7d2DqUkSRGfS+89u0MXLm4mFAAAQBk6tN0v5HXplOag6oIehWj3AwAAAAAAAFAiBP8AAABQNfrjWe0YTCnodsnvnv5D4d3DKd3+p25t3j8hSfK5HLr0rFZdurRtRl4PAADMHNOylMz+ud2vIeRRS8SrGr9bbidBfgAAAAAAAAClxdVHAAAAVIVYPKvtsYS8LoeC3uk9DB6IZ/SD9fv0u50jkiSn3aYLFzfrvWd3qMbvntbXAgAAMytbMJTIFlQ0LYU8Tp0cDao+RLsfAAAAAAAAgLmF4B8AAAAq3nAyp65YQk67XRGfa9p+73g6r7ue2q+Hno/JMC3ZJL3hpEZdtWK+miPeaXsdAAAws/7c7leQ22lXQ9Cj5ohXtbT7AQAAAAAAAJijCP4BAACgoo1N5tUVS0iWVBuYnva9dL6on2zu0/1b+pQtmJKkZfNqtXblfC1sDE7LawAAgJmXKxqKZw60+wU9Tp0UDak+6FHYS7sfAAAAAAAAgLmN4B8AAAAqVjxd0LaBhPJFU02h42/gKximHnxuQHc/vV+JbFGSdFI0qA+s7NSS9prj/v0AAGDmmZalVLaoJO1+AAAAAAAAAMoYwT8AAABUpGS2oG2xhDJ5Q9Hw8YX+DNPSb3cM64cb9mkomZMktdX4dM3K+Vq5sJ5GIAAAykCuaCiRKSpvmAp5nTqxKaSGEO1+AAAAAAAAAMoTwT8AAABUnMlcUV2xpBKZgpqPI/RnWZae3jeuO9Z1q3s0LUmqC7j1vnPnafWpUTnshAQAAJjLDrb7pfIFOR0H2v2iYa9qAy55nI5SjwcAAAAAAAAAx4zgHwAAACpKJm+oK5bQWCqv5oj3mBt8ugYS+t66bj3fn5AkBTwOXb6sQxef0SKvi6AAAABzWb5oKp4pKG+YCnqdOqExpIagR2Ef7X4AAAAAAAAAKgPBPwAAAFSMbMHQ9lhCQ8mcWsI+2Y/hwn7PWFp3rOvWhr1jkiS3w65LzmzR5cs6FPRy+AwAwFxlWpYmc0Ulcwfa/eoDbjVHfLT7AQAAAAAAAKhIXLkEAABARcgXTe0YTCqWyKol7Dvq2/AOJ3P68ZM9eqxrUKYl2W3SW06N6n3nzlND0DNDUwMAgOOVL5pKZA+0+wU8Ti1qDKox6KXdDwAAAAAAAEBFI/gHAACAslc0TO0aSqp/IqumkPeoQn/JbEH3bOzVL5/tV8GwJEkrF9br6vPmq6POP1MjAwCA42BZllK5opLZopxOm+r8bjVHvKr1u+V10e4HAAAAAAAAoPIR/AMAAEBZM0xLu4ZS2j+WVlPIK5fDfkTPyxYM/eLZft23sVeTeUOStLg1rLWrOnVKc3gmRwYAAMeoYJiKZwrKG4YCHpcWNQXUEPQo4nPR7gcAAAAAAACgqhD8AwAAQNkyTUt7h1PqHk2rIeg5otCfYVp69IVB/fipHo1N5iVJnfV+rV3VqeXzagkNAAAwx1iWpcmcoUS2IIfDpvqAW82REO1+AAAAAAAAAKoawT8AAACUJcuytG90UruHU6rze+RxvvqFf8uy9Kfdo/r++n3qm8hIkppCHr3/vPl6w0mNshP4AwBgTikYphKZgnKGoYDbqYWNATWGPAp7XbLbed8GAAAAAAAAUN0I/gEAAKAs7R9La9dwSjV+t3zuVw/9Pds7oe/9qVs7h1KSpLDXqfeeM09vXdx8xLcGBgAAM2+q3S9XkMNuU63fpZMiIdUFaPcDAAAAAAAAgEMR/AMAAEDZ6ZvIaMdgSkG3S373Kx/S7h5O6Y513drUMyFJ8rrseudZbbp0adurPg8AAMyuqXa/oqGAx6mFDQE1BD2K+Gj3AwAAAAAAAICXw9VOAAAAlJVYPKvtsYS8LoeC3pc/nB2IZ/SD9T363c5hSZLTbtOFpzfrPed0qNbvns1xAQDAK7AsS5N5Q4lsQQ6bTbUB2v0AAAAAAAAA4EgR/AMAAEDZGE7m1BVLyGm3K+JzveTn4+m87npqvx56PibDtCRJbzipUe9fMV/NEe9sjwsAAF7Goe1+fo9TC+oDagzR7gcAAAAAAAAAR4PgHwAAAMrC2GReXbGEZEm1gcNb+9L5on66uU8/29KnbMGUJC2bV6NrVnZqUWOwFOMCAIBDHGz3S2YLsttsqvG7dGJNSPW0+wEAAAAAAADAMSH4BwAAgDkvni5o20BC+aKpptCfm/sKhqlfbR3QXU/tVyJblCSdFA1q7cpOndFeU6JpAQDAQQfb/bJFQwGPU/Pr/WoMeVVDux8AAAAAAAAAHBeCfwAAAJjTktmCtsUSyuQNRcMHQn+Gaem3O4b1ww37NJTMSZLaany6+rz5WrWoXjYbQQIAAErFsiyl84YSf9HuV+d3y+em3Q8AAAAAAAAApgPBPwAAAMxZk7miumJJJTIFNYe9sixLG/eN6/Z13eoeTUuS6gJuve/ceVp9alQOmoMAACiZgmEqmS0qWzTkczk0r86vpjDtfgAAAAAAAAAwEwj+AQAAYE7KFgx1xRIaTeXUEvFp+2BS3/tTt57vT0iSAm6HLl/eoYvPaJHXRXsQAAClcLDdL5kryCabIn6XFjUFVB/w0O4HAAAAAAAAADOI4B8AAADmnFzRUNdAQsPJvApFS1/6VZfW7RmVJLkcNl1yRqsuX96ukNdV4kkBAKhORcNUIltUpmDI73aoo9avxpBHNX43DbwAAAAAAAAAMAsI/gEAAGBOyRdNbY8ltW0goce6hvR415BMS7LbpLecGtX7zp2nhqCn1GMCAFCV0vmiEtmCJJtqXmz3qwu45XdzigkAAAAAAAAAZpO91APMtG984xvq7OyU1+vVihUr9OSTT77q43/zm99o2bJl8ng8OuGEE/S9731vdgYFAACAioapzT1j+trju/S5n7+gX287EPo7b2Gdvn7lMv3dm08k9AcAwCwrGqbGJ/Pqm8goWzTUXuvTsnk1WjavVu21fkJ/AAAAAAAAAFACFX1m9q677tINN9ygW2+9VStWrNAtt9yiNWvWaPv27WpqanrJ4/fu3auLLrpIH/3oR/XDH/5Qjz32mD70oQ+ppaVFa9asKcEeAAAAVI9Utqh/f3S77nxqv9J5Q5J0emtYH1jZqVNawiWeDgCA6nNou1/E59SCxoDqg7T7AQAAAAAAAMBcYLMsyyr1EDNlxYoVOuecc/T1r39dkmSapjo6OvSxj31Mn/70p1/y+E996lN64IEHtHXr1qltV1xxhSYmJvTQQw8d0WsmEglFIhHF43GFw1ygBgAAeC1Fw9TdT+/XVx/ZodHJvCSps96vtSs7tXx+rWw2W4knBACgehQNU8lsUZmCIa/brsaQR00hr2r9bjnsvCcDAAAAAAAAODZkqqZfxX5FO5/Pa+PGjbrxxhunttntdq1evVrr1q172eesW7dOq1evPmzbmjVr9PGPf/wVXyeXyymXy039PZFIHN/gmFV7hlO6+RcvlHoMAACqWvfIpPaNpSVJjUGP3n/efL3hpEbCBQAAzKJ0vqhktihLliI+F+1+AAAAAAAAADDHVezZ25GRERmGoWg0etj2aDSqrq6ul31OLBZ72ccnEgllMhn5fL6XPOeLX/yibr755ukbHLMqlSvqtzuGSz0GAABVL+Rx6sLFzXrjyY1yOewaSmZLPRIAAFXDkiWv06HWGq+awrT7AQAAAAAAAEA5qNjg32y58cYbdcMNN0z9PZFIqKOjo4QT4Wi01/r11XefWeoxAACoemd11Cjg4dAUAIBSsNmkoMfJezEAAAAAAAAAlJGKPaPb0NAgh8OhwcHBw7YPDg6qubn5ZZ/T3Nz8so8Ph8Mv2/YnSR6PRx6PZ3qGxqyrC7h12fL2Uo8BAAAAAAAAAAAAAAAAAEfMXuoBZorb7dby5cv12GOPTW0zTVOPPfaYVq5c+bLPWbly5WGPl6RHH330FR8PAAAAAAAAAAAAAAAAAMBsq9jgnyTdcMMN+s53vqPbb79d27Zt09/+7d9qcnJS1157raQDt+m95pprph7/0Y9+VHv27NEnP/lJdXV16Zvf/KbuvvtufeITnyjVLgAAAAAAAAAAAAAAAAAAcJiKvdWvJL33ve/V8PCwbrrpJsViMZ111ll66KGHFI1GJUkDAwPq6emZevyCBQv0wAMP6BOf+IT+8z//U+3t7frud7+rNWvWlGoXAAAAAAAAAAAAAAAAAAA4jM2yLKvUQ1SSRCKhSCSieDyucDhc6nEAAAAAAAAAAAAAAAAAoKTIVE2/ir7VLwAAAAAAAAAAAAAAAAAAlYbgHwAAAAAAAAAAAAAAAAAAZYTgHwAAAAAAAAAAAAAAAAAAZYTgHwAAAAAAAAAAAAAAAAAAZYTgHwAAAAAAAAAAAAAAAAAAZYTgHwAAAAAAAAAAAAAAAAAAZYTgHwAAAAAAAAAAAAAAAAAAZYTgHwAAAAAAAAAAAAAAAAAAZYTgHwAAAAAAAAAAAAAAAAAAZYTgHwAAAAAAAAAAAAAAAAAAZYTgHwAAAAAAAAAAAAAAAAAAZYTgHwAAAAAAAAAAAAAAAAAAZcRZ6gEqjWVZkqREIlHiSQAAAAAAAAAAAAAAAACg9A5mqQ5mq3D8CP5Ns2QyKUnq6Ogo8SQAAAAAAAAAAAAAAAAAMHckk0lFIpFSj1ERbBYxymllmqb6+/sVCoVks9lKPQ6OQCKRUEdHh/bv369wOFzqcQAcJdYwUN5Yw0D5Yx0D5Y01DJQ31jBQ/ljHQHljDQPljTUMlD/WcXmxLEvJZFKtra2y2+2lHqci0Pg3zex2u9rb20s9Bo5BOBzmjQAoY6xhoLyxhoHyxzoGyhtrGChvrGGg/LGOgfLGGgbKG2sYKH+s4/JB09/0Ij4JAAAAAAAAAAAAAAAAAEAZIfgHAAAAAAAAAAAAAAAAAEAZIfiHqufxePS5z31OHo+n1KMAOAasYaC8sYaB8sc6Bsobaxgob6xhoPyxjoHyxhoGyhtrGCh/rGNUO5tlWVaphwAAAAAAAAAAAAAAAAAAAEeGxj8AAAAAAAAAAAAAAAAAAMoIwT8AAAAAAAAAAAAAAAAAAMoIwT8AAAAAAAAAAAAAAAAAAMoIwT+UvS9+8Ys655xzFAqF1NTUpEsvvVTbt28/7DGWZemmm25SS0uLfD6fVq9erZ07dx72mG9/+9t64xvfqHA4LJvNpomJiZe81tjYmK666iqFw2HV1NTogx/8oFKp1EzuHlDxZmsNd3d364Mf/KAWLFggn8+nRYsW6XOf+5zy+fxM7yJQ8Wbzvfjtb3+75s2bJ6/Xq5aWFl199dXq7++fyd0DKt5sruGDcrmczjrrLNlsNm3ZsmUG9gqoHrO5hjs7O2Wz2Q7786UvfWkmdw+oCrP9XvzAAw9oxYoV8vl8qq2t1aWXXjpDewZUh9law7/5zW9e8j588M9TTz0107sJVKzZfB/esWOH3vGOd6ihoUHhcFivf/3r9cQTT8zk7gFVYTbX8aZNm3T++eerpqZG9fX1+pu/+RuuFQPHaTrW8NjYmD72sY/p5JNPls/n07x58/R3f/d3isfjh/0e8h6oRAT/UPZ++9vf6rrrrtP69ev16KOPqlAo6IILLtDk5OTUY/7t3/5N//Vf/6Vbb71VGzZsUCAQ0Jo1a5TNZqcek06ndeGFF+r/+//+v1d8rauuukrPP/+8Hn30Uf3yl7/U7373O/3N3/zNjO4fUOlmaw13dXXJNE1961vf0vPPP6//+I//0K233vqqax7AkZnN9+I3velNuvvuu7V9+3bdd9992r17ty6//PIZ3T+g0s3mGj7ok5/8pFpbW2dkf4BqM9tr+J/+6Z80MDAw9edjH/vYjO0bUC1mcx3fd999uvrqq3XttdfqmWee0R//+Ee9733vm9H9AyrdbK3hVatWHfYePDAwoA996ENasGCBzj777BnfT6BSzeb78MUXX6xisajHH39cGzdu1JlnnqmLL75YsVhsRvcRqHSztY77+/u1evVqnXDCCdqwYYMeeughPf/88/rABz4w07sIVLTpWMP9/f3q7+/XV77yFW3dulXf+9739NBDD+mDH/zgYa9F3gMVyQIqzNDQkCXJ+u1vf2tZlmWZpmk1NzdbX/7yl6ceMzExYXk8HuvHP/7xS57/xBNPWJKs8fHxw7a/8MILliTrqaeemtr2q1/9yrLZbFZfX9/M7AxQhWZqDb+cf/u3f7MWLFgwbbMDOGA21/H9999v2Ww2K5/PT9v8QLWb6TX84IMPWqeccor1/PPPW5KszZs3z8RuAFVrJtfw/Pnzrf/4j/+YqdEBvGim1nGhULDa2tqs7373uzM6P1DtZuszcT6ftxobG61/+qd/mtb5gWo3U2t4eHjYkmT97ne/m9qWSCQsSdajjz46MzsDVKmZWsff+ta3rKamJsswjKltzz77rCXJ2rlz58zsDFCFjncNH3T33XdbbrfbKhQKlmWR90DlovEPFedgXWtdXZ0kae/evYrFYlq9evXUYyKRiFasWKF169Yd8e9dt26dampqDvv25OrVq2W327Vhw4Zpmh7ATK3hV3qtg68DYPrM1joeGxvTD3/4Q61atUoul+v4hgYwZSbX8ODgoD784Q/r+9//vvx+//QNDWDKTL8Pf+lLX1J9fb2WLl2qL3/5yyoWi9MzOIApM7WON23apL6+Ptntdi1dulQtLS1661vfqq1bt07vDgBVbrY+E//85z/X6Oiorr322uMbGMBhZmoN19fX6+STT9Ydd9yhyclJFYtFfetb31JTU5OWL18+vTsBVLmZWse5XE5ut1t2+58jFj6fT5L0hz/8YTpGB6DpW8PxeFzhcFhOp1MSeQ9ULoJ/qCimaerjH/+4Xve612nx4sWSNFWRHo1GD3tsNBo9qvr0WCympqamw7Y5nU7V1dVRww5Mk5lcw39p165d+trXvqaPfOQjxz4wgJeYjXX8qU99SoFAQPX19erp6dH9999//IMDkDSza9iyLH3gAx/QRz/6UW5FBsyQmX4f/ru/+zvdeeedeuKJJ/SRj3xE//Iv/6JPfvKT0zM8AEkzu4737NkjSfr85z+vf/zHf9Qvf/lL1dbW6o1vfKPGxsamaQ+A6jab57b+53/+R2vWrFF7e/uxDwzgMDO5hm02m379619r8+bNCoVC8nq9+vd//3c99NBDqq2tnb6dAKrcTK7jN7/5zYrFYvryl7+sfD6v8fFxffrTn5YkDQwMTNMeANVtutbwyMiI/vmf//mw2/iS90ClIviHinLddddp69atuvPOO0s9CoBjMFtruK+vTxdeeKHe/e5368Mf/vCMvhZQbWZjHf/DP/yDNm/erEceeUQOh0PXXHONLMuasdcDqslMruGvfe1rSiaTuvHGG6f9dwM4YKbfh2+44Qa98Y1v1BlnnKGPfvSj+upXv6qvfe1ryuVyM/J6QDWayXVsmqYk6TOf+Ywuu+wyLV++XLfddptsNpvuueeeaX89oBrN1rmt3t5ePfzww/rgBz84o68DVJuZXMOWZem6665TU1OTfv/73+vJJ5/UpZdeqksuuYTAEDCNZnIdn3766br99tv11a9+VX6/X83NzVqwYIGi0ehhLYAAjt10rOFEIqGLLrpIp512mj7/+c9P33DAHMU7ECrG9ddfr1/+8pd64oknDvuWY3Nzs6QDtxU71ODg4NTPjkRzc7OGhoYO21YsFjU2NnZUvwfAy5vpNXxQf3+/3vSmN2nVqlX69re/fXxDAzjMbK3jhoYGnXTSSTr//PN155136sEHH9T69euPb3gAM76GH3/8ca1bt04ej0dOp1MnnHCCJOnss8/W2rVrp2EPgOo2W+/Dh1qxYoWKxaK6u7uP6/cAOGCm13FLS4sk6bTTTpva5vF4tHDhQvX09BzP6AA0u+/Ft912m+rr6/X2t7/92AcGcJjZ+Ez8y1/+Unfeeade97rXadmyZfrmN78pn8+n22+/fXp2Aqhys/Fe/L73vU+xWEx9fX0aHR3V5z//eQ0PD2vhwoXHvwNAlZuONZxMJnXhhRcqFArppz/9qVwu12G/h7wHKhHBP5Q9y7J0/fXX66c//akef/xxLViw4LCfL1iwQM3NzXrsscemtiUSCW3YsEErV6484tdZuXKlJiYmtHHjxqltjz/+uEzT1IoVK45/R4AqNVtrWDrQ9PfGN75xqtWAb2AB02M21/FfOthaQtMQcOxmaw3/13/9l5555hlt2bJFW7Zs0YMPPihJuuuuu/T//t//m56dAapQKd+Ht2zZIrvd/pLbpAA4OrO1jpcvXy6Px6Pt27dPbSsUCuru7tb8+fOPf0eAKjXb78WWZem2227TNddcc9iFTADHZrbWcDqdlqSXnJO22+1T57cAHJtSfC6ORqMKBoO666675PV6df755x/XPgDVbLrWcCKR0AUXXCC3262f//zn8nq9h/0e8h6oVM5SDwAcr+uuu04/+tGPdP/99ysUCk3dfz0Sicjn88lms+njH/+4vvCFL+jEE0/UggUL9NnPflatra269NJLp35PLBZTLBbTrl27JEnPPfecQqGQ5s2bp7q6Op166qm68MIL9eEPf1i33nqrCoWCrr/+el1xxRVqbW0txa4DFWG21vDB0N/8+fP1la98RcPDw1PP5VscwPGZrXW8YcMGPfXUU3r961+v2tpa7d69W5/97Ge1aNGi4w4uANVsttbwvHnzDnvdYDAoSVq0aNFh3+AEcHRmaw2vW7dOGzZs0Jve9CaFQiGtW7dOn/jEJ/T+979ftbW1pdh1oGLM1joOh8P66Ec/qs997nPq6OjQ/Pnz9eUvf1mS9O53v3vW9xuoFLO1hg96/PHHtXfvXn3oQx+a1f0EKtVsreGVK1eqtrZWa9eu1U033SSfz6fvfOc72rt3ry666KJS7DpQMWbzvfjrX/+6Vq1apWAwqEcffVT/8A//oC996UuqqamZ7d0GKsZ0rOGDob90Oq0f/OAHSiQSSiQSkqTGxkY5HA7yHqhcFlDmJL3sn9tuu23qMaZpWp/97GetaDRqeTwe6y1veYu1ffv2w37P5z73udf8PaOjo9aVV15pBYNBKxwOW9dee62VTCZnaU+ByjRba/i22257xdcCcHxmax0/++yz1pve9Carrq7O8ng8Vmdnp/XRj37U6u3tncW9BSrPbB5PH2rv3r2WJGvz5s0zt3NAFZitNbxx40ZrxYoVViQSsbxer3Xqqada//Iv/2Jls9lZ3FugMs3me3E+n7f+/u//3mpqarJCoZC1evVqa+vWrbO0p0Blmu3j6SuvvNJatWrVLOwZUB1mcw0/9dRT1gUXXGDV1dVZoVDIOu+886wHH3xwlvYUqFyzuY6vvvpqq66uznK73dYZZ5xh3XHHHbO0l0Dlmo41/MQTT7zi79m7d+/U48h7oBLZLMuyBAAAAAAAAAAAAAAAAAAAyoK91AMAAAAAAAAAAAAAAAAAAIAjR/APAAAAAAAAAAAAAAAAAIAyQvAPAAAAAAAAAAAAAAAAAIAyQvAPAAAAAAAAAAAAAAAAAIAyQvAPAAAAAAAAAAAAAAAAAIAyQvAPAAAAAAAAAAAAAAAAAIAyQvAPAAAAAAAAAAAAAAAAAIAyQvAPAAAAAAAAAAAAAAAAAIAyQvAPAAAAAAAAAAAAAAAAAIAyQvAPAAAAAAAAmOMsy9Lq1au1Zs2al/zsm9/8pmpqatTb21uCyQAAAAAAAACUAsE/AAAAAAAAYI6z2Wy67bbbtGHDBn3rW9+a2r5371598pOf1Ne+9jW1t7dP62sWCoVp/X0AAAAAAAAApg/BPwAAAAAAAKAMdHR06D//8z/1f//v/9XevXtlWZY++MEP6oILLtDSpUv11re+VcFgUNFoVFdffbVGRkamnvvQQw/p9a9/vWpqalRfX6+LL75Yu3fvnvp5d3e3bDab7rrrLr3hDW+Q1+vVD3/4w1LsJgAAAAAAAIAjYLMsyyr1EAAAAAAAAACOzKWXXqp4PK53vetd+ud//mc9//zzOv300/WhD31I11xzjTKZjD71qU+pWCzq8ccflyTdd999stlsOuOMM5RKpXTTTTepu7tbW7Zskd1uV3d3txYsWKDOzk599atf1dKlS+X1etXS0lLivQUAAAAAAADwcgj+AQAAAAAAAGVkaGhIp59+usbGxnTfffdp69at+v3vf6+HH3546jG9vb3q6OjQ9u3bddJJJ73kd4yMjKixsVHPPfecFi9ePBX8u+WWW/R//s//mc3dAQAAAAAAAHAMuNUvAAAAAAAAUEaampr0kY98RKeeeqouvfRSPfPMM3riiScUDAan/pxyyimSNHU73507d+rKK6/UwoULFQ6H1dnZKUnq6ek57HefffbZs7ovAAAAAAAAAI6Ns9QDAAAAAAAAADg6TqdTTueBU3upVEqXXHKJ/vVf//Uljzt4q95LLrlE8+fP13e+8x21trbKNE0tXrxY+Xz+sMcHAoGZHx4AAAAAAADAcSP4BwAAAAAAAJSxZcuW6b777lNnZ+dUGPBQo6Oj2r59u77zne/or/7qryRJf/jDH2Z7TAAAAAAAAADTiFv9AgAAAAAAAGXsuuuu09jYmK688ko99dRT2r17tx5++GFde+21MgxDtbW1qq+v17e//W3t2rVLjz/+uG644YZSjw0AAAAAAADgOBD8AwAAAAAAAMpYa2ur/vjHP8owDF1wwQVasmSJPv7xj6umpkZ2u112u1133nmnNm7cqMWLF+sTn/iEvvzlL5d6bAAAAAAAAADHwWZZllXqIQAAAAAAAAAAAAAAAAAAwJGh8Q8AAAAAAAAAAAAAAAAAgDJC8A8AAAAAAAAAAAAAAAAAgDJC8A8AAAAAAAAAAAAAAAAAgDJC8A8AAAAAAAAAAAAAAAAAgDJC8A8AAAAAAAAAAAAAAAAAgDJC8A8AAAAAAAAAAAAAAAAAgDJC8A8AAAAAAAAAAAAAAAAAgDJC8A8AAAAAAAAAAAAAAAAAgDJC8A8AAAAAAAAAAAAAAAAAgDJC8A8AAAAAAAAAAAAAAAAAgDJC8A8AAAAAAAAAAAAAAAAAgDJC8A8AAAAAAAAAAAAAAAAAgDJC8A8AAAAAAAAAAAAAAAAAgDJC8A8AAAAAAAAAAAAAAAAAgDJC8A8AAAAAAAAAAAAAAAAAgDJC8A8AAAAAAAAAAAAAAAAAgDJC8A8AAAAAAAAAAAAAAAAAgDLy/wNMgr3nbq3sIAAAAABJRU5ErkJggg=="/>
          <p:cNvSpPr>
            <a:spLocks noChangeAspect="1" noChangeArrowheads="1"/>
          </p:cNvSpPr>
          <p:nvPr/>
        </p:nvSpPr>
        <p:spPr bwMode="auto">
          <a:xfrm>
            <a:off x="-995358" y="-144463"/>
            <a:ext cx="1455733" cy="14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0" y="3444875"/>
            <a:ext cx="11508438" cy="5791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22850" y="244475"/>
            <a:ext cx="1005205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Launch Success yearly trend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13450" y="3978275"/>
            <a:ext cx="86821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6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EDA WITH SQL</a:t>
            </a:r>
            <a:endParaRPr lang="en-US" sz="96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0980" y="7329411"/>
            <a:ext cx="17699355" cy="198755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4450">
              <a:latin typeface="Microsoft Sans Serif"/>
              <a:cs typeface="Microsoft Sans Serif"/>
            </a:endParaRPr>
          </a:p>
          <a:p>
            <a:pPr marL="1394460" indent="-461009">
              <a:lnSpc>
                <a:spcPct val="100000"/>
              </a:lnSpc>
              <a:spcBef>
                <a:spcPts val="2530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unique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2225041"/>
            <a:ext cx="11506200" cy="51043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0980" y="246439"/>
            <a:ext cx="159576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All Launch Site Names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0980" y="6994342"/>
            <a:ext cx="17004030" cy="265811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4450"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NASA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(CRS).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2435079"/>
            <a:ext cx="14249400" cy="4559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56970" y="473075"/>
            <a:ext cx="100520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Total Payload Mass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0980" y="7329411"/>
            <a:ext cx="17236440" cy="198755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4450">
              <a:latin typeface="Microsoft Sans Serif"/>
              <a:cs typeface="Microsoft Sans Serif"/>
            </a:endParaRPr>
          </a:p>
          <a:p>
            <a:pPr marL="1394460" indent="-461009">
              <a:lnSpc>
                <a:spcPct val="100000"/>
              </a:lnSpc>
              <a:spcBef>
                <a:spcPts val="2530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average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F9 </a:t>
            </a:r>
            <a:r>
              <a:rPr sz="3950" spc="-300" dirty="0">
                <a:solidFill>
                  <a:srgbClr val="FFFFFF"/>
                </a:solidFill>
                <a:latin typeface="Microsoft Sans Serif"/>
                <a:cs typeface="Microsoft Sans Serif"/>
              </a:rPr>
              <a:t>v1.1.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530475"/>
            <a:ext cx="1813560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0136" y="390146"/>
            <a:ext cx="172691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Average Payload mass by F9 v1.1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0980" y="6994342"/>
            <a:ext cx="17566640" cy="265811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4450"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irst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ground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pad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achieved.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18" y="2911475"/>
            <a:ext cx="13639800" cy="2625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3850" y="356930"/>
            <a:ext cx="1760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First Successful Ground Landing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4726" y="976014"/>
            <a:ext cx="14932354" cy="14086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0980" y="7465370"/>
            <a:ext cx="17262475" cy="265811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4450"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ship </a:t>
            </a:r>
            <a:r>
              <a:rPr sz="3950" spc="-10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greater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25" dirty="0">
                <a:solidFill>
                  <a:srgbClr val="FFFFFF"/>
                </a:solidFill>
                <a:latin typeface="Microsoft Sans Serif"/>
                <a:cs typeface="Microsoft Sans Serif"/>
              </a:rPr>
              <a:t>4000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6000.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0" y="2911475"/>
            <a:ext cx="8869932" cy="4401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650" y="1944390"/>
            <a:ext cx="10363200" cy="4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spc="140" dirty="0">
                <a:latin typeface="Arial Black" panose="020B0A04020102020204" pitchFamily="34" charset="0"/>
              </a:rPr>
              <a:t>Summary</a:t>
            </a:r>
            <a:r>
              <a:rPr sz="3150" spc="-114" dirty="0">
                <a:latin typeface="Arial Black" panose="020B0A04020102020204" pitchFamily="34" charset="0"/>
              </a:rPr>
              <a:t> </a:t>
            </a:r>
            <a:r>
              <a:rPr sz="3150" spc="220" dirty="0">
                <a:latin typeface="Arial Black" panose="020B0A04020102020204" pitchFamily="34" charset="0"/>
              </a:rPr>
              <a:t>of</a:t>
            </a:r>
            <a:r>
              <a:rPr sz="3150" spc="-114" dirty="0">
                <a:latin typeface="Arial Black" panose="020B0A04020102020204" pitchFamily="34" charset="0"/>
              </a:rPr>
              <a:t> </a:t>
            </a:r>
            <a:r>
              <a:rPr sz="3150" spc="170" dirty="0">
                <a:latin typeface="Arial Black" panose="020B0A04020102020204" pitchFamily="34" charset="0"/>
              </a:rPr>
              <a:t>methodologies</a:t>
            </a:r>
            <a:endParaRPr sz="315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755650" y="2443245"/>
            <a:ext cx="14072870" cy="8652369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074420" indent="-308610">
              <a:lnSpc>
                <a:spcPct val="100000"/>
              </a:lnSpc>
              <a:spcBef>
                <a:spcPts val="1770"/>
              </a:spcBef>
              <a:buChar char="-"/>
              <a:tabLst>
                <a:tab pos="1074420" algn="l"/>
                <a:tab pos="1075055" algn="l"/>
              </a:tabLst>
            </a:pPr>
            <a:r>
              <a:rPr sz="2800" spc="20" dirty="0"/>
              <a:t>Data</a:t>
            </a:r>
            <a:r>
              <a:rPr sz="2800" spc="-95" dirty="0"/>
              <a:t> </a:t>
            </a:r>
            <a:r>
              <a:rPr sz="2800" spc="130" dirty="0"/>
              <a:t>collection</a:t>
            </a:r>
          </a:p>
          <a:p>
            <a:pPr marL="1074420" indent="-308610">
              <a:lnSpc>
                <a:spcPct val="100000"/>
              </a:lnSpc>
              <a:spcBef>
                <a:spcPts val="1670"/>
              </a:spcBef>
              <a:buChar char="-"/>
              <a:tabLst>
                <a:tab pos="1074420" algn="l"/>
                <a:tab pos="1075055" algn="l"/>
              </a:tabLst>
            </a:pPr>
            <a:r>
              <a:rPr sz="2800" spc="20" dirty="0"/>
              <a:t>Data</a:t>
            </a:r>
            <a:r>
              <a:rPr sz="2800" spc="-85" dirty="0"/>
              <a:t> </a:t>
            </a:r>
            <a:r>
              <a:rPr sz="2800" spc="120" dirty="0"/>
              <a:t>wrangling</a:t>
            </a:r>
          </a:p>
          <a:p>
            <a:pPr marL="1074420" indent="-308610">
              <a:lnSpc>
                <a:spcPct val="100000"/>
              </a:lnSpc>
              <a:spcBef>
                <a:spcPts val="1675"/>
              </a:spcBef>
              <a:buChar char="-"/>
              <a:tabLst>
                <a:tab pos="1074420" algn="l"/>
                <a:tab pos="1075055" algn="l"/>
              </a:tabLst>
            </a:pPr>
            <a:r>
              <a:rPr sz="2800" spc="80" dirty="0"/>
              <a:t>Exploratory</a:t>
            </a:r>
            <a:r>
              <a:rPr sz="2800" spc="-5" dirty="0"/>
              <a:t> </a:t>
            </a:r>
            <a:r>
              <a:rPr sz="2800" spc="20" dirty="0"/>
              <a:t>Data</a:t>
            </a:r>
            <a:r>
              <a:rPr sz="2800" spc="-5" dirty="0"/>
              <a:t> </a:t>
            </a:r>
            <a:r>
              <a:rPr sz="2800" spc="30" dirty="0"/>
              <a:t>Analysis</a:t>
            </a:r>
            <a:r>
              <a:rPr sz="2800" spc="-5" dirty="0"/>
              <a:t> </a:t>
            </a:r>
            <a:r>
              <a:rPr sz="2800" spc="155" dirty="0"/>
              <a:t>with</a:t>
            </a:r>
            <a:r>
              <a:rPr sz="2800" spc="-5" dirty="0"/>
              <a:t> </a:t>
            </a:r>
            <a:r>
              <a:rPr sz="2800" spc="20" dirty="0"/>
              <a:t>Data</a:t>
            </a:r>
            <a:r>
              <a:rPr sz="2800" spc="-5" dirty="0"/>
              <a:t> </a:t>
            </a:r>
            <a:r>
              <a:rPr sz="2800" spc="50" dirty="0"/>
              <a:t>Visualization</a:t>
            </a:r>
          </a:p>
          <a:p>
            <a:pPr marL="1074420" indent="-308610">
              <a:lnSpc>
                <a:spcPct val="100000"/>
              </a:lnSpc>
              <a:spcBef>
                <a:spcPts val="1670"/>
              </a:spcBef>
              <a:buChar char="-"/>
              <a:tabLst>
                <a:tab pos="1074420" algn="l"/>
                <a:tab pos="1075055" algn="l"/>
              </a:tabLst>
            </a:pPr>
            <a:r>
              <a:rPr sz="2800" spc="80" dirty="0"/>
              <a:t>Exploratory</a:t>
            </a:r>
            <a:r>
              <a:rPr sz="2800" spc="-15" dirty="0"/>
              <a:t> </a:t>
            </a:r>
            <a:r>
              <a:rPr sz="2800" spc="20" dirty="0"/>
              <a:t>Data</a:t>
            </a:r>
            <a:r>
              <a:rPr sz="2800" spc="-10" dirty="0"/>
              <a:t> </a:t>
            </a:r>
            <a:r>
              <a:rPr sz="2800" spc="30" dirty="0"/>
              <a:t>Analysis</a:t>
            </a:r>
            <a:r>
              <a:rPr sz="2800" spc="-15" dirty="0"/>
              <a:t> </a:t>
            </a:r>
            <a:r>
              <a:rPr sz="2800" spc="155" dirty="0"/>
              <a:t>with</a:t>
            </a:r>
            <a:r>
              <a:rPr sz="2800" spc="-10" dirty="0"/>
              <a:t> </a:t>
            </a:r>
            <a:r>
              <a:rPr sz="2800" spc="-25" dirty="0"/>
              <a:t>SQL</a:t>
            </a:r>
          </a:p>
          <a:p>
            <a:pPr marL="1074420" indent="-308610">
              <a:lnSpc>
                <a:spcPct val="100000"/>
              </a:lnSpc>
              <a:spcBef>
                <a:spcPts val="1675"/>
              </a:spcBef>
              <a:buChar char="-"/>
              <a:tabLst>
                <a:tab pos="1074420" algn="l"/>
                <a:tab pos="1075055" algn="l"/>
              </a:tabLst>
            </a:pPr>
            <a:r>
              <a:rPr sz="2800" spc="95" dirty="0"/>
              <a:t>Building</a:t>
            </a:r>
            <a:r>
              <a:rPr sz="2800" spc="-10" dirty="0"/>
              <a:t> </a:t>
            </a:r>
            <a:r>
              <a:rPr sz="2800" spc="40" dirty="0"/>
              <a:t>an</a:t>
            </a:r>
            <a:r>
              <a:rPr sz="2800" spc="-5" dirty="0"/>
              <a:t> </a:t>
            </a:r>
            <a:r>
              <a:rPr sz="2800" spc="100" dirty="0"/>
              <a:t>interactive</a:t>
            </a:r>
            <a:r>
              <a:rPr sz="2800" spc="-5" dirty="0"/>
              <a:t> </a:t>
            </a:r>
            <a:r>
              <a:rPr sz="2800" spc="125" dirty="0"/>
              <a:t>map</a:t>
            </a:r>
            <a:r>
              <a:rPr sz="2800" spc="-5" dirty="0"/>
              <a:t> </a:t>
            </a:r>
            <a:r>
              <a:rPr sz="2800" spc="155" dirty="0"/>
              <a:t>with</a:t>
            </a:r>
            <a:r>
              <a:rPr sz="2800" spc="-5" dirty="0"/>
              <a:t> </a:t>
            </a:r>
            <a:r>
              <a:rPr sz="2800" spc="60" dirty="0"/>
              <a:t>Folium</a:t>
            </a:r>
          </a:p>
          <a:p>
            <a:pPr marL="1074420" indent="-308610">
              <a:lnSpc>
                <a:spcPct val="100000"/>
              </a:lnSpc>
              <a:spcBef>
                <a:spcPts val="1670"/>
              </a:spcBef>
              <a:buChar char="-"/>
              <a:tabLst>
                <a:tab pos="1074420" algn="l"/>
                <a:tab pos="1075055" algn="l"/>
              </a:tabLst>
            </a:pPr>
            <a:r>
              <a:rPr sz="2800" spc="95" dirty="0"/>
              <a:t>Building</a:t>
            </a:r>
            <a:r>
              <a:rPr sz="2800" spc="-10" dirty="0"/>
              <a:t> </a:t>
            </a:r>
            <a:r>
              <a:rPr sz="2800" spc="-40" dirty="0"/>
              <a:t>a</a:t>
            </a:r>
            <a:r>
              <a:rPr sz="2800" spc="-10" dirty="0"/>
              <a:t> </a:t>
            </a:r>
            <a:r>
              <a:rPr sz="2800" spc="60" dirty="0"/>
              <a:t>Dashboard</a:t>
            </a:r>
            <a:r>
              <a:rPr sz="2800" spc="-10" dirty="0"/>
              <a:t> </a:t>
            </a:r>
            <a:r>
              <a:rPr sz="2800" spc="155" dirty="0"/>
              <a:t>with</a:t>
            </a:r>
            <a:r>
              <a:rPr sz="2800" spc="-10" dirty="0"/>
              <a:t> </a:t>
            </a:r>
            <a:r>
              <a:rPr sz="2800" spc="60" dirty="0"/>
              <a:t>Plotly</a:t>
            </a:r>
            <a:r>
              <a:rPr sz="2800" spc="-10" dirty="0"/>
              <a:t> Dash</a:t>
            </a:r>
          </a:p>
          <a:p>
            <a:pPr marL="1074420" indent="-308610">
              <a:lnSpc>
                <a:spcPct val="100000"/>
              </a:lnSpc>
              <a:spcBef>
                <a:spcPts val="1675"/>
              </a:spcBef>
              <a:buChar char="-"/>
              <a:tabLst>
                <a:tab pos="1074420" algn="l"/>
                <a:tab pos="1075055" algn="l"/>
              </a:tabLst>
            </a:pPr>
            <a:r>
              <a:rPr sz="2800" spc="75" dirty="0"/>
              <a:t>Predictive</a:t>
            </a:r>
            <a:r>
              <a:rPr sz="2800" dirty="0"/>
              <a:t> </a:t>
            </a:r>
            <a:r>
              <a:rPr sz="2800" spc="20" dirty="0"/>
              <a:t>analysis</a:t>
            </a:r>
            <a:r>
              <a:rPr sz="2800" dirty="0"/>
              <a:t> </a:t>
            </a:r>
            <a:r>
              <a:rPr sz="2800" spc="45" dirty="0"/>
              <a:t>(Classi</a:t>
            </a:r>
            <a:r>
              <a:rPr sz="2800" spc="45" dirty="0">
                <a:latin typeface="Times New Roman"/>
                <a:cs typeface="Times New Roman"/>
              </a:rPr>
              <a:t>f</a:t>
            </a:r>
            <a:r>
              <a:rPr sz="2800" spc="45" dirty="0"/>
              <a:t>ication)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Microsoft Sans Serif"/>
              <a:buChar char="-"/>
            </a:pPr>
            <a:endParaRPr sz="1600" dirty="0"/>
          </a:p>
          <a:p>
            <a:pPr marL="12700" indent="0">
              <a:spcBef>
                <a:spcPts val="110"/>
              </a:spcBef>
              <a:buNone/>
            </a:pPr>
            <a:r>
              <a:rPr lang="en-US" sz="3150" cap="all" spc="170" dirty="0" smtClean="0">
                <a:ln w="3175" cmpd="sng"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  </a:t>
            </a:r>
            <a:r>
              <a:rPr sz="3150" cap="all" spc="170" dirty="0" smtClean="0">
                <a:ln w="3175" cmpd="sng"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Summary </a:t>
            </a:r>
            <a:r>
              <a:rPr sz="3150" cap="all" spc="170" dirty="0">
                <a:ln w="3175" cmpd="sng"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of all results</a:t>
            </a:r>
          </a:p>
          <a:p>
            <a:pPr marL="1074420" indent="-308610">
              <a:spcBef>
                <a:spcPts val="1675"/>
              </a:spcBef>
              <a:buFont typeface="Wingdings 3" panose="05040102010807070707" pitchFamily="18" charset="2"/>
              <a:buChar char="-"/>
              <a:tabLst>
                <a:tab pos="1074420" algn="l"/>
                <a:tab pos="1075055" algn="l"/>
              </a:tabLst>
            </a:pPr>
            <a:r>
              <a:rPr sz="2800" spc="45" dirty="0"/>
              <a:t>Exploratory Data Analysis results</a:t>
            </a:r>
          </a:p>
          <a:p>
            <a:pPr marL="1074420" indent="-308610">
              <a:spcBef>
                <a:spcPts val="1675"/>
              </a:spcBef>
              <a:buFont typeface="Wingdings 3" panose="05040102010807070707" pitchFamily="18" charset="2"/>
              <a:buChar char="-"/>
              <a:tabLst>
                <a:tab pos="1074420" algn="l"/>
                <a:tab pos="1075055" algn="l"/>
              </a:tabLst>
            </a:pPr>
            <a:r>
              <a:rPr sz="2800" spc="45" dirty="0"/>
              <a:t>Interactive analytics demo in screenshots</a:t>
            </a:r>
          </a:p>
          <a:p>
            <a:pPr marL="1074420" indent="-308610">
              <a:spcBef>
                <a:spcPts val="1675"/>
              </a:spcBef>
              <a:buFont typeface="Wingdings 3" panose="05040102010807070707" pitchFamily="18" charset="2"/>
              <a:buChar char="-"/>
              <a:tabLst>
                <a:tab pos="1074420" algn="l"/>
                <a:tab pos="1075055" algn="l"/>
              </a:tabLst>
            </a:pPr>
            <a:r>
              <a:rPr sz="2800" spc="45" dirty="0"/>
              <a:t>Predictive analysis 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1050" y="4968875"/>
            <a:ext cx="6057544" cy="60575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4450" y="-1308736"/>
            <a:ext cx="150583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600" dirty="0" smtClean="0"/>
          </a:p>
          <a:p>
            <a:pPr algn="ctr"/>
            <a:r>
              <a:rPr lang="en-US" sz="9600" b="1" spc="50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EXECUTIVE SUMMARY</a:t>
            </a:r>
            <a:endParaRPr lang="en-US" sz="9600" b="1" spc="50" dirty="0">
              <a:ln w="0"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8016" y="1061077"/>
            <a:ext cx="15048295" cy="16149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0980" y="7800439"/>
            <a:ext cx="17451705" cy="198755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4450">
              <a:latin typeface="Microsoft Sans Serif"/>
              <a:cs typeface="Microsoft Sans Serif"/>
            </a:endParaRPr>
          </a:p>
          <a:p>
            <a:pPr marL="1394460" indent="-461009">
              <a:lnSpc>
                <a:spcPct val="100000"/>
              </a:lnSpc>
              <a:spcBef>
                <a:spcPts val="2530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mission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32" y="3292475"/>
            <a:ext cx="14173200" cy="4660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2881" y="1055883"/>
            <a:ext cx="14055278" cy="8250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0980" y="8264108"/>
            <a:ext cx="16518255" cy="225552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380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3800">
              <a:latin typeface="Microsoft Sans Serif"/>
              <a:cs typeface="Microsoft Sans Serif"/>
            </a:endParaRPr>
          </a:p>
          <a:p>
            <a:pPr marL="1330325" marR="5080" indent="-396240">
              <a:lnSpc>
                <a:spcPct val="109100"/>
              </a:lnSpc>
              <a:spcBef>
                <a:spcPts val="1720"/>
              </a:spcBef>
              <a:buChar char="•"/>
              <a:tabLst>
                <a:tab pos="1329690" algn="l"/>
                <a:tab pos="1330960" algn="l"/>
              </a:tabLst>
            </a:pP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maximum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mass.</a:t>
            </a:r>
            <a:endParaRPr sz="340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0" y="2285298"/>
            <a:ext cx="3505200" cy="6159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8158"/>
          <a:stretch/>
        </p:blipFill>
        <p:spPr>
          <a:xfrm>
            <a:off x="1593850" y="2469382"/>
            <a:ext cx="9265126" cy="440449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5335" y="1055884"/>
            <a:ext cx="8085742" cy="6781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0980" y="6994342"/>
            <a:ext cx="16175990" cy="2658110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44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4450">
              <a:latin typeface="Microsoft Sans Serif"/>
              <a:cs typeface="Microsoft Sans Serif"/>
            </a:endParaRPr>
          </a:p>
          <a:p>
            <a:pPr marL="1394460" marR="5080" indent="-461009">
              <a:lnSpc>
                <a:spcPct val="111300"/>
              </a:lnSpc>
              <a:spcBef>
                <a:spcPts val="1995"/>
              </a:spcBef>
              <a:buChar char="•"/>
              <a:tabLst>
                <a:tab pos="1394460" algn="l"/>
                <a:tab pos="1395095" algn="l"/>
              </a:tabLst>
            </a:pPr>
            <a:r>
              <a:rPr sz="39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Listing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drone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ship,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names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months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year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2015.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3" cstate="print"/>
          <a:srcRect t="39389" r="44435"/>
          <a:stretch/>
        </p:blipFill>
        <p:spPr>
          <a:xfrm>
            <a:off x="8985250" y="3368675"/>
            <a:ext cx="9890853" cy="1902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" y="2682874"/>
            <a:ext cx="6074980" cy="348860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064" y="1256157"/>
            <a:ext cx="17775960" cy="5221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0980" y="8267126"/>
            <a:ext cx="17669510" cy="2249805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375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3750" dirty="0">
              <a:latin typeface="Microsoft Sans Serif"/>
              <a:cs typeface="Microsoft Sans Serif"/>
            </a:endParaRPr>
          </a:p>
          <a:p>
            <a:pPr marL="1325245" marR="5080" indent="-391795">
              <a:lnSpc>
                <a:spcPct val="110800"/>
              </a:lnSpc>
              <a:spcBef>
                <a:spcPts val="1700"/>
              </a:spcBef>
              <a:buChar char="•"/>
              <a:tabLst>
                <a:tab pos="1325245" algn="l"/>
                <a:tab pos="1325880" algn="l"/>
              </a:tabLst>
            </a:pPr>
            <a:r>
              <a:rPr sz="33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Ranking 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3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 </a:t>
            </a:r>
            <a:r>
              <a:rPr sz="33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3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 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outcomes </a:t>
            </a: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(such </a:t>
            </a:r>
            <a:r>
              <a:rPr sz="33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33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Failure </a:t>
            </a:r>
            <a:r>
              <a:rPr sz="33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(drone </a:t>
            </a: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ship) </a:t>
            </a:r>
            <a:r>
              <a:rPr sz="33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33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33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(ground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pad))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sz="33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</a:t>
            </a:r>
            <a:r>
              <a:rPr sz="33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2010-06-04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3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2017-03-20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3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descending</a:t>
            </a:r>
            <a:r>
              <a:rPr sz="3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order.</a:t>
            </a:r>
            <a:endParaRPr sz="3350" dirty="0">
              <a:latin typeface="Microsoft Sans Serif"/>
              <a:cs typeface="Microsoft Sans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2625725"/>
            <a:ext cx="9847387" cy="447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424" y="2625725"/>
            <a:ext cx="40386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315" y="4671688"/>
            <a:ext cx="15135414" cy="11393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949" y="1125545"/>
            <a:ext cx="17888764" cy="7711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0980" y="2432374"/>
            <a:ext cx="7457440" cy="7719059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70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2700">
              <a:latin typeface="Microsoft Sans Serif"/>
              <a:cs typeface="Microsoft Sans Serif"/>
            </a:endParaRPr>
          </a:p>
          <a:p>
            <a:pPr marL="1214755" marR="5080" indent="-281305">
              <a:lnSpc>
                <a:spcPct val="108800"/>
              </a:lnSpc>
              <a:spcBef>
                <a:spcPts val="1215"/>
              </a:spcBef>
              <a:buChar char="•"/>
              <a:tabLst>
                <a:tab pos="1214755" algn="l"/>
                <a:tab pos="1215390" algn="l"/>
              </a:tabLst>
            </a:pP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proximity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Equator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line.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faster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at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equator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any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other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place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surface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Earth.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Anything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surface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Earth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at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equator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already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moving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1670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km/hour.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ship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launched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equator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goes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up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into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space,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moving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around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Earth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at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same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speed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moving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before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launching.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inertia.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speed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spacecraft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keep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up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good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enough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speed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stay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orbit.</a:t>
            </a:r>
            <a:endParaRPr sz="2400">
              <a:latin typeface="Microsoft Sans Serif"/>
              <a:cs typeface="Microsoft Sans Serif"/>
            </a:endParaRPr>
          </a:p>
          <a:p>
            <a:pPr marL="1214755" marR="244475" indent="-281305">
              <a:lnSpc>
                <a:spcPct val="108800"/>
              </a:lnSpc>
              <a:spcBef>
                <a:spcPts val="1205"/>
              </a:spcBef>
              <a:buChar char="•"/>
              <a:tabLst>
                <a:tab pos="1214755" algn="l"/>
                <a:tab pos="1215390" algn="l"/>
              </a:tabLst>
            </a:pP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proximity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coast,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launching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rockets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towards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ocean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minimises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risk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having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any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debris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dropping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exploding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near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people.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7348" y="2516503"/>
            <a:ext cx="9210245" cy="77524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34" y="1055883"/>
            <a:ext cx="16705376" cy="825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980" y="2654777"/>
            <a:ext cx="3306445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50" spc="150" dirty="0"/>
              <a:t>Explanation:</a:t>
            </a:r>
            <a:endParaRPr sz="4350"/>
          </a:p>
        </p:txBody>
      </p:sp>
      <p:sp>
        <p:nvSpPr>
          <p:cNvPr id="4" name="object 4"/>
          <p:cNvSpPr txBox="1"/>
          <p:nvPr/>
        </p:nvSpPr>
        <p:spPr>
          <a:xfrm>
            <a:off x="2102418" y="3567841"/>
            <a:ext cx="7975600" cy="660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184" marR="5080" indent="-452120">
              <a:lnSpc>
                <a:spcPct val="110600"/>
              </a:lnSpc>
              <a:spcBef>
                <a:spcPts val="95"/>
              </a:spcBef>
              <a:buChar char="•"/>
              <a:tabLst>
                <a:tab pos="463550" algn="l"/>
                <a:tab pos="464820" algn="l"/>
              </a:tabLst>
            </a:pPr>
            <a:r>
              <a:rPr sz="38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38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8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colour-labeled</a:t>
            </a:r>
            <a:r>
              <a:rPr sz="38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markers </a:t>
            </a:r>
            <a:r>
              <a:rPr sz="3850" spc="-10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38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 </a:t>
            </a:r>
            <a:r>
              <a:rPr sz="38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38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able </a:t>
            </a:r>
            <a:r>
              <a:rPr sz="38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8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easily </a:t>
            </a:r>
            <a:r>
              <a:rPr sz="38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identify </a:t>
            </a:r>
            <a:r>
              <a:rPr sz="38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 </a:t>
            </a:r>
            <a:r>
              <a:rPr sz="38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 </a:t>
            </a:r>
            <a:r>
              <a:rPr sz="38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 </a:t>
            </a:r>
            <a:r>
              <a:rPr sz="38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 </a:t>
            </a:r>
            <a:r>
              <a:rPr sz="3850" spc="-10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relatively</a:t>
            </a:r>
            <a:r>
              <a:rPr sz="3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38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rates.</a:t>
            </a:r>
            <a:endParaRPr sz="3850">
              <a:latin typeface="Microsoft Sans Serif"/>
              <a:cs typeface="Microsoft Sans Serif"/>
            </a:endParaRPr>
          </a:p>
          <a:p>
            <a:pPr marL="924560" marR="915669" lvl="1" indent="-452120">
              <a:lnSpc>
                <a:spcPct val="110600"/>
              </a:lnSpc>
              <a:spcBef>
                <a:spcPts val="1939"/>
              </a:spcBef>
              <a:buClr>
                <a:srgbClr val="FFFFFF"/>
              </a:buClr>
              <a:buChar char="-"/>
              <a:tabLst>
                <a:tab pos="924560" algn="l"/>
                <a:tab pos="925194" algn="l"/>
              </a:tabLst>
            </a:pPr>
            <a:r>
              <a:rPr sz="3850" spc="105" dirty="0">
                <a:solidFill>
                  <a:srgbClr val="1DB100"/>
                </a:solidFill>
                <a:latin typeface="Microsoft Sans Serif"/>
                <a:cs typeface="Microsoft Sans Serif"/>
              </a:rPr>
              <a:t>G</a:t>
            </a:r>
            <a:r>
              <a:rPr sz="3850" spc="-15" dirty="0">
                <a:solidFill>
                  <a:srgbClr val="1DB100"/>
                </a:solidFill>
                <a:latin typeface="Microsoft Sans Serif"/>
                <a:cs typeface="Microsoft Sans Serif"/>
              </a:rPr>
              <a:t>r</a:t>
            </a:r>
            <a:r>
              <a:rPr sz="3850" spc="100" dirty="0">
                <a:solidFill>
                  <a:srgbClr val="1DB100"/>
                </a:solidFill>
                <a:latin typeface="Microsoft Sans Serif"/>
                <a:cs typeface="Microsoft Sans Serif"/>
              </a:rPr>
              <a:t>een</a:t>
            </a:r>
            <a:r>
              <a:rPr sz="3850" spc="5" dirty="0">
                <a:solidFill>
                  <a:srgbClr val="1DB100"/>
                </a:solidFill>
                <a:latin typeface="Microsoft Sans Serif"/>
                <a:cs typeface="Microsoft Sans Serif"/>
              </a:rPr>
              <a:t> </a:t>
            </a:r>
            <a:r>
              <a:rPr sz="3850" spc="80" dirty="0">
                <a:solidFill>
                  <a:srgbClr val="1DB100"/>
                </a:solidFill>
                <a:latin typeface="Microsoft Sans Serif"/>
                <a:cs typeface="Microsoft Sans Serif"/>
              </a:rPr>
              <a:t>Mar</a:t>
            </a:r>
            <a:r>
              <a:rPr sz="3850" spc="-10" dirty="0">
                <a:solidFill>
                  <a:srgbClr val="1DB100"/>
                </a:solidFill>
                <a:latin typeface="Microsoft Sans Serif"/>
                <a:cs typeface="Microsoft Sans Serif"/>
              </a:rPr>
              <a:t>k</a:t>
            </a:r>
            <a:r>
              <a:rPr sz="3850" spc="114" dirty="0">
                <a:solidFill>
                  <a:srgbClr val="1DB100"/>
                </a:solidFill>
                <a:latin typeface="Microsoft Sans Serif"/>
                <a:cs typeface="Microsoft Sans Serif"/>
              </a:rPr>
              <a:t>er</a:t>
            </a:r>
            <a:r>
              <a:rPr sz="3850" spc="5" dirty="0">
                <a:solidFill>
                  <a:srgbClr val="1DB100"/>
                </a:solidFill>
                <a:latin typeface="Microsoft Sans Serif"/>
                <a:cs typeface="Microsoft Sans Serif"/>
              </a:rPr>
              <a:t> </a:t>
            </a:r>
            <a:r>
              <a:rPr sz="3850" spc="-375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8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ucc</a:t>
            </a:r>
            <a:r>
              <a:rPr sz="38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ssful  </a:t>
            </a:r>
            <a:r>
              <a:rPr sz="38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endParaRPr sz="3850">
              <a:latin typeface="Microsoft Sans Serif"/>
              <a:cs typeface="Microsoft Sans Serif"/>
            </a:endParaRPr>
          </a:p>
          <a:p>
            <a:pPr marL="924560" lvl="1" indent="-452120">
              <a:lnSpc>
                <a:spcPct val="100000"/>
              </a:lnSpc>
              <a:spcBef>
                <a:spcPts val="2430"/>
              </a:spcBef>
              <a:buClr>
                <a:srgbClr val="FFFFFF"/>
              </a:buClr>
              <a:buChar char="-"/>
              <a:tabLst>
                <a:tab pos="924560" algn="l"/>
                <a:tab pos="925194" algn="l"/>
              </a:tabLst>
            </a:pPr>
            <a:r>
              <a:rPr sz="3850" spc="-405" dirty="0">
                <a:solidFill>
                  <a:srgbClr val="EE220D"/>
                </a:solidFill>
                <a:latin typeface="Microsoft Sans Serif"/>
                <a:cs typeface="Microsoft Sans Serif"/>
              </a:rPr>
              <a:t>R</a:t>
            </a:r>
            <a:r>
              <a:rPr sz="3850" spc="175" dirty="0">
                <a:solidFill>
                  <a:srgbClr val="EE220D"/>
                </a:solidFill>
                <a:latin typeface="Microsoft Sans Serif"/>
                <a:cs typeface="Microsoft Sans Serif"/>
              </a:rPr>
              <a:t>ed</a:t>
            </a:r>
            <a:r>
              <a:rPr sz="3850" spc="5" dirty="0">
                <a:solidFill>
                  <a:srgbClr val="EE220D"/>
                </a:solidFill>
                <a:latin typeface="Microsoft Sans Serif"/>
                <a:cs typeface="Microsoft Sans Serif"/>
              </a:rPr>
              <a:t> </a:t>
            </a:r>
            <a:r>
              <a:rPr sz="3850" spc="80" dirty="0">
                <a:solidFill>
                  <a:srgbClr val="EE220D"/>
                </a:solidFill>
                <a:latin typeface="Microsoft Sans Serif"/>
                <a:cs typeface="Microsoft Sans Serif"/>
              </a:rPr>
              <a:t>Mar</a:t>
            </a:r>
            <a:r>
              <a:rPr sz="3850" spc="-10" dirty="0">
                <a:solidFill>
                  <a:srgbClr val="EE220D"/>
                </a:solidFill>
                <a:latin typeface="Microsoft Sans Serif"/>
                <a:cs typeface="Microsoft Sans Serif"/>
              </a:rPr>
              <a:t>k</a:t>
            </a:r>
            <a:r>
              <a:rPr sz="3850" spc="114" dirty="0">
                <a:solidFill>
                  <a:srgbClr val="EE220D"/>
                </a:solidFill>
                <a:latin typeface="Microsoft Sans Serif"/>
                <a:cs typeface="Microsoft Sans Serif"/>
              </a:rPr>
              <a:t>er</a:t>
            </a:r>
            <a:r>
              <a:rPr sz="3850" spc="5" dirty="0">
                <a:solidFill>
                  <a:srgbClr val="EE220D"/>
                </a:solidFill>
                <a:latin typeface="Microsoft Sans Serif"/>
                <a:cs typeface="Microsoft Sans Serif"/>
              </a:rPr>
              <a:t> </a:t>
            </a:r>
            <a:r>
              <a:rPr sz="3850" spc="-375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38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8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ailed</a:t>
            </a:r>
            <a:r>
              <a:rPr sz="38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endParaRPr sz="3850">
              <a:latin typeface="Microsoft Sans Serif"/>
              <a:cs typeface="Microsoft Sans Serif"/>
            </a:endParaRPr>
          </a:p>
          <a:p>
            <a:pPr marL="464184" marR="549275" indent="-452120">
              <a:lnSpc>
                <a:spcPct val="110600"/>
              </a:lnSpc>
              <a:spcBef>
                <a:spcPts val="1945"/>
              </a:spcBef>
              <a:buChar char="•"/>
              <a:tabLst>
                <a:tab pos="463550" algn="l"/>
                <a:tab pos="464820" algn="l"/>
              </a:tabLst>
            </a:pPr>
            <a:r>
              <a:rPr sz="38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8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38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38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38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8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3850" spc="-10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3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3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8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Rate.</a:t>
            </a:r>
            <a:endParaRPr sz="38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2932" y="2513394"/>
            <a:ext cx="7851798" cy="77484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6895" y="1061078"/>
            <a:ext cx="11619792" cy="17618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0980" y="3545934"/>
            <a:ext cx="6616700" cy="6538595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2550" spc="10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2550">
              <a:latin typeface="Microsoft Sans Serif"/>
              <a:cs typeface="Microsoft Sans Serif"/>
            </a:endParaRPr>
          </a:p>
          <a:p>
            <a:pPr marL="1200785" marR="5080" indent="-267335">
              <a:lnSpc>
                <a:spcPct val="110500"/>
              </a:lnSpc>
              <a:spcBef>
                <a:spcPts val="1165"/>
              </a:spcBef>
              <a:buChar char="•"/>
              <a:tabLst>
                <a:tab pos="1200785" algn="l"/>
                <a:tab pos="1201420" algn="l"/>
              </a:tabLst>
            </a:pPr>
            <a:r>
              <a:rPr sz="2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 </a:t>
            </a:r>
            <a:r>
              <a:rPr sz="23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visual </a:t>
            </a:r>
            <a:r>
              <a:rPr sz="2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 </a:t>
            </a:r>
            <a:r>
              <a:rPr sz="23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3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3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 </a:t>
            </a:r>
            <a:r>
              <a:rPr sz="23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clearly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see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2300" spc="-5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is:</a:t>
            </a:r>
            <a:endParaRPr sz="2300">
              <a:latin typeface="Microsoft Sans Serif"/>
              <a:cs typeface="Microsoft Sans Serif"/>
            </a:endParaRPr>
          </a:p>
          <a:p>
            <a:pPr marL="1661795" lvl="1" indent="-267970">
              <a:lnSpc>
                <a:spcPct val="100000"/>
              </a:lnSpc>
              <a:spcBef>
                <a:spcPts val="1435"/>
              </a:spcBef>
              <a:buChar char="-"/>
              <a:tabLst>
                <a:tab pos="1661795" algn="l"/>
                <a:tab pos="1662430" algn="l"/>
              </a:tabLst>
            </a:pP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railway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(15.23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km)</a:t>
            </a:r>
            <a:endParaRPr sz="2300">
              <a:latin typeface="Microsoft Sans Serif"/>
              <a:cs typeface="Microsoft Sans Serif"/>
            </a:endParaRPr>
          </a:p>
          <a:p>
            <a:pPr marL="1661795" lvl="1" indent="-267970">
              <a:lnSpc>
                <a:spcPct val="100000"/>
              </a:lnSpc>
              <a:spcBef>
                <a:spcPts val="1440"/>
              </a:spcBef>
              <a:buChar char="-"/>
              <a:tabLst>
                <a:tab pos="1661795" algn="l"/>
                <a:tab pos="1662430" algn="l"/>
              </a:tabLst>
            </a:pP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highway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(20.28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km)</a:t>
            </a:r>
            <a:endParaRPr sz="2300">
              <a:latin typeface="Microsoft Sans Serif"/>
              <a:cs typeface="Microsoft Sans Serif"/>
            </a:endParaRPr>
          </a:p>
          <a:p>
            <a:pPr marL="1661795" lvl="1" indent="-267970">
              <a:lnSpc>
                <a:spcPct val="100000"/>
              </a:lnSpc>
              <a:spcBef>
                <a:spcPts val="1440"/>
              </a:spcBef>
              <a:buChar char="-"/>
              <a:tabLst>
                <a:tab pos="1661795" algn="l"/>
                <a:tab pos="1662430" algn="l"/>
              </a:tabLst>
            </a:pP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coastline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(14.99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km)</a:t>
            </a:r>
            <a:endParaRPr sz="2300">
              <a:latin typeface="Microsoft Sans Serif"/>
              <a:cs typeface="Microsoft Sans Serif"/>
            </a:endParaRPr>
          </a:p>
          <a:p>
            <a:pPr marL="1200785" marR="722630" indent="-267335">
              <a:lnSpc>
                <a:spcPct val="110500"/>
              </a:lnSpc>
              <a:spcBef>
                <a:spcPts val="1145"/>
              </a:spcBef>
              <a:buChar char="•"/>
              <a:tabLst>
                <a:tab pos="1200785" algn="l"/>
                <a:tab pos="1201420" algn="l"/>
              </a:tabLst>
            </a:pPr>
            <a:r>
              <a:rPr sz="2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300" spc="-5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close </a:t>
            </a:r>
            <a:r>
              <a:rPr sz="23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its closest </a:t>
            </a:r>
            <a:r>
              <a:rPr sz="23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city </a:t>
            </a:r>
            <a:r>
              <a:rPr sz="23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Titusville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(16.32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km).</a:t>
            </a:r>
            <a:endParaRPr sz="2300">
              <a:latin typeface="Microsoft Sans Serif"/>
              <a:cs typeface="Microsoft Sans Serif"/>
            </a:endParaRPr>
          </a:p>
          <a:p>
            <a:pPr marL="1200785" marR="432434" indent="-267335">
              <a:lnSpc>
                <a:spcPct val="110500"/>
              </a:lnSpc>
              <a:spcBef>
                <a:spcPts val="1150"/>
              </a:spcBef>
              <a:buChar char="•"/>
              <a:tabLst>
                <a:tab pos="1200785" algn="l"/>
                <a:tab pos="1201420" algn="l"/>
              </a:tabLst>
            </a:pPr>
            <a:r>
              <a:rPr sz="2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rocket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speed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2300" spc="-5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cover </a:t>
            </a:r>
            <a:r>
              <a:rPr sz="2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distances </a:t>
            </a:r>
            <a:r>
              <a:rPr sz="2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sz="2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15-20 </a:t>
            </a:r>
            <a:r>
              <a:rPr sz="23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km </a:t>
            </a:r>
            <a:r>
              <a:rPr sz="23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3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few </a:t>
            </a:r>
            <a:r>
              <a:rPr sz="2300" spc="-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seconds. </a:t>
            </a:r>
            <a:r>
              <a:rPr sz="23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3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could </a:t>
            </a:r>
            <a:r>
              <a:rPr sz="23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23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potentially </a:t>
            </a:r>
            <a:r>
              <a:rPr sz="23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dangerous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populated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areas.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3912" y="3560373"/>
            <a:ext cx="10265283" cy="670136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609" y="3216236"/>
            <a:ext cx="15901839" cy="239837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9809" y="1050606"/>
            <a:ext cx="13173965" cy="6834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0980" y="8156697"/>
            <a:ext cx="15871825" cy="225552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380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3800">
              <a:latin typeface="Microsoft Sans Serif"/>
              <a:cs typeface="Microsoft Sans Serif"/>
            </a:endParaRPr>
          </a:p>
          <a:p>
            <a:pPr marL="1330325" marR="5080" indent="-396240">
              <a:lnSpc>
                <a:spcPct val="109100"/>
              </a:lnSpc>
              <a:spcBef>
                <a:spcPts val="1720"/>
              </a:spcBef>
              <a:buChar char="•"/>
              <a:tabLst>
                <a:tab pos="1329690" algn="l"/>
                <a:tab pos="1330960" algn="l"/>
              </a:tabLst>
            </a:pPr>
            <a:r>
              <a:rPr sz="3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clearly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shows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sites,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most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launches.</a:t>
            </a:r>
            <a:endParaRPr sz="3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797" y="2513012"/>
            <a:ext cx="17800505" cy="56251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722" y="3771319"/>
            <a:ext cx="5371564" cy="53610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2064" y="2193074"/>
            <a:ext cx="6005830" cy="9541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130" dirty="0">
                <a:latin typeface="Arial Black" panose="020B0A04020102020204" pitchFamily="34" charset="0"/>
              </a:rPr>
              <a:t>Project</a:t>
            </a:r>
            <a:r>
              <a:rPr sz="3050" b="1" spc="-80" dirty="0">
                <a:latin typeface="Arial Black" panose="020B0A04020102020204" pitchFamily="34" charset="0"/>
              </a:rPr>
              <a:t> </a:t>
            </a:r>
            <a:r>
              <a:rPr sz="3050" b="1" spc="175" dirty="0">
                <a:latin typeface="Arial Black" panose="020B0A04020102020204" pitchFamily="34" charset="0"/>
              </a:rPr>
              <a:t>background</a:t>
            </a:r>
            <a:r>
              <a:rPr sz="3050" b="1" spc="-80" dirty="0">
                <a:latin typeface="Arial Black" panose="020B0A04020102020204" pitchFamily="34" charset="0"/>
              </a:rPr>
              <a:t> </a:t>
            </a:r>
            <a:r>
              <a:rPr sz="3050" b="1" spc="140" dirty="0">
                <a:latin typeface="Arial Black" panose="020B0A04020102020204" pitchFamily="34" charset="0"/>
              </a:rPr>
              <a:t>and</a:t>
            </a:r>
            <a:r>
              <a:rPr sz="3050" b="1" spc="-80" dirty="0">
                <a:latin typeface="Arial Black" panose="020B0A04020102020204" pitchFamily="34" charset="0"/>
              </a:rPr>
              <a:t> </a:t>
            </a:r>
            <a:r>
              <a:rPr sz="3050" b="1" spc="190" dirty="0">
                <a:latin typeface="Arial Black" panose="020B0A04020102020204" pitchFamily="34" charset="0"/>
              </a:rPr>
              <a:t>context</a:t>
            </a:r>
            <a:endParaRPr sz="3050" b="1" dirty="0">
              <a:latin typeface="Arial Black" panose="020B0A040201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64" y="2835275"/>
            <a:ext cx="11907520" cy="78173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 marR="40005">
              <a:lnSpc>
                <a:spcPct val="109400"/>
              </a:lnSpc>
              <a:spcBef>
                <a:spcPts val="95"/>
              </a:spcBef>
            </a:pPr>
            <a:endParaRPr lang="en-US" sz="2700" spc="55" dirty="0" smtClean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766445" marR="40005">
              <a:lnSpc>
                <a:spcPct val="109400"/>
              </a:lnSpc>
              <a:spcBef>
                <a:spcPts val="95"/>
              </a:spcBef>
            </a:pPr>
            <a:r>
              <a:rPr sz="2700" spc="55" dirty="0" err="1" smtClean="0">
                <a:solidFill>
                  <a:srgbClr val="FFFFFF"/>
                </a:solidFill>
                <a:cs typeface="Microsoft Sans Serif"/>
              </a:rPr>
              <a:t>SpaceX</a:t>
            </a:r>
            <a:r>
              <a:rPr sz="2700" spc="55" dirty="0" smtClean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20" dirty="0">
                <a:solidFill>
                  <a:srgbClr val="FFFFFF"/>
                </a:solidFill>
                <a:cs typeface="Microsoft Sans Serif"/>
              </a:rPr>
              <a:t>is </a:t>
            </a:r>
            <a:r>
              <a:rPr sz="2700" spc="130" dirty="0">
                <a:solidFill>
                  <a:srgbClr val="FFFFFF"/>
                </a:solidFill>
                <a:cs typeface="Microsoft Sans Serif"/>
              </a:rPr>
              <a:t>the </a:t>
            </a:r>
            <a:r>
              <a:rPr sz="2700" spc="140" dirty="0">
                <a:solidFill>
                  <a:srgbClr val="FFFFFF"/>
                </a:solidFill>
                <a:cs typeface="Microsoft Sans Serif"/>
              </a:rPr>
              <a:t>most </a:t>
            </a:r>
            <a:r>
              <a:rPr sz="2700" spc="85" dirty="0">
                <a:solidFill>
                  <a:srgbClr val="FFFFFF"/>
                </a:solidFill>
                <a:cs typeface="Microsoft Sans Serif"/>
              </a:rPr>
              <a:t>successful </a:t>
            </a:r>
            <a:r>
              <a:rPr sz="2700" spc="135" dirty="0">
                <a:solidFill>
                  <a:srgbClr val="FFFFFF"/>
                </a:solidFill>
                <a:cs typeface="Microsoft Sans Serif"/>
              </a:rPr>
              <a:t>company </a:t>
            </a:r>
            <a:r>
              <a:rPr sz="2700" spc="170" dirty="0">
                <a:solidFill>
                  <a:srgbClr val="FFFFFF"/>
                </a:solidFill>
                <a:cs typeface="Microsoft Sans Serif"/>
              </a:rPr>
              <a:t>of </a:t>
            </a:r>
            <a:r>
              <a:rPr sz="2700" spc="130" dirty="0">
                <a:solidFill>
                  <a:srgbClr val="FFFFFF"/>
                </a:solidFill>
                <a:cs typeface="Microsoft Sans Serif"/>
              </a:rPr>
              <a:t>the commercial </a:t>
            </a:r>
            <a:r>
              <a:rPr sz="2700" spc="80" dirty="0">
                <a:solidFill>
                  <a:srgbClr val="FFFFFF"/>
                </a:solidFill>
                <a:cs typeface="Microsoft Sans Serif"/>
              </a:rPr>
              <a:t>space </a:t>
            </a:r>
            <a:r>
              <a:rPr sz="2700" spc="8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55" dirty="0">
                <a:solidFill>
                  <a:srgbClr val="FFFFFF"/>
                </a:solidFill>
                <a:cs typeface="Microsoft Sans Serif"/>
              </a:rPr>
              <a:t>age,</a:t>
            </a:r>
            <a:r>
              <a:rPr sz="270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14" dirty="0">
                <a:solidFill>
                  <a:srgbClr val="FFFFFF"/>
                </a:solidFill>
                <a:cs typeface="Microsoft Sans Serif"/>
              </a:rPr>
              <a:t>making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80" dirty="0">
                <a:solidFill>
                  <a:srgbClr val="FFFFFF"/>
                </a:solidFill>
                <a:cs typeface="Microsoft Sans Serif"/>
              </a:rPr>
              <a:t>space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cs typeface="Microsoft Sans Serif"/>
              </a:rPr>
              <a:t>travel</a:t>
            </a:r>
            <a:r>
              <a:rPr sz="270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95" dirty="0">
                <a:solidFill>
                  <a:srgbClr val="FFFFFF"/>
                </a:solidFill>
                <a:cs typeface="Microsoft Sans Serif"/>
              </a:rPr>
              <a:t>affordable.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20" dirty="0">
                <a:solidFill>
                  <a:srgbClr val="FFFFFF"/>
                </a:solidFill>
                <a:cs typeface="Microsoft Sans Serif"/>
              </a:rPr>
              <a:t>The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35" dirty="0">
                <a:solidFill>
                  <a:srgbClr val="FFFFFF"/>
                </a:solidFill>
                <a:cs typeface="Microsoft Sans Serif"/>
              </a:rPr>
              <a:t>company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70" dirty="0">
                <a:solidFill>
                  <a:srgbClr val="FFFFFF"/>
                </a:solidFill>
                <a:cs typeface="Microsoft Sans Serif"/>
              </a:rPr>
              <a:t>advertises</a:t>
            </a:r>
            <a:r>
              <a:rPr sz="270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50" dirty="0">
                <a:solidFill>
                  <a:srgbClr val="FFFFFF"/>
                </a:solidFill>
                <a:cs typeface="Microsoft Sans Serif"/>
              </a:rPr>
              <a:t>Falcon </a:t>
            </a:r>
            <a:r>
              <a:rPr sz="2700" spc="-70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90" dirty="0">
                <a:solidFill>
                  <a:srgbClr val="FFFFFF"/>
                </a:solidFill>
                <a:cs typeface="Microsoft Sans Serif"/>
              </a:rPr>
              <a:t>9 </a:t>
            </a:r>
            <a:r>
              <a:rPr sz="2700" spc="114" dirty="0">
                <a:solidFill>
                  <a:srgbClr val="FFFFFF"/>
                </a:solidFill>
                <a:cs typeface="Microsoft Sans Serif"/>
              </a:rPr>
              <a:t>rocket </a:t>
            </a:r>
            <a:r>
              <a:rPr sz="2700" spc="80" dirty="0">
                <a:solidFill>
                  <a:srgbClr val="FFFFFF"/>
                </a:solidFill>
                <a:cs typeface="Microsoft Sans Serif"/>
              </a:rPr>
              <a:t>launches </a:t>
            </a:r>
            <a:r>
              <a:rPr sz="2700" spc="135" dirty="0">
                <a:solidFill>
                  <a:srgbClr val="FFFFFF"/>
                </a:solidFill>
                <a:cs typeface="Microsoft Sans Serif"/>
              </a:rPr>
              <a:t>on </a:t>
            </a:r>
            <a:r>
              <a:rPr sz="2700" spc="85" dirty="0">
                <a:solidFill>
                  <a:srgbClr val="FFFFFF"/>
                </a:solidFill>
                <a:cs typeface="Microsoft Sans Serif"/>
              </a:rPr>
              <a:t>its </a:t>
            </a:r>
            <a:r>
              <a:rPr sz="2700" spc="95" dirty="0">
                <a:solidFill>
                  <a:srgbClr val="FFFFFF"/>
                </a:solidFill>
                <a:cs typeface="Microsoft Sans Serif"/>
              </a:rPr>
              <a:t>website, </a:t>
            </a:r>
            <a:r>
              <a:rPr sz="2700" spc="160" dirty="0">
                <a:solidFill>
                  <a:srgbClr val="FFFFFF"/>
                </a:solidFill>
                <a:cs typeface="Microsoft Sans Serif"/>
              </a:rPr>
              <a:t>with </a:t>
            </a:r>
            <a:r>
              <a:rPr sz="2700" spc="-30" dirty="0">
                <a:solidFill>
                  <a:srgbClr val="FFFFFF"/>
                </a:solidFill>
                <a:cs typeface="Microsoft Sans Serif"/>
              </a:rPr>
              <a:t>a </a:t>
            </a:r>
            <a:r>
              <a:rPr sz="2700" spc="130" dirty="0">
                <a:solidFill>
                  <a:srgbClr val="FFFFFF"/>
                </a:solidFill>
                <a:cs typeface="Microsoft Sans Serif"/>
              </a:rPr>
              <a:t>cost </a:t>
            </a:r>
            <a:r>
              <a:rPr sz="2700" spc="170" dirty="0">
                <a:solidFill>
                  <a:srgbClr val="FFFFFF"/>
                </a:solidFill>
                <a:cs typeface="Microsoft Sans Serif"/>
              </a:rPr>
              <a:t>of </a:t>
            </a:r>
            <a:r>
              <a:rPr sz="2700" spc="95" dirty="0">
                <a:solidFill>
                  <a:srgbClr val="FFFFFF"/>
                </a:solidFill>
                <a:cs typeface="Microsoft Sans Serif"/>
              </a:rPr>
              <a:t>62 </a:t>
            </a:r>
            <a:r>
              <a:rPr sz="2700" spc="120" dirty="0">
                <a:solidFill>
                  <a:srgbClr val="FFFFFF"/>
                </a:solidFill>
                <a:cs typeface="Microsoft Sans Serif"/>
              </a:rPr>
              <a:t>million </a:t>
            </a:r>
            <a:r>
              <a:rPr sz="2700" spc="75" dirty="0">
                <a:solidFill>
                  <a:srgbClr val="FFFFFF"/>
                </a:solidFill>
                <a:cs typeface="Microsoft Sans Serif"/>
              </a:rPr>
              <a:t>dollars; </a:t>
            </a:r>
            <a:r>
              <a:rPr sz="2700" spc="8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35" dirty="0">
                <a:solidFill>
                  <a:srgbClr val="FFFFFF"/>
                </a:solidFill>
                <a:cs typeface="Microsoft Sans Serif"/>
              </a:rPr>
              <a:t>other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00" dirty="0">
                <a:solidFill>
                  <a:srgbClr val="FFFFFF"/>
                </a:solidFill>
                <a:cs typeface="Microsoft Sans Serif"/>
              </a:rPr>
              <a:t>providers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cs typeface="Microsoft Sans Serif"/>
              </a:rPr>
              <a:t>cost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25" dirty="0">
                <a:solidFill>
                  <a:srgbClr val="FFFFFF"/>
                </a:solidFill>
                <a:cs typeface="Microsoft Sans Serif"/>
              </a:rPr>
              <a:t>upward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cs typeface="Microsoft Sans Serif"/>
              </a:rPr>
              <a:t>of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-45" dirty="0">
                <a:solidFill>
                  <a:srgbClr val="FFFFFF"/>
                </a:solidFill>
                <a:cs typeface="Microsoft Sans Serif"/>
              </a:rPr>
              <a:t>165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20" dirty="0">
                <a:solidFill>
                  <a:srgbClr val="FFFFFF"/>
                </a:solidFill>
                <a:cs typeface="Microsoft Sans Serif"/>
              </a:rPr>
              <a:t>million</a:t>
            </a:r>
            <a:r>
              <a:rPr sz="2700" spc="1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80" dirty="0">
                <a:solidFill>
                  <a:srgbClr val="FFFFFF"/>
                </a:solidFill>
                <a:cs typeface="Microsoft Sans Serif"/>
              </a:rPr>
              <a:t>dollars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cs typeface="Microsoft Sans Serif"/>
              </a:rPr>
              <a:t>each,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cs typeface="Microsoft Sans Serif"/>
              </a:rPr>
              <a:t>much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cs typeface="Microsoft Sans Serif"/>
              </a:rPr>
              <a:t>of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cs typeface="Microsoft Sans Serif"/>
              </a:rPr>
              <a:t>the </a:t>
            </a:r>
            <a:r>
              <a:rPr sz="2700" spc="-70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50" dirty="0">
                <a:solidFill>
                  <a:srgbClr val="FFFFFF"/>
                </a:solidFill>
                <a:cs typeface="Microsoft Sans Serif"/>
              </a:rPr>
              <a:t>savings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20" dirty="0">
                <a:solidFill>
                  <a:srgbClr val="FFFFFF"/>
                </a:solidFill>
                <a:cs typeface="Microsoft Sans Serif"/>
              </a:rPr>
              <a:t>is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80" dirty="0">
                <a:solidFill>
                  <a:srgbClr val="FFFFFF"/>
                </a:solidFill>
                <a:cs typeface="Microsoft Sans Serif"/>
              </a:rPr>
              <a:t>because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55" dirty="0">
                <a:solidFill>
                  <a:srgbClr val="FFFFFF"/>
                </a:solidFill>
                <a:cs typeface="Microsoft Sans Serif"/>
              </a:rPr>
              <a:t>SpaceX</a:t>
            </a:r>
            <a:r>
              <a:rPr sz="2700" spc="1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00" dirty="0">
                <a:solidFill>
                  <a:srgbClr val="FFFFFF"/>
                </a:solidFill>
                <a:cs typeface="Microsoft Sans Serif"/>
              </a:rPr>
              <a:t>can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50" dirty="0">
                <a:solidFill>
                  <a:srgbClr val="FFFFFF"/>
                </a:solidFill>
                <a:cs typeface="Microsoft Sans Serif"/>
              </a:rPr>
              <a:t>reuse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cs typeface="Microsoft Sans Serif"/>
              </a:rPr>
              <a:t>the</a:t>
            </a:r>
            <a:r>
              <a:rPr sz="2700" spc="1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cs typeface="Times New Roman"/>
              </a:rPr>
              <a:t>f</a:t>
            </a:r>
            <a:r>
              <a:rPr sz="2700" spc="75" dirty="0">
                <a:solidFill>
                  <a:srgbClr val="FFFFFF"/>
                </a:solidFill>
                <a:cs typeface="Microsoft Sans Serif"/>
              </a:rPr>
              <a:t>irst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70" dirty="0">
                <a:solidFill>
                  <a:srgbClr val="FFFFFF"/>
                </a:solidFill>
                <a:cs typeface="Microsoft Sans Serif"/>
              </a:rPr>
              <a:t>stage.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60" dirty="0">
                <a:solidFill>
                  <a:srgbClr val="FFFFFF"/>
                </a:solidFill>
                <a:cs typeface="Microsoft Sans Serif"/>
              </a:rPr>
              <a:t>Therefore,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35" dirty="0">
                <a:solidFill>
                  <a:srgbClr val="FFFFFF"/>
                </a:solidFill>
                <a:cs typeface="Microsoft Sans Serif"/>
              </a:rPr>
              <a:t>if</a:t>
            </a:r>
            <a:r>
              <a:rPr sz="2700" spc="1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14" dirty="0">
                <a:solidFill>
                  <a:srgbClr val="FFFFFF"/>
                </a:solidFill>
                <a:cs typeface="Microsoft Sans Serif"/>
              </a:rPr>
              <a:t>we </a:t>
            </a:r>
            <a:r>
              <a:rPr sz="2700" spc="-70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00" dirty="0">
                <a:solidFill>
                  <a:srgbClr val="FFFFFF"/>
                </a:solidFill>
                <a:cs typeface="Microsoft Sans Serif"/>
              </a:rPr>
              <a:t>can </a:t>
            </a:r>
            <a:r>
              <a:rPr sz="2700" spc="125" dirty="0">
                <a:solidFill>
                  <a:srgbClr val="FFFFFF"/>
                </a:solidFill>
                <a:cs typeface="Microsoft Sans Serif"/>
              </a:rPr>
              <a:t>determine </a:t>
            </a:r>
            <a:r>
              <a:rPr sz="2700" spc="135" dirty="0">
                <a:solidFill>
                  <a:srgbClr val="FFFFFF"/>
                </a:solidFill>
                <a:cs typeface="Microsoft Sans Serif"/>
              </a:rPr>
              <a:t>if </a:t>
            </a:r>
            <a:r>
              <a:rPr sz="2700" spc="130" dirty="0">
                <a:solidFill>
                  <a:srgbClr val="FFFFFF"/>
                </a:solidFill>
                <a:cs typeface="Microsoft Sans Serif"/>
              </a:rPr>
              <a:t>the </a:t>
            </a:r>
            <a:r>
              <a:rPr sz="2700" spc="75" dirty="0">
                <a:solidFill>
                  <a:srgbClr val="FFFFFF"/>
                </a:solidFill>
                <a:cs typeface="Times New Roman"/>
              </a:rPr>
              <a:t>f</a:t>
            </a:r>
            <a:r>
              <a:rPr sz="2700" spc="75" dirty="0">
                <a:solidFill>
                  <a:srgbClr val="FFFFFF"/>
                </a:solidFill>
                <a:cs typeface="Microsoft Sans Serif"/>
              </a:rPr>
              <a:t>irst </a:t>
            </a:r>
            <a:r>
              <a:rPr sz="2700" spc="80" dirty="0">
                <a:solidFill>
                  <a:srgbClr val="FFFFFF"/>
                </a:solidFill>
                <a:cs typeface="Microsoft Sans Serif"/>
              </a:rPr>
              <a:t>stage </a:t>
            </a:r>
            <a:r>
              <a:rPr sz="2700" spc="114" dirty="0">
                <a:solidFill>
                  <a:srgbClr val="FFFFFF"/>
                </a:solidFill>
                <a:cs typeface="Microsoft Sans Serif"/>
              </a:rPr>
              <a:t>will </a:t>
            </a:r>
            <a:r>
              <a:rPr sz="2700" spc="80" dirty="0">
                <a:solidFill>
                  <a:srgbClr val="FFFFFF"/>
                </a:solidFill>
                <a:cs typeface="Microsoft Sans Serif"/>
              </a:rPr>
              <a:t>land, </a:t>
            </a:r>
            <a:r>
              <a:rPr sz="2700" spc="114" dirty="0">
                <a:solidFill>
                  <a:srgbClr val="FFFFFF"/>
                </a:solidFill>
                <a:cs typeface="Microsoft Sans Serif"/>
              </a:rPr>
              <a:t>we </a:t>
            </a:r>
            <a:r>
              <a:rPr sz="2700" spc="100" dirty="0">
                <a:solidFill>
                  <a:srgbClr val="FFFFFF"/>
                </a:solidFill>
                <a:cs typeface="Microsoft Sans Serif"/>
              </a:rPr>
              <a:t>can </a:t>
            </a:r>
            <a:r>
              <a:rPr sz="2700" spc="125" dirty="0">
                <a:solidFill>
                  <a:srgbClr val="FFFFFF"/>
                </a:solidFill>
                <a:cs typeface="Microsoft Sans Serif"/>
              </a:rPr>
              <a:t>determine </a:t>
            </a:r>
            <a:r>
              <a:rPr sz="2700" spc="130" dirty="0">
                <a:solidFill>
                  <a:srgbClr val="FFFFFF"/>
                </a:solidFill>
                <a:cs typeface="Microsoft Sans Serif"/>
              </a:rPr>
              <a:t>the cost </a:t>
            </a:r>
            <a:r>
              <a:rPr sz="2700" spc="-70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70" dirty="0">
                <a:solidFill>
                  <a:srgbClr val="FFFFFF"/>
                </a:solidFill>
                <a:cs typeface="Microsoft Sans Serif"/>
              </a:rPr>
              <a:t>of </a:t>
            </a:r>
            <a:r>
              <a:rPr sz="2700" spc="-30" dirty="0">
                <a:solidFill>
                  <a:srgbClr val="FFFFFF"/>
                </a:solidFill>
                <a:cs typeface="Microsoft Sans Serif"/>
              </a:rPr>
              <a:t>a </a:t>
            </a:r>
            <a:r>
              <a:rPr sz="2700" spc="95" dirty="0">
                <a:solidFill>
                  <a:srgbClr val="FFFFFF"/>
                </a:solidFill>
                <a:cs typeface="Microsoft Sans Serif"/>
              </a:rPr>
              <a:t>launch. </a:t>
            </a:r>
            <a:r>
              <a:rPr sz="2700" spc="15" dirty="0">
                <a:solidFill>
                  <a:srgbClr val="FFFFFF"/>
                </a:solidFill>
                <a:cs typeface="Microsoft Sans Serif"/>
              </a:rPr>
              <a:t>Based </a:t>
            </a:r>
            <a:r>
              <a:rPr sz="2700" spc="135" dirty="0">
                <a:solidFill>
                  <a:srgbClr val="FFFFFF"/>
                </a:solidFill>
                <a:cs typeface="Microsoft Sans Serif"/>
              </a:rPr>
              <a:t>on </a:t>
            </a:r>
            <a:r>
              <a:rPr sz="2700" spc="150" dirty="0">
                <a:solidFill>
                  <a:srgbClr val="FFFFFF"/>
                </a:solidFill>
                <a:cs typeface="Microsoft Sans Serif"/>
              </a:rPr>
              <a:t>public </a:t>
            </a:r>
            <a:r>
              <a:rPr sz="2700" spc="125" dirty="0">
                <a:solidFill>
                  <a:srgbClr val="FFFFFF"/>
                </a:solidFill>
                <a:cs typeface="Microsoft Sans Serif"/>
              </a:rPr>
              <a:t>information </a:t>
            </a:r>
            <a:r>
              <a:rPr sz="2700" spc="100" dirty="0">
                <a:solidFill>
                  <a:srgbClr val="FFFFFF"/>
                </a:solidFill>
                <a:cs typeface="Microsoft Sans Serif"/>
              </a:rPr>
              <a:t>and </a:t>
            </a:r>
            <a:r>
              <a:rPr sz="2700" spc="114" dirty="0">
                <a:solidFill>
                  <a:srgbClr val="FFFFFF"/>
                </a:solidFill>
                <a:cs typeface="Microsoft Sans Serif"/>
              </a:rPr>
              <a:t>machine </a:t>
            </a:r>
            <a:r>
              <a:rPr sz="2700" spc="95" dirty="0">
                <a:solidFill>
                  <a:srgbClr val="FFFFFF"/>
                </a:solidFill>
                <a:cs typeface="Microsoft Sans Serif"/>
              </a:rPr>
              <a:t>learning </a:t>
            </a:r>
            <a:r>
              <a:rPr sz="2700" spc="100" dirty="0">
                <a:solidFill>
                  <a:srgbClr val="FFFFFF"/>
                </a:solidFill>
                <a:cs typeface="Microsoft Sans Serif"/>
              </a:rPr>
              <a:t> models,</a:t>
            </a:r>
            <a:r>
              <a:rPr sz="2700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14" dirty="0">
                <a:solidFill>
                  <a:srgbClr val="FFFFFF"/>
                </a:solidFill>
                <a:cs typeface="Microsoft Sans Serif"/>
              </a:rPr>
              <a:t>we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35" dirty="0">
                <a:solidFill>
                  <a:srgbClr val="FFFFFF"/>
                </a:solidFill>
                <a:cs typeface="Microsoft Sans Serif"/>
              </a:rPr>
              <a:t>are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55" dirty="0">
                <a:solidFill>
                  <a:srgbClr val="FFFFFF"/>
                </a:solidFill>
                <a:cs typeface="Microsoft Sans Serif"/>
              </a:rPr>
              <a:t>going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80" dirty="0">
                <a:solidFill>
                  <a:srgbClr val="FFFFFF"/>
                </a:solidFill>
                <a:cs typeface="Microsoft Sans Serif"/>
              </a:rPr>
              <a:t>to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50" dirty="0">
                <a:solidFill>
                  <a:srgbClr val="FFFFFF"/>
                </a:solidFill>
                <a:cs typeface="Microsoft Sans Serif"/>
              </a:rPr>
              <a:t>predict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35" dirty="0">
                <a:solidFill>
                  <a:srgbClr val="FFFFFF"/>
                </a:solidFill>
                <a:cs typeface="Microsoft Sans Serif"/>
              </a:rPr>
              <a:t>if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55" dirty="0">
                <a:solidFill>
                  <a:srgbClr val="FFFFFF"/>
                </a:solidFill>
                <a:cs typeface="Microsoft Sans Serif"/>
              </a:rPr>
              <a:t>SpaceX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14" dirty="0">
                <a:solidFill>
                  <a:srgbClr val="FFFFFF"/>
                </a:solidFill>
                <a:cs typeface="Microsoft Sans Serif"/>
              </a:rPr>
              <a:t>will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50" dirty="0">
                <a:solidFill>
                  <a:srgbClr val="FFFFFF"/>
                </a:solidFill>
                <a:cs typeface="Microsoft Sans Serif"/>
              </a:rPr>
              <a:t>reuse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130" dirty="0">
                <a:solidFill>
                  <a:srgbClr val="FFFFFF"/>
                </a:solidFill>
                <a:cs typeface="Microsoft Sans Serif"/>
              </a:rPr>
              <a:t>the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75" dirty="0">
                <a:solidFill>
                  <a:srgbClr val="FFFFFF"/>
                </a:solidFill>
                <a:cs typeface="Times New Roman"/>
              </a:rPr>
              <a:t>f</a:t>
            </a:r>
            <a:r>
              <a:rPr sz="2700" spc="75" dirty="0">
                <a:solidFill>
                  <a:srgbClr val="FFFFFF"/>
                </a:solidFill>
                <a:cs typeface="Microsoft Sans Serif"/>
              </a:rPr>
              <a:t>irst</a:t>
            </a:r>
            <a:r>
              <a:rPr sz="2700" spc="5" dirty="0">
                <a:solidFill>
                  <a:srgbClr val="FFFFFF"/>
                </a:solidFill>
                <a:cs typeface="Microsoft Sans Serif"/>
              </a:rPr>
              <a:t> </a:t>
            </a:r>
            <a:r>
              <a:rPr sz="2700" spc="70" dirty="0">
                <a:solidFill>
                  <a:srgbClr val="FFFFFF"/>
                </a:solidFill>
                <a:cs typeface="Microsoft Sans Serif"/>
              </a:rPr>
              <a:t>stage</a:t>
            </a:r>
            <a:r>
              <a:rPr sz="2700" spc="70" dirty="0" smtClean="0">
                <a:solidFill>
                  <a:srgbClr val="FFFFFF"/>
                </a:solidFill>
                <a:cs typeface="Microsoft Sans Serif"/>
              </a:rPr>
              <a:t>.</a:t>
            </a:r>
            <a:endParaRPr lang="en-US" sz="2700" spc="70" dirty="0" smtClean="0">
              <a:solidFill>
                <a:srgbClr val="FFFFFF"/>
              </a:solidFill>
              <a:cs typeface="Microsoft Sans Serif"/>
            </a:endParaRPr>
          </a:p>
          <a:p>
            <a:pPr marL="766445" marR="40005">
              <a:lnSpc>
                <a:spcPct val="109400"/>
              </a:lnSpc>
              <a:spcBef>
                <a:spcPts val="95"/>
              </a:spcBef>
            </a:pPr>
            <a:endParaRPr sz="2700" dirty="0">
              <a:latin typeface="Microsoft Sans Serif"/>
              <a:cs typeface="Microsoft Sans Serif"/>
            </a:endParaRPr>
          </a:p>
          <a:p>
            <a:pPr marL="12700" defTabSz="753923">
              <a:spcBef>
                <a:spcPts val="120"/>
              </a:spcBef>
            </a:pPr>
            <a:r>
              <a:rPr sz="3050" b="1" cap="all" spc="130" dirty="0">
                <a:ln w="3175" cmpd="sng">
                  <a:noFill/>
                </a:ln>
                <a:latin typeface="Arial Black" panose="020B0A04020102020204" pitchFamily="34" charset="0"/>
                <a:ea typeface="+mj-ea"/>
                <a:cs typeface="+mj-cs"/>
              </a:rPr>
              <a:t>Questions to be answered</a:t>
            </a:r>
          </a:p>
          <a:p>
            <a:pPr marL="766445" marR="40005" indent="-208279">
              <a:lnSpc>
                <a:spcPct val="109400"/>
              </a:lnSpc>
              <a:spcBef>
                <a:spcPts val="95"/>
              </a:spcBef>
              <a:buChar char="-"/>
              <a:tabLst>
                <a:tab pos="974725" algn="l"/>
              </a:tabLst>
            </a:pPr>
            <a:r>
              <a:rPr sz="2700" spc="55" dirty="0">
                <a:solidFill>
                  <a:srgbClr val="FFFFFF"/>
                </a:solidFill>
                <a:cs typeface="Microsoft Sans Serif"/>
              </a:rPr>
              <a:t>How do variables such as payload mass, launch site, number of</a:t>
            </a:r>
          </a:p>
          <a:p>
            <a:pPr marL="766445" marR="40005">
              <a:lnSpc>
                <a:spcPct val="109400"/>
              </a:lnSpc>
              <a:spcBef>
                <a:spcPts val="95"/>
              </a:spcBef>
            </a:pPr>
            <a:r>
              <a:rPr sz="2700" spc="55" dirty="0">
                <a:solidFill>
                  <a:srgbClr val="FFFFFF"/>
                </a:solidFill>
                <a:cs typeface="Microsoft Sans Serif"/>
              </a:rPr>
              <a:t>flights, and orbits affect the success of the first stage landing?</a:t>
            </a:r>
          </a:p>
          <a:p>
            <a:pPr marL="766445" marR="40005" indent="-208279">
              <a:lnSpc>
                <a:spcPct val="109400"/>
              </a:lnSpc>
              <a:spcBef>
                <a:spcPts val="95"/>
              </a:spcBef>
              <a:buChar char="-"/>
              <a:tabLst>
                <a:tab pos="974725" algn="l"/>
              </a:tabLst>
            </a:pPr>
            <a:r>
              <a:rPr sz="2700" spc="55" dirty="0">
                <a:solidFill>
                  <a:srgbClr val="FFFFFF"/>
                </a:solidFill>
                <a:cs typeface="Microsoft Sans Serif"/>
              </a:rPr>
              <a:t>Does the rate of successful landings increase over the years?</a:t>
            </a:r>
          </a:p>
          <a:p>
            <a:pPr marL="766445" marR="40005">
              <a:lnSpc>
                <a:spcPct val="109400"/>
              </a:lnSpc>
              <a:spcBef>
                <a:spcPts val="95"/>
              </a:spcBef>
              <a:buChar char="-"/>
              <a:tabLst>
                <a:tab pos="974725" algn="l"/>
              </a:tabLst>
            </a:pPr>
            <a:r>
              <a:rPr sz="2700" spc="55" dirty="0">
                <a:solidFill>
                  <a:srgbClr val="FFFFFF"/>
                </a:solidFill>
                <a:cs typeface="Microsoft Sans Serif"/>
              </a:rPr>
              <a:t>What is the best algorithm that can be used for binary classification  in this case?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899" y="244475"/>
            <a:ext cx="1333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spc="50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INTRODUCTION</a:t>
            </a:r>
            <a:endParaRPr lang="en-US" sz="9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792" y="1055883"/>
            <a:ext cx="17835603" cy="8382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0980" y="8156697"/>
            <a:ext cx="17392650" cy="225552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380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3800">
              <a:latin typeface="Microsoft Sans Serif"/>
              <a:cs typeface="Microsoft Sans Serif"/>
            </a:endParaRPr>
          </a:p>
          <a:p>
            <a:pPr marL="1330325" marR="5080" indent="-396240">
              <a:lnSpc>
                <a:spcPct val="109100"/>
              </a:lnSpc>
              <a:spcBef>
                <a:spcPts val="1720"/>
              </a:spcBef>
              <a:buChar char="•"/>
              <a:tabLst>
                <a:tab pos="1329690" algn="l"/>
                <a:tab pos="1330960" algn="l"/>
              </a:tabLst>
            </a:pPr>
            <a:r>
              <a:rPr sz="3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KSC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LC-39A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highest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(76.9%)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only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landings.</a:t>
            </a:r>
            <a:endParaRPr sz="3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797" y="2513012"/>
            <a:ext cx="17800505" cy="562515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445" y="1068126"/>
            <a:ext cx="17757308" cy="8136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980" y="3969830"/>
            <a:ext cx="3373754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E</a:t>
            </a:r>
            <a:r>
              <a:rPr spc="160" dirty="0"/>
              <a:t>xplan</a:t>
            </a:r>
            <a:r>
              <a:rPr spc="185" dirty="0"/>
              <a:t>a</a:t>
            </a:r>
            <a:r>
              <a:rPr spc="229" dirty="0"/>
              <a:t>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2418" y="4901530"/>
            <a:ext cx="4720590" cy="404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11300"/>
              </a:lnSpc>
              <a:spcBef>
                <a:spcPts val="10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charts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show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3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payloads </a:t>
            </a:r>
            <a:r>
              <a:rPr sz="39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39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2000 </a:t>
            </a:r>
            <a:r>
              <a:rPr sz="395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5500</a:t>
            </a:r>
            <a:r>
              <a:rPr sz="3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kg</a:t>
            </a:r>
            <a:r>
              <a:rPr sz="3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 </a:t>
            </a:r>
            <a:r>
              <a:rPr sz="3950" spc="-10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highest </a:t>
            </a:r>
            <a:r>
              <a:rPr sz="39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873" y="2515543"/>
            <a:ext cx="10820759" cy="38742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873" y="6493710"/>
            <a:ext cx="10819984" cy="386964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7156" y="3216236"/>
            <a:ext cx="10145743" cy="256478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3605" y="1050607"/>
            <a:ext cx="9346144" cy="830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0980" y="2362706"/>
            <a:ext cx="7668895" cy="7915909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sz="3350" spc="125" dirty="0">
                <a:solidFill>
                  <a:srgbClr val="D5D5D5"/>
                </a:solidFill>
                <a:latin typeface="Microsoft Sans Serif"/>
                <a:cs typeface="Microsoft Sans Serif"/>
              </a:rPr>
              <a:t>Explanation:</a:t>
            </a:r>
            <a:endParaRPr sz="3350">
              <a:latin typeface="Microsoft Sans Serif"/>
              <a:cs typeface="Microsoft Sans Serif"/>
            </a:endParaRPr>
          </a:p>
          <a:p>
            <a:pPr marL="1283970" marR="5080" indent="-350520">
              <a:lnSpc>
                <a:spcPct val="109900"/>
              </a:lnSpc>
              <a:spcBef>
                <a:spcPts val="1520"/>
              </a:spcBef>
              <a:buChar char="•"/>
              <a:tabLst>
                <a:tab pos="1283970" algn="l"/>
                <a:tab pos="1284605" algn="l"/>
              </a:tabLst>
            </a:pPr>
            <a:r>
              <a:rPr sz="3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scores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Set, </a:t>
            </a:r>
            <a:r>
              <a:rPr sz="3000" spc="-7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3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3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not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000" spc="1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irm </a:t>
            </a:r>
            <a:r>
              <a:rPr sz="30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 </a:t>
            </a:r>
            <a:r>
              <a:rPr sz="3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 </a:t>
            </a:r>
            <a:r>
              <a:rPr sz="3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performs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best.</a:t>
            </a:r>
            <a:endParaRPr sz="3000">
              <a:latin typeface="Microsoft Sans Serif"/>
              <a:cs typeface="Microsoft Sans Serif"/>
            </a:endParaRPr>
          </a:p>
          <a:p>
            <a:pPr marL="1283970" marR="381000" indent="-350520">
              <a:lnSpc>
                <a:spcPct val="109900"/>
              </a:lnSpc>
              <a:spcBef>
                <a:spcPts val="1505"/>
              </a:spcBef>
              <a:buChar char="•"/>
              <a:tabLst>
                <a:tab pos="1283970" algn="l"/>
                <a:tab pos="1284605" algn="l"/>
              </a:tabLst>
            </a:pPr>
            <a:r>
              <a:rPr sz="3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Same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scores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due </a:t>
            </a:r>
            <a:r>
              <a:rPr sz="3000" spc="-7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small </a:t>
            </a:r>
            <a:r>
              <a:rPr sz="3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test </a:t>
            </a:r>
            <a:r>
              <a:rPr sz="3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size </a:t>
            </a:r>
            <a:r>
              <a:rPr sz="3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(18 </a:t>
            </a:r>
            <a:r>
              <a:rPr sz="3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samples).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Therefore,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tested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all </a:t>
            </a:r>
            <a:r>
              <a:rPr sz="3000" spc="-7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 </a:t>
            </a:r>
            <a:r>
              <a:rPr sz="3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whole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Dataset.</a:t>
            </a:r>
            <a:endParaRPr sz="3000">
              <a:latin typeface="Microsoft Sans Serif"/>
              <a:cs typeface="Microsoft Sans Serif"/>
            </a:endParaRPr>
          </a:p>
          <a:p>
            <a:pPr marL="1283970" marR="43180" indent="-350520">
              <a:lnSpc>
                <a:spcPct val="109900"/>
              </a:lnSpc>
              <a:spcBef>
                <a:spcPts val="1505"/>
              </a:spcBef>
              <a:buChar char="•"/>
              <a:tabLst>
                <a:tab pos="1283970" algn="l"/>
                <a:tab pos="1284605" algn="l"/>
              </a:tabLst>
            </a:pPr>
            <a:r>
              <a:rPr sz="3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scores </a:t>
            </a:r>
            <a:r>
              <a:rPr sz="3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whole </a:t>
            </a:r>
            <a:r>
              <a:rPr sz="3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 </a:t>
            </a:r>
            <a:r>
              <a:rPr sz="3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000" spc="1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irm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best </a:t>
            </a:r>
            <a:r>
              <a:rPr sz="3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 </a:t>
            </a:r>
            <a:r>
              <a:rPr sz="3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Decision </a:t>
            </a:r>
            <a:r>
              <a:rPr sz="3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 </a:t>
            </a:r>
            <a:r>
              <a:rPr sz="3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Model.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3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 </a:t>
            </a:r>
            <a:r>
              <a:rPr sz="3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only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scores,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 </a:t>
            </a:r>
            <a:r>
              <a:rPr sz="3000" spc="-7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highest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3972" y="3256679"/>
            <a:ext cx="6801600" cy="20941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93792" y="2580857"/>
            <a:ext cx="789749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14" dirty="0"/>
              <a:t>Scores</a:t>
            </a:r>
            <a:r>
              <a:rPr sz="3600" spc="-100" dirty="0"/>
              <a:t> </a:t>
            </a:r>
            <a:r>
              <a:rPr sz="3600" spc="165" dirty="0"/>
              <a:t>and</a:t>
            </a:r>
            <a:r>
              <a:rPr sz="3600" spc="-95" dirty="0"/>
              <a:t> </a:t>
            </a:r>
            <a:r>
              <a:rPr sz="3600" spc="190" dirty="0"/>
              <a:t>Accuracy</a:t>
            </a:r>
            <a:r>
              <a:rPr sz="3600" spc="-100" dirty="0"/>
              <a:t> </a:t>
            </a:r>
            <a:r>
              <a:rPr sz="3600" spc="260" dirty="0"/>
              <a:t>of</a:t>
            </a:r>
            <a:r>
              <a:rPr sz="3600" spc="-95" dirty="0"/>
              <a:t> </a:t>
            </a:r>
            <a:r>
              <a:rPr sz="3600" spc="210" dirty="0"/>
              <a:t>the</a:t>
            </a:r>
            <a:r>
              <a:rPr sz="3600" spc="-95" dirty="0"/>
              <a:t> </a:t>
            </a:r>
            <a:r>
              <a:rPr sz="3600" spc="20" dirty="0"/>
              <a:t>Test</a:t>
            </a:r>
            <a:r>
              <a:rPr sz="3600" spc="-100" dirty="0"/>
              <a:t> </a:t>
            </a:r>
            <a:r>
              <a:rPr sz="3600" spc="110" dirty="0"/>
              <a:t>Set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539364" y="7379992"/>
            <a:ext cx="940625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Scores</a:t>
            </a:r>
            <a:r>
              <a:rPr sz="3600" spc="-10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600" spc="165" dirty="0">
                <a:solidFill>
                  <a:srgbClr val="D5D5D5"/>
                </a:solidFill>
                <a:latin typeface="Microsoft Sans Serif"/>
                <a:cs typeface="Microsoft Sans Serif"/>
              </a:rPr>
              <a:t>and</a:t>
            </a:r>
            <a:r>
              <a:rPr sz="36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600" spc="190" dirty="0">
                <a:solidFill>
                  <a:srgbClr val="D5D5D5"/>
                </a:solidFill>
                <a:latin typeface="Microsoft Sans Serif"/>
                <a:cs typeface="Microsoft Sans Serif"/>
              </a:rPr>
              <a:t>Accuracy</a:t>
            </a:r>
            <a:r>
              <a:rPr sz="36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600" spc="260" dirty="0">
                <a:solidFill>
                  <a:srgbClr val="D5D5D5"/>
                </a:solidFill>
                <a:latin typeface="Microsoft Sans Serif"/>
                <a:cs typeface="Microsoft Sans Serif"/>
              </a:rPr>
              <a:t>of</a:t>
            </a:r>
            <a:r>
              <a:rPr sz="36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600" spc="21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6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60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Entire</a:t>
            </a:r>
            <a:r>
              <a:rPr sz="36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Data</a:t>
            </a:r>
            <a:r>
              <a:rPr sz="360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D5D5D5"/>
                </a:solidFill>
                <a:latin typeface="Microsoft Sans Serif"/>
                <a:cs typeface="Microsoft Sans Serif"/>
              </a:rPr>
              <a:t>Set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91375" y="8060811"/>
            <a:ext cx="6806785" cy="209417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3777" y="1050607"/>
            <a:ext cx="6862283" cy="6834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980" y="2785768"/>
            <a:ext cx="226885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220" dirty="0"/>
              <a:t>E</a:t>
            </a:r>
            <a:r>
              <a:rPr sz="2950" spc="120" dirty="0"/>
              <a:t>xplan</a:t>
            </a:r>
            <a:r>
              <a:rPr sz="2950" spc="140" dirty="0"/>
              <a:t>a</a:t>
            </a:r>
            <a:r>
              <a:rPr sz="2950" spc="165" dirty="0"/>
              <a:t>tion: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2102418" y="3410007"/>
            <a:ext cx="6713220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5080" indent="-309245">
              <a:lnSpc>
                <a:spcPct val="108900"/>
              </a:lnSpc>
              <a:spcBef>
                <a:spcPts val="100"/>
              </a:spcBef>
              <a:buChar char="•"/>
              <a:tabLst>
                <a:tab pos="321310" algn="l"/>
                <a:tab pos="321945" algn="l"/>
              </a:tabLst>
            </a:pPr>
            <a:r>
              <a:rPr sz="26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Examining </a:t>
            </a:r>
            <a:r>
              <a:rPr sz="2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confusion </a:t>
            </a:r>
            <a:r>
              <a:rPr sz="2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matrix, </a:t>
            </a:r>
            <a:r>
              <a:rPr sz="2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see </a:t>
            </a:r>
            <a:r>
              <a:rPr sz="2650" spc="-6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2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logistic </a:t>
            </a:r>
            <a:r>
              <a:rPr sz="26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 </a:t>
            </a:r>
            <a:r>
              <a:rPr sz="2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2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distinguish </a:t>
            </a:r>
            <a:r>
              <a:rPr sz="2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2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 </a:t>
            </a:r>
            <a:r>
              <a:rPr sz="2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classes. </a:t>
            </a:r>
            <a:r>
              <a:rPr sz="26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2650" dirty="0">
                <a:solidFill>
                  <a:srgbClr val="FFFFFF"/>
                </a:solidFill>
                <a:latin typeface="Microsoft Sans Serif"/>
                <a:cs typeface="Microsoft Sans Serif"/>
              </a:rPr>
              <a:t>see </a:t>
            </a:r>
            <a:r>
              <a:rPr sz="2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6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major</a:t>
            </a:r>
            <a:r>
              <a:rPr sz="2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2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6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</a:t>
            </a:r>
            <a:r>
              <a:rPr sz="2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positives.</a:t>
            </a:r>
            <a:endParaRPr sz="26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7287" y="2513012"/>
            <a:ext cx="8896943" cy="68049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2379" y="5711679"/>
            <a:ext cx="4183488" cy="361334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69060" y="2896549"/>
            <a:ext cx="11359515" cy="65824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10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110" dirty="0">
                <a:solidFill>
                  <a:srgbClr val="D5D5D5"/>
                </a:solidFill>
                <a:latin typeface="Microsoft Sans Serif"/>
                <a:cs typeface="Microsoft Sans Serif"/>
              </a:rPr>
              <a:t>Decision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30" dirty="0">
                <a:solidFill>
                  <a:srgbClr val="D5D5D5"/>
                </a:solidFill>
                <a:latin typeface="Microsoft Sans Serif"/>
                <a:cs typeface="Microsoft Sans Serif"/>
              </a:rPr>
              <a:t>Tree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65" dirty="0">
                <a:solidFill>
                  <a:srgbClr val="D5D5D5"/>
                </a:solidFill>
                <a:latin typeface="Microsoft Sans Serif"/>
                <a:cs typeface="Microsoft Sans Serif"/>
              </a:rPr>
              <a:t>Model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60" dirty="0">
                <a:solidFill>
                  <a:srgbClr val="D5D5D5"/>
                </a:solidFill>
                <a:latin typeface="Microsoft Sans Serif"/>
                <a:cs typeface="Microsoft Sans Serif"/>
              </a:rPr>
              <a:t>is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55" dirty="0">
                <a:solidFill>
                  <a:srgbClr val="D5D5D5"/>
                </a:solidFill>
                <a:latin typeface="Microsoft Sans Serif"/>
                <a:cs typeface="Microsoft Sans Serif"/>
              </a:rPr>
              <a:t>best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algorithm</a:t>
            </a:r>
            <a:r>
              <a:rPr sz="3150" spc="-7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90" dirty="0">
                <a:solidFill>
                  <a:srgbClr val="D5D5D5"/>
                </a:solidFill>
                <a:latin typeface="Microsoft Sans Serif"/>
                <a:cs typeface="Microsoft Sans Serif"/>
              </a:rPr>
              <a:t>for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this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dataset.</a:t>
            </a:r>
            <a:endParaRPr sz="3150">
              <a:latin typeface="Microsoft Sans Serif"/>
              <a:cs typeface="Microsoft Sans Serif"/>
            </a:endParaRPr>
          </a:p>
          <a:p>
            <a:pPr marL="380365" marR="656590" indent="-368300">
              <a:lnSpc>
                <a:spcPct val="109100"/>
              </a:lnSpc>
              <a:spcBef>
                <a:spcPts val="2970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100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Launches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with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90" dirty="0">
                <a:solidFill>
                  <a:srgbClr val="D5D5D5"/>
                </a:solidFill>
                <a:latin typeface="Microsoft Sans Serif"/>
                <a:cs typeface="Microsoft Sans Serif"/>
              </a:rPr>
              <a:t>low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0" dirty="0">
                <a:solidFill>
                  <a:srgbClr val="D5D5D5"/>
                </a:solidFill>
                <a:latin typeface="Microsoft Sans Serif"/>
                <a:cs typeface="Microsoft Sans Serif"/>
              </a:rPr>
              <a:t>payload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60" dirty="0">
                <a:solidFill>
                  <a:srgbClr val="D5D5D5"/>
                </a:solidFill>
                <a:latin typeface="Microsoft Sans Serif"/>
                <a:cs typeface="Microsoft Sans Serif"/>
              </a:rPr>
              <a:t>mass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show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00" dirty="0">
                <a:solidFill>
                  <a:srgbClr val="D5D5D5"/>
                </a:solidFill>
                <a:latin typeface="Microsoft Sans Serif"/>
                <a:cs typeface="Microsoft Sans Serif"/>
              </a:rPr>
              <a:t>better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results </a:t>
            </a:r>
            <a:r>
              <a:rPr sz="3150" spc="-819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55" dirty="0">
                <a:solidFill>
                  <a:srgbClr val="D5D5D5"/>
                </a:solidFill>
                <a:latin typeface="Microsoft Sans Serif"/>
                <a:cs typeface="Microsoft Sans Serif"/>
              </a:rPr>
              <a:t>than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launches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with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larger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0" dirty="0">
                <a:solidFill>
                  <a:srgbClr val="D5D5D5"/>
                </a:solidFill>
                <a:latin typeface="Microsoft Sans Serif"/>
                <a:cs typeface="Microsoft Sans Serif"/>
              </a:rPr>
              <a:t>payload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55" dirty="0">
                <a:solidFill>
                  <a:srgbClr val="D5D5D5"/>
                </a:solidFill>
                <a:latin typeface="Microsoft Sans Serif"/>
                <a:cs typeface="Microsoft Sans Serif"/>
              </a:rPr>
              <a:t>mass.</a:t>
            </a:r>
            <a:endParaRPr sz="3150">
              <a:latin typeface="Microsoft Sans Serif"/>
              <a:cs typeface="Microsoft Sans Serif"/>
            </a:endParaRPr>
          </a:p>
          <a:p>
            <a:pPr marL="380365" marR="431800" indent="-368300">
              <a:lnSpc>
                <a:spcPct val="109100"/>
              </a:lnSpc>
              <a:spcBef>
                <a:spcPts val="2970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155" dirty="0">
                <a:solidFill>
                  <a:srgbClr val="D5D5D5"/>
                </a:solidFill>
                <a:latin typeface="Microsoft Sans Serif"/>
                <a:cs typeface="Microsoft Sans Serif"/>
              </a:rPr>
              <a:t>Most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of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sites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are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in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5" dirty="0">
                <a:solidFill>
                  <a:srgbClr val="D5D5D5"/>
                </a:solidFill>
                <a:latin typeface="Microsoft Sans Serif"/>
                <a:cs typeface="Microsoft Sans Serif"/>
              </a:rPr>
              <a:t>proximity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35" dirty="0">
                <a:solidFill>
                  <a:srgbClr val="D5D5D5"/>
                </a:solidFill>
                <a:latin typeface="Microsoft Sans Serif"/>
                <a:cs typeface="Microsoft Sans Serif"/>
              </a:rPr>
              <a:t>to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14" dirty="0">
                <a:solidFill>
                  <a:srgbClr val="D5D5D5"/>
                </a:solidFill>
                <a:latin typeface="Microsoft Sans Serif"/>
                <a:cs typeface="Microsoft Sans Serif"/>
              </a:rPr>
              <a:t>Equator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0" dirty="0">
                <a:solidFill>
                  <a:srgbClr val="D5D5D5"/>
                </a:solidFill>
                <a:latin typeface="Microsoft Sans Serif"/>
                <a:cs typeface="Microsoft Sans Serif"/>
              </a:rPr>
              <a:t>line </a:t>
            </a:r>
            <a:r>
              <a:rPr sz="3150" spc="-82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and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0" dirty="0">
                <a:solidFill>
                  <a:srgbClr val="D5D5D5"/>
                </a:solidFill>
                <a:latin typeface="Microsoft Sans Serif"/>
                <a:cs typeface="Microsoft Sans Serif"/>
              </a:rPr>
              <a:t>all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sites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are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50" dirty="0">
                <a:solidFill>
                  <a:srgbClr val="D5D5D5"/>
                </a:solidFill>
                <a:latin typeface="Microsoft Sans Serif"/>
                <a:cs typeface="Microsoft Sans Serif"/>
              </a:rPr>
              <a:t>in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5" dirty="0">
                <a:solidFill>
                  <a:srgbClr val="D5D5D5"/>
                </a:solidFill>
                <a:latin typeface="Microsoft Sans Serif"/>
                <a:cs typeface="Microsoft Sans Serif"/>
              </a:rPr>
              <a:t>very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25" dirty="0">
                <a:solidFill>
                  <a:srgbClr val="D5D5D5"/>
                </a:solidFill>
                <a:latin typeface="Microsoft Sans Serif"/>
                <a:cs typeface="Microsoft Sans Serif"/>
              </a:rPr>
              <a:t>close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5" dirty="0">
                <a:solidFill>
                  <a:srgbClr val="D5D5D5"/>
                </a:solidFill>
                <a:latin typeface="Microsoft Sans Serif"/>
                <a:cs typeface="Microsoft Sans Serif"/>
              </a:rPr>
              <a:t>proximity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35" dirty="0">
                <a:solidFill>
                  <a:srgbClr val="D5D5D5"/>
                </a:solidFill>
                <a:latin typeface="Microsoft Sans Serif"/>
                <a:cs typeface="Microsoft Sans Serif"/>
              </a:rPr>
              <a:t>to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coast.</a:t>
            </a:r>
            <a:endParaRPr sz="3150">
              <a:latin typeface="Microsoft Sans Serif"/>
              <a:cs typeface="Microsoft Sans Serif"/>
            </a:endParaRPr>
          </a:p>
          <a:p>
            <a:pPr marL="380365" indent="-368300">
              <a:lnSpc>
                <a:spcPct val="100000"/>
              </a:lnSpc>
              <a:spcBef>
                <a:spcPts val="3315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55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00" dirty="0">
                <a:solidFill>
                  <a:srgbClr val="D5D5D5"/>
                </a:solidFill>
                <a:latin typeface="Microsoft Sans Serif"/>
                <a:cs typeface="Microsoft Sans Serif"/>
              </a:rPr>
              <a:t>success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5" dirty="0">
                <a:solidFill>
                  <a:srgbClr val="D5D5D5"/>
                </a:solidFill>
                <a:latin typeface="Microsoft Sans Serif"/>
                <a:cs typeface="Microsoft Sans Serif"/>
              </a:rPr>
              <a:t>rate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of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launches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increases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0" dirty="0">
                <a:solidFill>
                  <a:srgbClr val="D5D5D5"/>
                </a:solidFill>
                <a:latin typeface="Microsoft Sans Serif"/>
                <a:cs typeface="Microsoft Sans Serif"/>
              </a:rPr>
              <a:t>over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70" dirty="0">
                <a:solidFill>
                  <a:srgbClr val="D5D5D5"/>
                </a:solidFill>
                <a:latin typeface="Microsoft Sans Serif"/>
                <a:cs typeface="Microsoft Sans Serif"/>
              </a:rPr>
              <a:t>years.</a:t>
            </a:r>
            <a:endParaRPr sz="3150">
              <a:latin typeface="Microsoft Sans Serif"/>
              <a:cs typeface="Microsoft Sans Serif"/>
            </a:endParaRPr>
          </a:p>
          <a:p>
            <a:pPr marL="380365" marR="113030" indent="-368300">
              <a:lnSpc>
                <a:spcPct val="109100"/>
              </a:lnSpc>
              <a:spcBef>
                <a:spcPts val="2970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-50" dirty="0">
                <a:solidFill>
                  <a:srgbClr val="D5D5D5"/>
                </a:solidFill>
                <a:latin typeface="Microsoft Sans Serif"/>
                <a:cs typeface="Microsoft Sans Serif"/>
              </a:rPr>
              <a:t>KSC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5" dirty="0">
                <a:solidFill>
                  <a:srgbClr val="D5D5D5"/>
                </a:solidFill>
                <a:latin typeface="Microsoft Sans Serif"/>
                <a:cs typeface="Microsoft Sans Serif"/>
              </a:rPr>
              <a:t>LC-39A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50" dirty="0">
                <a:solidFill>
                  <a:srgbClr val="D5D5D5"/>
                </a:solidFill>
                <a:latin typeface="Microsoft Sans Serif"/>
                <a:cs typeface="Microsoft Sans Serif"/>
              </a:rPr>
              <a:t>has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55" dirty="0">
                <a:solidFill>
                  <a:srgbClr val="D5D5D5"/>
                </a:solidFill>
                <a:latin typeface="Microsoft Sans Serif"/>
                <a:cs typeface="Microsoft Sans Serif"/>
              </a:rPr>
              <a:t>highest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00" dirty="0">
                <a:solidFill>
                  <a:srgbClr val="D5D5D5"/>
                </a:solidFill>
                <a:latin typeface="Microsoft Sans Serif"/>
                <a:cs typeface="Microsoft Sans Serif"/>
              </a:rPr>
              <a:t>success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35" dirty="0">
                <a:solidFill>
                  <a:srgbClr val="D5D5D5"/>
                </a:solidFill>
                <a:latin typeface="Microsoft Sans Serif"/>
                <a:cs typeface="Microsoft Sans Serif"/>
              </a:rPr>
              <a:t>rate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of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launches </a:t>
            </a:r>
            <a:r>
              <a:rPr sz="3150" spc="-819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220" dirty="0">
                <a:solidFill>
                  <a:srgbClr val="D5D5D5"/>
                </a:solidFill>
                <a:latin typeface="Microsoft Sans Serif"/>
                <a:cs typeface="Microsoft Sans Serif"/>
              </a:rPr>
              <a:t>from</a:t>
            </a:r>
            <a:r>
              <a:rPr sz="3150" spc="-9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90" dirty="0">
                <a:solidFill>
                  <a:srgbClr val="D5D5D5"/>
                </a:solidFill>
                <a:latin typeface="Microsoft Sans Serif"/>
                <a:cs typeface="Microsoft Sans Serif"/>
              </a:rPr>
              <a:t>all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80" dirty="0">
                <a:solidFill>
                  <a:srgbClr val="D5D5D5"/>
                </a:solidFill>
                <a:latin typeface="Microsoft Sans Serif"/>
                <a:cs typeface="Microsoft Sans Serif"/>
              </a:rPr>
              <a:t>the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sites.</a:t>
            </a:r>
            <a:endParaRPr sz="3150">
              <a:latin typeface="Microsoft Sans Serif"/>
              <a:cs typeface="Microsoft Sans Serif"/>
            </a:endParaRPr>
          </a:p>
          <a:p>
            <a:pPr marL="380365" indent="-368300">
              <a:lnSpc>
                <a:spcPct val="100000"/>
              </a:lnSpc>
              <a:spcBef>
                <a:spcPts val="3310"/>
              </a:spcBef>
              <a:buClr>
                <a:srgbClr val="FFFFFF"/>
              </a:buClr>
              <a:buChar char="•"/>
              <a:tabLst>
                <a:tab pos="380365" algn="l"/>
                <a:tab pos="381000" algn="l"/>
              </a:tabLst>
            </a:pPr>
            <a:r>
              <a:rPr sz="3150" spc="215" dirty="0">
                <a:solidFill>
                  <a:srgbClr val="D5D5D5"/>
                </a:solidFill>
                <a:latin typeface="Microsoft Sans Serif"/>
                <a:cs typeface="Microsoft Sans Serif"/>
              </a:rPr>
              <a:t>Orbi</a:t>
            </a:r>
            <a:r>
              <a:rPr sz="3150" spc="130" dirty="0">
                <a:solidFill>
                  <a:srgbClr val="D5D5D5"/>
                </a:solidFill>
                <a:latin typeface="Microsoft Sans Serif"/>
                <a:cs typeface="Microsoft Sans Serif"/>
              </a:rPr>
              <a:t>t</a:t>
            </a:r>
            <a:r>
              <a:rPr sz="3150" spc="-15" dirty="0">
                <a:solidFill>
                  <a:srgbClr val="D5D5D5"/>
                </a:solidFill>
                <a:latin typeface="Microsoft Sans Serif"/>
                <a:cs typeface="Microsoft Sans Serif"/>
              </a:rPr>
              <a:t>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-254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-114" dirty="0">
                <a:solidFill>
                  <a:srgbClr val="D5D5D5"/>
                </a:solidFill>
                <a:latin typeface="Microsoft Sans Serif"/>
                <a:cs typeface="Microsoft Sans Serif"/>
              </a:rPr>
              <a:t>S-L</a:t>
            </a:r>
            <a:r>
              <a:rPr sz="3150" spc="-180" dirty="0">
                <a:solidFill>
                  <a:srgbClr val="D5D5D5"/>
                </a:solidFill>
                <a:latin typeface="Microsoft Sans Serif"/>
                <a:cs typeface="Microsoft Sans Serif"/>
              </a:rPr>
              <a:t>1</a:t>
            </a:r>
            <a:r>
              <a:rPr sz="3150" spc="45" dirty="0">
                <a:solidFill>
                  <a:srgbClr val="D5D5D5"/>
                </a:solidFill>
                <a:latin typeface="Microsoft Sans Serif"/>
                <a:cs typeface="Microsoft Sans Serif"/>
              </a:rPr>
              <a:t>,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-140" dirty="0">
                <a:solidFill>
                  <a:srgbClr val="D5D5D5"/>
                </a:solidFill>
                <a:latin typeface="Microsoft Sans Serif"/>
                <a:cs typeface="Microsoft Sans Serif"/>
              </a:rPr>
              <a:t>G</a:t>
            </a:r>
            <a:r>
              <a:rPr sz="3150" spc="-155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-55" dirty="0">
                <a:solidFill>
                  <a:srgbClr val="D5D5D5"/>
                </a:solidFill>
                <a:latin typeface="Microsoft Sans Serif"/>
                <a:cs typeface="Microsoft Sans Serif"/>
              </a:rPr>
              <a:t>O</a:t>
            </a:r>
            <a:r>
              <a:rPr sz="3150" spc="45" dirty="0">
                <a:solidFill>
                  <a:srgbClr val="D5D5D5"/>
                </a:solidFill>
                <a:latin typeface="Microsoft Sans Serif"/>
                <a:cs typeface="Microsoft Sans Serif"/>
              </a:rPr>
              <a:t>,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H</a:t>
            </a:r>
            <a:r>
              <a:rPr sz="3150" spc="-110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O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and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-130" dirty="0">
                <a:solidFill>
                  <a:srgbClr val="D5D5D5"/>
                </a:solidFill>
                <a:latin typeface="Microsoft Sans Serif"/>
                <a:cs typeface="Microsoft Sans Serif"/>
              </a:rPr>
              <a:t>S</a:t>
            </a:r>
            <a:r>
              <a:rPr sz="3150" spc="-110" dirty="0">
                <a:solidFill>
                  <a:srgbClr val="D5D5D5"/>
                </a:solidFill>
                <a:latin typeface="Microsoft Sans Serif"/>
                <a:cs typeface="Microsoft Sans Serif"/>
              </a:rPr>
              <a:t>S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O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h</a:t>
            </a:r>
            <a:r>
              <a:rPr sz="3150" spc="35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v</a:t>
            </a:r>
            <a:r>
              <a:rPr sz="3150" spc="80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65" dirty="0">
                <a:solidFill>
                  <a:srgbClr val="D5D5D5"/>
                </a:solidFill>
                <a:latin typeface="Microsoft Sans Serif"/>
                <a:cs typeface="Microsoft Sans Serif"/>
              </a:rPr>
              <a:t>10</a:t>
            </a:r>
            <a:r>
              <a:rPr sz="3150" spc="155" dirty="0">
                <a:solidFill>
                  <a:srgbClr val="D5D5D5"/>
                </a:solidFill>
                <a:latin typeface="Microsoft Sans Serif"/>
                <a:cs typeface="Microsoft Sans Serif"/>
              </a:rPr>
              <a:t>0</a:t>
            </a:r>
            <a:r>
              <a:rPr sz="3150" spc="-270" dirty="0">
                <a:solidFill>
                  <a:srgbClr val="D5D5D5"/>
                </a:solidFill>
                <a:latin typeface="Microsoft Sans Serif"/>
                <a:cs typeface="Microsoft Sans Serif"/>
              </a:rPr>
              <a:t>%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40" dirty="0">
                <a:solidFill>
                  <a:srgbClr val="D5D5D5"/>
                </a:solidFill>
                <a:latin typeface="Microsoft Sans Serif"/>
                <a:cs typeface="Microsoft Sans Serif"/>
              </a:rPr>
              <a:t>succ</a:t>
            </a:r>
            <a:r>
              <a:rPr sz="3150" spc="165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-15" dirty="0">
                <a:solidFill>
                  <a:srgbClr val="D5D5D5"/>
                </a:solidFill>
                <a:latin typeface="Microsoft Sans Serif"/>
                <a:cs typeface="Microsoft Sans Serif"/>
              </a:rPr>
              <a:t>ss</a:t>
            </a:r>
            <a:r>
              <a:rPr sz="3150" spc="-8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150" spc="175" dirty="0">
                <a:solidFill>
                  <a:srgbClr val="D5D5D5"/>
                </a:solidFill>
                <a:latin typeface="Microsoft Sans Serif"/>
                <a:cs typeface="Microsoft Sans Serif"/>
              </a:rPr>
              <a:t>r</a:t>
            </a:r>
            <a:r>
              <a:rPr sz="3150" spc="-5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1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t</a:t>
            </a:r>
            <a:r>
              <a:rPr sz="3150" spc="225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150" spc="35" dirty="0">
                <a:solidFill>
                  <a:srgbClr val="D5D5D5"/>
                </a:solidFill>
                <a:latin typeface="Microsoft Sans Serif"/>
                <a:cs typeface="Microsoft Sans Serif"/>
              </a:rPr>
              <a:t>.</a:t>
            </a:r>
            <a:endParaRPr sz="31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3560100"/>
            <a:ext cx="5235442" cy="52354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3035" y="396875"/>
            <a:ext cx="100520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Conclusion</a:t>
            </a:r>
            <a:endParaRPr lang="en-US" sz="8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71050" y="4613156"/>
            <a:ext cx="9677400" cy="3149837"/>
          </a:xfrm>
          <a:prstGeom prst="rect">
            <a:avLst/>
          </a:prstGeom>
        </p:spPr>
        <p:txBody>
          <a:bodyPr vert="horz" wrap="square" lIns="0" tIns="372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35"/>
              </a:spcBef>
            </a:pPr>
            <a:r>
              <a:rPr u="sng" spc="145" dirty="0">
                <a:solidFill>
                  <a:schemeClr val="bg2">
                    <a:lumMod val="50000"/>
                  </a:schemeClr>
                </a:solidFill>
              </a:rPr>
              <a:t>Special</a:t>
            </a:r>
            <a:r>
              <a:rPr u="sng" spc="-16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u="sng" spc="70" dirty="0">
                <a:solidFill>
                  <a:schemeClr val="bg2">
                    <a:lumMod val="50000"/>
                  </a:schemeClr>
                </a:solidFill>
              </a:rPr>
              <a:t>Thanks</a:t>
            </a:r>
            <a:r>
              <a:rPr u="sng" spc="-155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u="sng" spc="245" dirty="0">
                <a:solidFill>
                  <a:schemeClr val="bg2">
                    <a:lumMod val="50000"/>
                  </a:schemeClr>
                </a:solidFill>
              </a:rPr>
              <a:t>to:</a:t>
            </a:r>
          </a:p>
          <a:p>
            <a:pPr marL="1186180" marR="1178560" algn="ctr">
              <a:lnSpc>
                <a:spcPct val="153100"/>
              </a:lnSpc>
              <a:spcBef>
                <a:spcPts val="15"/>
              </a:spcBef>
            </a:pPr>
            <a:r>
              <a:rPr sz="3950" u="sng" spc="170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A2FF"/>
                  </a:solidFill>
                </a:uFill>
              </a:rPr>
              <a:t>Instructo</a:t>
            </a:r>
            <a:r>
              <a:rPr sz="3950" u="sng" spc="110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A2FF"/>
                  </a:solidFill>
                </a:uFill>
              </a:rPr>
              <a:t>r</a:t>
            </a:r>
            <a:r>
              <a:rPr sz="3950" u="sng" spc="-60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A2FF"/>
                  </a:solidFill>
                </a:uFill>
              </a:rPr>
              <a:t>s </a:t>
            </a:r>
            <a:r>
              <a:rPr sz="3950" u="sng" spc="-45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3950" u="sng" spc="7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A2FF"/>
                  </a:solidFill>
                </a:uFill>
              </a:rPr>
              <a:t>Coursera </a:t>
            </a:r>
            <a:r>
              <a:rPr sz="3950" u="sng" spc="8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3950" u="sng" spc="-30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A2FF"/>
                  </a:solidFill>
                </a:uFill>
              </a:rPr>
              <a:t>IBM</a:t>
            </a:r>
            <a:endParaRPr sz="395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2617721"/>
            <a:ext cx="6073113" cy="6073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37050" y="396875"/>
            <a:ext cx="1005205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96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Appendix</a:t>
            </a:r>
            <a:endParaRPr lang="en-US" sz="96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303" y="3566163"/>
            <a:ext cx="5088179" cy="53094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0518" y="2164091"/>
            <a:ext cx="11912600" cy="8978035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00" spc="55" dirty="0">
                <a:cs typeface="Microsoft Sans Serif"/>
              </a:rPr>
              <a:t>Data</a:t>
            </a:r>
            <a:r>
              <a:rPr sz="2800" spc="-90" dirty="0">
                <a:cs typeface="Microsoft Sans Serif"/>
              </a:rPr>
              <a:t> </a:t>
            </a:r>
            <a:r>
              <a:rPr sz="2800" spc="155" dirty="0">
                <a:cs typeface="Microsoft Sans Serif"/>
              </a:rPr>
              <a:t>collection</a:t>
            </a:r>
            <a:r>
              <a:rPr sz="2800" spc="-85" dirty="0">
                <a:cs typeface="Microsoft Sans Serif"/>
              </a:rPr>
              <a:t> </a:t>
            </a:r>
            <a:r>
              <a:rPr sz="2800" spc="155" dirty="0">
                <a:cs typeface="Microsoft Sans Serif"/>
              </a:rPr>
              <a:t>methodology:</a:t>
            </a:r>
            <a:endParaRPr sz="2800" dirty="0">
              <a:cs typeface="Microsoft Sans Serif"/>
            </a:endParaRPr>
          </a:p>
          <a:p>
            <a:pPr marL="955675" indent="-189865">
              <a:lnSpc>
                <a:spcPct val="100000"/>
              </a:lnSpc>
              <a:spcBef>
                <a:spcPts val="1555"/>
              </a:spcBef>
              <a:buChar char="-"/>
              <a:tabLst>
                <a:tab pos="956310" algn="l"/>
              </a:tabLst>
            </a:pPr>
            <a:r>
              <a:rPr sz="2500" spc="40" dirty="0">
                <a:cs typeface="Microsoft Sans Serif"/>
              </a:rPr>
              <a:t>Using</a:t>
            </a:r>
            <a:r>
              <a:rPr sz="2500" spc="-25" dirty="0">
                <a:cs typeface="Microsoft Sans Serif"/>
              </a:rPr>
              <a:t> </a:t>
            </a:r>
            <a:r>
              <a:rPr sz="2500" spc="30" dirty="0">
                <a:cs typeface="Microsoft Sans Serif"/>
              </a:rPr>
              <a:t>SpaceX</a:t>
            </a:r>
            <a:r>
              <a:rPr sz="2500" spc="-20" dirty="0">
                <a:cs typeface="Microsoft Sans Serif"/>
              </a:rPr>
              <a:t> </a:t>
            </a:r>
            <a:r>
              <a:rPr sz="2500" spc="-30" dirty="0">
                <a:cs typeface="Microsoft Sans Serif"/>
              </a:rPr>
              <a:t>Rest</a:t>
            </a:r>
            <a:r>
              <a:rPr sz="2500" spc="-25" dirty="0">
                <a:cs typeface="Microsoft Sans Serif"/>
              </a:rPr>
              <a:t> </a:t>
            </a:r>
            <a:r>
              <a:rPr sz="2500" spc="-70" dirty="0">
                <a:cs typeface="Microsoft Sans Serif"/>
              </a:rPr>
              <a:t>API</a:t>
            </a:r>
            <a:endParaRPr sz="2500" dirty="0">
              <a:cs typeface="Microsoft Sans Serif"/>
            </a:endParaRPr>
          </a:p>
          <a:p>
            <a:pPr marL="955675" indent="-189865">
              <a:lnSpc>
                <a:spcPct val="100000"/>
              </a:lnSpc>
              <a:spcBef>
                <a:spcPts val="1545"/>
              </a:spcBef>
              <a:buChar char="-"/>
              <a:tabLst>
                <a:tab pos="956310" algn="l"/>
              </a:tabLst>
            </a:pPr>
            <a:r>
              <a:rPr sz="2500" spc="40" dirty="0">
                <a:cs typeface="Microsoft Sans Serif"/>
              </a:rPr>
              <a:t>Using</a:t>
            </a:r>
            <a:r>
              <a:rPr sz="2500" spc="-10" dirty="0">
                <a:cs typeface="Microsoft Sans Serif"/>
              </a:rPr>
              <a:t> </a:t>
            </a:r>
            <a:r>
              <a:rPr sz="2500" spc="15" dirty="0">
                <a:cs typeface="Microsoft Sans Serif"/>
              </a:rPr>
              <a:t>Web</a:t>
            </a:r>
            <a:r>
              <a:rPr sz="2500" spc="-5" dirty="0">
                <a:cs typeface="Microsoft Sans Serif"/>
              </a:rPr>
              <a:t> </a:t>
            </a:r>
            <a:r>
              <a:rPr sz="2500" spc="85" dirty="0">
                <a:cs typeface="Microsoft Sans Serif"/>
              </a:rPr>
              <a:t>Scrapping</a:t>
            </a:r>
            <a:r>
              <a:rPr sz="2500" spc="-5" dirty="0">
                <a:cs typeface="Microsoft Sans Serif"/>
              </a:rPr>
              <a:t> </a:t>
            </a:r>
            <a:r>
              <a:rPr sz="2500" spc="130" dirty="0">
                <a:cs typeface="Microsoft Sans Serif"/>
              </a:rPr>
              <a:t>from</a:t>
            </a:r>
            <a:r>
              <a:rPr sz="2500" spc="-5" dirty="0">
                <a:cs typeface="Microsoft Sans Serif"/>
              </a:rPr>
              <a:t> </a:t>
            </a:r>
            <a:r>
              <a:rPr sz="2500" spc="50" dirty="0">
                <a:cs typeface="Microsoft Sans Serif"/>
              </a:rPr>
              <a:t>Wikipedia</a:t>
            </a:r>
            <a:endParaRPr sz="2500" dirty="0"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2800" spc="120" dirty="0">
                <a:cs typeface="Microsoft Sans Serif"/>
              </a:rPr>
              <a:t>Performed</a:t>
            </a:r>
            <a:r>
              <a:rPr sz="2800" spc="-85" dirty="0">
                <a:cs typeface="Microsoft Sans Serif"/>
              </a:rPr>
              <a:t> </a:t>
            </a:r>
            <a:r>
              <a:rPr sz="2800" spc="114" dirty="0">
                <a:cs typeface="Microsoft Sans Serif"/>
              </a:rPr>
              <a:t>data</a:t>
            </a:r>
            <a:r>
              <a:rPr sz="2800" spc="-80" dirty="0">
                <a:cs typeface="Microsoft Sans Serif"/>
              </a:rPr>
              <a:t> </a:t>
            </a:r>
            <a:r>
              <a:rPr sz="2800" spc="150" dirty="0">
                <a:cs typeface="Microsoft Sans Serif"/>
              </a:rPr>
              <a:t>wrangling</a:t>
            </a:r>
            <a:endParaRPr sz="2800" dirty="0">
              <a:cs typeface="Microsoft Sans Serif"/>
            </a:endParaRPr>
          </a:p>
          <a:p>
            <a:pPr marL="955675" indent="-189865">
              <a:lnSpc>
                <a:spcPct val="100000"/>
              </a:lnSpc>
              <a:spcBef>
                <a:spcPts val="1555"/>
              </a:spcBef>
              <a:buChar char="-"/>
              <a:tabLst>
                <a:tab pos="956310" algn="l"/>
              </a:tabLst>
            </a:pPr>
            <a:r>
              <a:rPr sz="2500" spc="65" dirty="0">
                <a:cs typeface="Microsoft Sans Serif"/>
              </a:rPr>
              <a:t>Filtering</a:t>
            </a:r>
            <a:r>
              <a:rPr sz="2500" spc="-30" dirty="0">
                <a:cs typeface="Microsoft Sans Serif"/>
              </a:rPr>
              <a:t> </a:t>
            </a:r>
            <a:r>
              <a:rPr sz="2500" spc="105" dirty="0">
                <a:cs typeface="Microsoft Sans Serif"/>
              </a:rPr>
              <a:t>the</a:t>
            </a:r>
            <a:r>
              <a:rPr sz="2500" spc="-30" dirty="0">
                <a:cs typeface="Microsoft Sans Serif"/>
              </a:rPr>
              <a:t> </a:t>
            </a:r>
            <a:r>
              <a:rPr sz="2500" spc="70" dirty="0">
                <a:cs typeface="Microsoft Sans Serif"/>
              </a:rPr>
              <a:t>data</a:t>
            </a:r>
            <a:endParaRPr sz="2500" dirty="0">
              <a:cs typeface="Microsoft Sans Serif"/>
            </a:endParaRPr>
          </a:p>
          <a:p>
            <a:pPr marL="955675" indent="-189865">
              <a:lnSpc>
                <a:spcPct val="100000"/>
              </a:lnSpc>
              <a:spcBef>
                <a:spcPts val="1545"/>
              </a:spcBef>
              <a:buChar char="-"/>
              <a:tabLst>
                <a:tab pos="956310" algn="l"/>
              </a:tabLst>
            </a:pPr>
            <a:r>
              <a:rPr sz="2500" spc="45" dirty="0">
                <a:cs typeface="Microsoft Sans Serif"/>
              </a:rPr>
              <a:t>Dealing</a:t>
            </a:r>
            <a:r>
              <a:rPr sz="2500" spc="-15" dirty="0">
                <a:cs typeface="Microsoft Sans Serif"/>
              </a:rPr>
              <a:t> </a:t>
            </a:r>
            <a:r>
              <a:rPr sz="2500" spc="130" dirty="0">
                <a:cs typeface="Microsoft Sans Serif"/>
              </a:rPr>
              <a:t>with</a:t>
            </a:r>
            <a:r>
              <a:rPr sz="2500" spc="-10" dirty="0">
                <a:cs typeface="Microsoft Sans Serif"/>
              </a:rPr>
              <a:t> </a:t>
            </a:r>
            <a:r>
              <a:rPr sz="2500" spc="65" dirty="0">
                <a:cs typeface="Microsoft Sans Serif"/>
              </a:rPr>
              <a:t>missing</a:t>
            </a:r>
            <a:r>
              <a:rPr sz="2500" spc="-15" dirty="0">
                <a:cs typeface="Microsoft Sans Serif"/>
              </a:rPr>
              <a:t> </a:t>
            </a:r>
            <a:r>
              <a:rPr sz="2500" spc="25" dirty="0">
                <a:cs typeface="Microsoft Sans Serif"/>
              </a:rPr>
              <a:t>values</a:t>
            </a:r>
            <a:endParaRPr sz="2500" dirty="0">
              <a:cs typeface="Microsoft Sans Serif"/>
            </a:endParaRPr>
          </a:p>
          <a:p>
            <a:pPr marL="955675" indent="-189865">
              <a:lnSpc>
                <a:spcPct val="100000"/>
              </a:lnSpc>
              <a:spcBef>
                <a:spcPts val="1545"/>
              </a:spcBef>
              <a:buChar char="-"/>
              <a:tabLst>
                <a:tab pos="956310" algn="l"/>
              </a:tabLst>
            </a:pPr>
            <a:r>
              <a:rPr sz="2500" spc="40" dirty="0">
                <a:cs typeface="Microsoft Sans Serif"/>
              </a:rPr>
              <a:t>Using</a:t>
            </a:r>
            <a:r>
              <a:rPr sz="2500" spc="-5" dirty="0">
                <a:cs typeface="Microsoft Sans Serif"/>
              </a:rPr>
              <a:t> </a:t>
            </a:r>
            <a:r>
              <a:rPr sz="2500" spc="65" dirty="0">
                <a:cs typeface="Microsoft Sans Serif"/>
              </a:rPr>
              <a:t>One</a:t>
            </a:r>
            <a:r>
              <a:rPr sz="2500" dirty="0">
                <a:cs typeface="Microsoft Sans Serif"/>
              </a:rPr>
              <a:t> </a:t>
            </a:r>
            <a:r>
              <a:rPr sz="2500" spc="105" dirty="0">
                <a:cs typeface="Microsoft Sans Serif"/>
              </a:rPr>
              <a:t>Hot</a:t>
            </a:r>
            <a:r>
              <a:rPr sz="2500" spc="-5" dirty="0">
                <a:cs typeface="Microsoft Sans Serif"/>
              </a:rPr>
              <a:t> </a:t>
            </a:r>
            <a:r>
              <a:rPr sz="2500" spc="80" dirty="0">
                <a:cs typeface="Microsoft Sans Serif"/>
              </a:rPr>
              <a:t>Encoding</a:t>
            </a:r>
            <a:r>
              <a:rPr sz="2500" dirty="0">
                <a:cs typeface="Microsoft Sans Serif"/>
              </a:rPr>
              <a:t> </a:t>
            </a:r>
            <a:r>
              <a:rPr sz="2500" spc="150" dirty="0">
                <a:cs typeface="Microsoft Sans Serif"/>
              </a:rPr>
              <a:t>to</a:t>
            </a:r>
            <a:r>
              <a:rPr sz="2500" dirty="0">
                <a:cs typeface="Microsoft Sans Serif"/>
              </a:rPr>
              <a:t> </a:t>
            </a:r>
            <a:r>
              <a:rPr sz="2500" spc="65" dirty="0">
                <a:cs typeface="Microsoft Sans Serif"/>
              </a:rPr>
              <a:t>prepare</a:t>
            </a:r>
            <a:r>
              <a:rPr sz="2500" spc="-5" dirty="0">
                <a:cs typeface="Microsoft Sans Serif"/>
              </a:rPr>
              <a:t> </a:t>
            </a:r>
            <a:r>
              <a:rPr sz="2500" spc="105" dirty="0">
                <a:cs typeface="Microsoft Sans Serif"/>
              </a:rPr>
              <a:t>the</a:t>
            </a:r>
            <a:r>
              <a:rPr sz="2500" dirty="0">
                <a:cs typeface="Microsoft Sans Serif"/>
              </a:rPr>
              <a:t> </a:t>
            </a:r>
            <a:r>
              <a:rPr sz="2500" spc="70" dirty="0">
                <a:cs typeface="Microsoft Sans Serif"/>
              </a:rPr>
              <a:t>data</a:t>
            </a:r>
            <a:r>
              <a:rPr sz="2500" spc="-5" dirty="0">
                <a:cs typeface="Microsoft Sans Serif"/>
              </a:rPr>
              <a:t> </a:t>
            </a:r>
            <a:r>
              <a:rPr sz="2500" spc="150" dirty="0">
                <a:cs typeface="Microsoft Sans Serif"/>
              </a:rPr>
              <a:t>to</a:t>
            </a:r>
            <a:r>
              <a:rPr sz="2500" dirty="0">
                <a:cs typeface="Microsoft Sans Serif"/>
              </a:rPr>
              <a:t> </a:t>
            </a:r>
            <a:r>
              <a:rPr sz="2500" spc="-45" dirty="0">
                <a:cs typeface="Microsoft Sans Serif"/>
              </a:rPr>
              <a:t>a</a:t>
            </a:r>
            <a:r>
              <a:rPr sz="2500" dirty="0">
                <a:cs typeface="Microsoft Sans Serif"/>
              </a:rPr>
              <a:t> </a:t>
            </a:r>
            <a:r>
              <a:rPr sz="2500" spc="75" dirty="0">
                <a:cs typeface="Microsoft Sans Serif"/>
              </a:rPr>
              <a:t>binary</a:t>
            </a:r>
            <a:r>
              <a:rPr sz="2500" spc="-5" dirty="0">
                <a:cs typeface="Microsoft Sans Serif"/>
              </a:rPr>
              <a:t> </a:t>
            </a:r>
            <a:r>
              <a:rPr sz="2500" spc="55" dirty="0">
                <a:cs typeface="Microsoft Sans Serif"/>
              </a:rPr>
              <a:t>classi</a:t>
            </a:r>
            <a:r>
              <a:rPr sz="2500" spc="55" dirty="0">
                <a:cs typeface="Times New Roman"/>
              </a:rPr>
              <a:t>f</a:t>
            </a:r>
            <a:r>
              <a:rPr sz="2500" spc="55" dirty="0">
                <a:cs typeface="Microsoft Sans Serif"/>
              </a:rPr>
              <a:t>ication</a:t>
            </a:r>
            <a:endParaRPr sz="2500" dirty="0">
              <a:cs typeface="Microsoft Sans Serif"/>
            </a:endParaRPr>
          </a:p>
          <a:p>
            <a:pPr marL="12700" marR="8890">
              <a:lnSpc>
                <a:spcPts val="6280"/>
              </a:lnSpc>
              <a:spcBef>
                <a:spcPts val="680"/>
              </a:spcBef>
            </a:pPr>
            <a:r>
              <a:rPr sz="2800" spc="120" dirty="0">
                <a:cs typeface="Microsoft Sans Serif"/>
              </a:rPr>
              <a:t>Performed</a:t>
            </a:r>
            <a:r>
              <a:rPr sz="2800" spc="-75" dirty="0">
                <a:cs typeface="Microsoft Sans Serif"/>
              </a:rPr>
              <a:t> </a:t>
            </a:r>
            <a:r>
              <a:rPr sz="2800" spc="140" dirty="0">
                <a:cs typeface="Microsoft Sans Serif"/>
              </a:rPr>
              <a:t>exploratory</a:t>
            </a:r>
            <a:r>
              <a:rPr sz="2800" spc="-70" dirty="0">
                <a:cs typeface="Microsoft Sans Serif"/>
              </a:rPr>
              <a:t> </a:t>
            </a:r>
            <a:r>
              <a:rPr sz="2800" spc="114" dirty="0">
                <a:cs typeface="Microsoft Sans Serif"/>
              </a:rPr>
              <a:t>data</a:t>
            </a:r>
            <a:r>
              <a:rPr sz="2800" spc="-70" dirty="0">
                <a:cs typeface="Microsoft Sans Serif"/>
              </a:rPr>
              <a:t> </a:t>
            </a:r>
            <a:r>
              <a:rPr sz="2800" spc="60" dirty="0">
                <a:cs typeface="Microsoft Sans Serif"/>
              </a:rPr>
              <a:t>analysis</a:t>
            </a:r>
            <a:r>
              <a:rPr sz="2800" spc="-70" dirty="0">
                <a:cs typeface="Microsoft Sans Serif"/>
              </a:rPr>
              <a:t> </a:t>
            </a:r>
            <a:r>
              <a:rPr sz="2800" spc="-50" dirty="0">
                <a:cs typeface="Microsoft Sans Serif"/>
              </a:rPr>
              <a:t>(EDA)</a:t>
            </a:r>
            <a:r>
              <a:rPr sz="2800" spc="-70" dirty="0">
                <a:cs typeface="Microsoft Sans Serif"/>
              </a:rPr>
              <a:t> </a:t>
            </a:r>
            <a:r>
              <a:rPr sz="2800" spc="120" dirty="0">
                <a:cs typeface="Microsoft Sans Serif"/>
              </a:rPr>
              <a:t>using</a:t>
            </a:r>
            <a:r>
              <a:rPr sz="2800" spc="-70" dirty="0">
                <a:cs typeface="Microsoft Sans Serif"/>
              </a:rPr>
              <a:t> </a:t>
            </a:r>
            <a:r>
              <a:rPr sz="2800" spc="100" dirty="0">
                <a:cs typeface="Microsoft Sans Serif"/>
              </a:rPr>
              <a:t>visualization</a:t>
            </a:r>
            <a:r>
              <a:rPr sz="2800" spc="-75" dirty="0">
                <a:cs typeface="Microsoft Sans Serif"/>
              </a:rPr>
              <a:t> </a:t>
            </a:r>
            <a:r>
              <a:rPr sz="2800" spc="120" dirty="0">
                <a:cs typeface="Microsoft Sans Serif"/>
              </a:rPr>
              <a:t>and</a:t>
            </a:r>
            <a:r>
              <a:rPr sz="2800" spc="-70" dirty="0">
                <a:cs typeface="Microsoft Sans Serif"/>
              </a:rPr>
              <a:t> </a:t>
            </a:r>
            <a:r>
              <a:rPr sz="2800" spc="-5" dirty="0">
                <a:cs typeface="Microsoft Sans Serif"/>
              </a:rPr>
              <a:t>SQL </a:t>
            </a:r>
            <a:r>
              <a:rPr sz="2800" spc="-730" dirty="0">
                <a:cs typeface="Microsoft Sans Serif"/>
              </a:rPr>
              <a:t> </a:t>
            </a:r>
            <a:r>
              <a:rPr sz="2800" spc="120" dirty="0">
                <a:cs typeface="Microsoft Sans Serif"/>
              </a:rPr>
              <a:t>Performed </a:t>
            </a:r>
            <a:r>
              <a:rPr sz="2800" spc="135" dirty="0">
                <a:cs typeface="Microsoft Sans Serif"/>
              </a:rPr>
              <a:t>interactive </a:t>
            </a:r>
            <a:r>
              <a:rPr sz="2800" spc="85" dirty="0">
                <a:cs typeface="Microsoft Sans Serif"/>
              </a:rPr>
              <a:t>visual </a:t>
            </a:r>
            <a:r>
              <a:rPr sz="2800" spc="110" dirty="0">
                <a:cs typeface="Microsoft Sans Serif"/>
              </a:rPr>
              <a:t>analytics </a:t>
            </a:r>
            <a:r>
              <a:rPr sz="2800" spc="120" dirty="0">
                <a:cs typeface="Microsoft Sans Serif"/>
              </a:rPr>
              <a:t>using </a:t>
            </a:r>
            <a:r>
              <a:rPr sz="2800" spc="90" dirty="0">
                <a:cs typeface="Microsoft Sans Serif"/>
              </a:rPr>
              <a:t>Folium </a:t>
            </a:r>
            <a:r>
              <a:rPr sz="2800" spc="120" dirty="0">
                <a:cs typeface="Microsoft Sans Serif"/>
              </a:rPr>
              <a:t>and </a:t>
            </a:r>
            <a:r>
              <a:rPr sz="2800" spc="105" dirty="0">
                <a:cs typeface="Microsoft Sans Serif"/>
              </a:rPr>
              <a:t>Plotly </a:t>
            </a:r>
            <a:r>
              <a:rPr sz="2800" spc="25" dirty="0">
                <a:cs typeface="Microsoft Sans Serif"/>
              </a:rPr>
              <a:t>Dash </a:t>
            </a:r>
            <a:r>
              <a:rPr sz="2800" spc="30" dirty="0">
                <a:cs typeface="Microsoft Sans Serif"/>
              </a:rPr>
              <a:t> </a:t>
            </a:r>
            <a:r>
              <a:rPr sz="2800" spc="120" dirty="0">
                <a:cs typeface="Microsoft Sans Serif"/>
              </a:rPr>
              <a:t>Performed</a:t>
            </a:r>
            <a:r>
              <a:rPr sz="2800" spc="-80" dirty="0">
                <a:cs typeface="Microsoft Sans Serif"/>
              </a:rPr>
              <a:t> </a:t>
            </a:r>
            <a:r>
              <a:rPr sz="2800" spc="150" dirty="0">
                <a:cs typeface="Microsoft Sans Serif"/>
              </a:rPr>
              <a:t>predictive</a:t>
            </a:r>
            <a:r>
              <a:rPr sz="2800" spc="-80" dirty="0">
                <a:cs typeface="Microsoft Sans Serif"/>
              </a:rPr>
              <a:t> </a:t>
            </a:r>
            <a:r>
              <a:rPr sz="2800" spc="60" dirty="0">
                <a:cs typeface="Microsoft Sans Serif"/>
              </a:rPr>
              <a:t>analysis</a:t>
            </a:r>
            <a:r>
              <a:rPr sz="2800" spc="-75" dirty="0">
                <a:cs typeface="Microsoft Sans Serif"/>
              </a:rPr>
              <a:t> </a:t>
            </a:r>
            <a:r>
              <a:rPr sz="2800" spc="120" dirty="0">
                <a:cs typeface="Microsoft Sans Serif"/>
              </a:rPr>
              <a:t>using</a:t>
            </a:r>
            <a:r>
              <a:rPr sz="2800" spc="-80" dirty="0">
                <a:cs typeface="Microsoft Sans Serif"/>
              </a:rPr>
              <a:t> </a:t>
            </a:r>
            <a:r>
              <a:rPr sz="2800" spc="100" dirty="0">
                <a:cs typeface="Microsoft Sans Serif"/>
              </a:rPr>
              <a:t>classi</a:t>
            </a:r>
            <a:r>
              <a:rPr sz="2800" spc="100" dirty="0">
                <a:cs typeface="Verdana"/>
              </a:rPr>
              <a:t>f</a:t>
            </a:r>
            <a:r>
              <a:rPr sz="2800" spc="100" dirty="0">
                <a:cs typeface="Microsoft Sans Serif"/>
              </a:rPr>
              <a:t>ication</a:t>
            </a:r>
            <a:r>
              <a:rPr sz="2800" spc="-80" dirty="0">
                <a:cs typeface="Microsoft Sans Serif"/>
              </a:rPr>
              <a:t> </a:t>
            </a:r>
            <a:r>
              <a:rPr sz="2800" spc="130" dirty="0">
                <a:cs typeface="Microsoft Sans Serif"/>
              </a:rPr>
              <a:t>models</a:t>
            </a:r>
            <a:endParaRPr sz="2800" dirty="0">
              <a:cs typeface="Microsoft Sans Serif"/>
            </a:endParaRPr>
          </a:p>
          <a:p>
            <a:pPr marL="766445" marR="5080">
              <a:lnSpc>
                <a:spcPct val="109900"/>
              </a:lnSpc>
              <a:spcBef>
                <a:spcPts val="555"/>
              </a:spcBef>
              <a:buChar char="-"/>
              <a:tabLst>
                <a:tab pos="956310" algn="l"/>
              </a:tabLst>
            </a:pPr>
            <a:r>
              <a:rPr sz="2500" spc="65" dirty="0">
                <a:cs typeface="Microsoft Sans Serif"/>
              </a:rPr>
              <a:t>Building,</a:t>
            </a:r>
            <a:r>
              <a:rPr sz="2500" spc="-5" dirty="0">
                <a:cs typeface="Microsoft Sans Serif"/>
              </a:rPr>
              <a:t> </a:t>
            </a:r>
            <a:r>
              <a:rPr sz="2500" spc="120" dirty="0">
                <a:cs typeface="Microsoft Sans Serif"/>
              </a:rPr>
              <a:t>tuning</a:t>
            </a:r>
            <a:r>
              <a:rPr sz="2500" dirty="0">
                <a:cs typeface="Microsoft Sans Serif"/>
              </a:rPr>
              <a:t> </a:t>
            </a:r>
            <a:r>
              <a:rPr sz="2500" spc="75" dirty="0">
                <a:cs typeface="Microsoft Sans Serif"/>
              </a:rPr>
              <a:t>and</a:t>
            </a:r>
            <a:r>
              <a:rPr sz="2500" dirty="0">
                <a:cs typeface="Microsoft Sans Serif"/>
              </a:rPr>
              <a:t> </a:t>
            </a:r>
            <a:r>
              <a:rPr sz="2500" spc="60" dirty="0">
                <a:cs typeface="Microsoft Sans Serif"/>
              </a:rPr>
              <a:t>evaluation</a:t>
            </a:r>
            <a:r>
              <a:rPr sz="2500" dirty="0">
                <a:cs typeface="Microsoft Sans Serif"/>
              </a:rPr>
              <a:t> </a:t>
            </a:r>
            <a:r>
              <a:rPr sz="2500" spc="140" dirty="0">
                <a:cs typeface="Microsoft Sans Serif"/>
              </a:rPr>
              <a:t>of</a:t>
            </a:r>
            <a:r>
              <a:rPr sz="2500" dirty="0">
                <a:cs typeface="Microsoft Sans Serif"/>
              </a:rPr>
              <a:t> </a:t>
            </a:r>
            <a:r>
              <a:rPr sz="2500" spc="55" dirty="0">
                <a:cs typeface="Microsoft Sans Serif"/>
              </a:rPr>
              <a:t>classi</a:t>
            </a:r>
            <a:r>
              <a:rPr sz="2500" spc="55" dirty="0">
                <a:cs typeface="Times New Roman"/>
              </a:rPr>
              <a:t>f</a:t>
            </a:r>
            <a:r>
              <a:rPr sz="2500" spc="55" dirty="0">
                <a:cs typeface="Microsoft Sans Serif"/>
              </a:rPr>
              <a:t>ication</a:t>
            </a:r>
            <a:r>
              <a:rPr sz="2500" dirty="0">
                <a:cs typeface="Microsoft Sans Serif"/>
              </a:rPr>
              <a:t> </a:t>
            </a:r>
            <a:r>
              <a:rPr sz="2500" spc="85" dirty="0">
                <a:cs typeface="Microsoft Sans Serif"/>
              </a:rPr>
              <a:t>models</a:t>
            </a:r>
            <a:r>
              <a:rPr sz="2500" dirty="0">
                <a:cs typeface="Microsoft Sans Serif"/>
              </a:rPr>
              <a:t> </a:t>
            </a:r>
            <a:r>
              <a:rPr sz="2500" spc="150" dirty="0">
                <a:cs typeface="Microsoft Sans Serif"/>
              </a:rPr>
              <a:t>to</a:t>
            </a:r>
            <a:r>
              <a:rPr sz="2500" dirty="0">
                <a:cs typeface="Microsoft Sans Serif"/>
              </a:rPr>
              <a:t> </a:t>
            </a:r>
            <a:r>
              <a:rPr sz="2500" spc="40" dirty="0">
                <a:cs typeface="Microsoft Sans Serif"/>
              </a:rPr>
              <a:t>ensure</a:t>
            </a:r>
            <a:r>
              <a:rPr sz="2500" dirty="0">
                <a:cs typeface="Microsoft Sans Serif"/>
              </a:rPr>
              <a:t> </a:t>
            </a:r>
            <a:r>
              <a:rPr sz="2500" spc="105" dirty="0">
                <a:cs typeface="Microsoft Sans Serif"/>
              </a:rPr>
              <a:t>the</a:t>
            </a:r>
            <a:r>
              <a:rPr sz="2500" dirty="0">
                <a:cs typeface="Microsoft Sans Serif"/>
              </a:rPr>
              <a:t> </a:t>
            </a:r>
            <a:r>
              <a:rPr sz="2500" spc="85" dirty="0">
                <a:cs typeface="Microsoft Sans Serif"/>
              </a:rPr>
              <a:t>best </a:t>
            </a:r>
            <a:r>
              <a:rPr sz="2500" spc="-650" dirty="0">
                <a:cs typeface="Microsoft Sans Serif"/>
              </a:rPr>
              <a:t> </a:t>
            </a:r>
            <a:r>
              <a:rPr sz="2500" spc="45" dirty="0">
                <a:cs typeface="Microsoft Sans Serif"/>
              </a:rPr>
              <a:t>results</a:t>
            </a:r>
            <a:endParaRPr sz="2500" dirty="0">
              <a:cs typeface="Microsoft Sans Serif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944" y="396875"/>
            <a:ext cx="97129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spc="5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</a:t>
            </a:r>
            <a:r>
              <a:rPr lang="en-US" sz="9600" b="1" spc="50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METHODOLOGY</a:t>
            </a:r>
            <a:endParaRPr lang="en-US" sz="9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0050" y="4130675"/>
            <a:ext cx="90300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spc="5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METHODOLOGY</a:t>
            </a:r>
            <a:endParaRPr lang="en-US" sz="9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25" y="2351577"/>
            <a:ext cx="16843375" cy="117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00"/>
              </a:spcBef>
            </a:pPr>
            <a:r>
              <a:rPr sz="3450" spc="15" dirty="0">
                <a:solidFill>
                  <a:srgbClr val="FFFFFF"/>
                </a:solidFill>
              </a:rPr>
              <a:t>Data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50" dirty="0">
                <a:solidFill>
                  <a:srgbClr val="FFFFFF"/>
                </a:solidFill>
              </a:rPr>
              <a:t>collection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90" dirty="0">
                <a:solidFill>
                  <a:srgbClr val="FFFFFF"/>
                </a:solidFill>
              </a:rPr>
              <a:t>process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05" dirty="0">
                <a:solidFill>
                  <a:srgbClr val="FFFFFF"/>
                </a:solidFill>
              </a:rPr>
              <a:t>involved</a:t>
            </a:r>
            <a:r>
              <a:rPr sz="3450" dirty="0">
                <a:solidFill>
                  <a:srgbClr val="FFFFFF"/>
                </a:solidFill>
              </a:rPr>
              <a:t> </a:t>
            </a:r>
            <a:r>
              <a:rPr sz="3450" spc="-60" dirty="0">
                <a:solidFill>
                  <a:srgbClr val="FFFFFF"/>
                </a:solidFill>
              </a:rPr>
              <a:t>a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55" dirty="0">
                <a:solidFill>
                  <a:srgbClr val="FFFFFF"/>
                </a:solidFill>
              </a:rPr>
              <a:t>combination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95" dirty="0">
                <a:solidFill>
                  <a:srgbClr val="FFFFFF"/>
                </a:solidFill>
              </a:rPr>
              <a:t>of</a:t>
            </a:r>
            <a:r>
              <a:rPr sz="3450" dirty="0">
                <a:solidFill>
                  <a:srgbClr val="FFFFFF"/>
                </a:solidFill>
              </a:rPr>
              <a:t> </a:t>
            </a:r>
            <a:r>
              <a:rPr sz="3450" spc="-100" dirty="0">
                <a:solidFill>
                  <a:srgbClr val="FFFFFF"/>
                </a:solidFill>
              </a:rPr>
              <a:t>API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80" dirty="0">
                <a:solidFill>
                  <a:srgbClr val="FFFFFF"/>
                </a:solidFill>
              </a:rPr>
              <a:t>requests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85" dirty="0">
                <a:solidFill>
                  <a:srgbClr val="FFFFFF"/>
                </a:solidFill>
              </a:rPr>
              <a:t>from</a:t>
            </a:r>
            <a:r>
              <a:rPr sz="3450" dirty="0">
                <a:solidFill>
                  <a:srgbClr val="FFFFFF"/>
                </a:solidFill>
              </a:rPr>
              <a:t> </a:t>
            </a:r>
            <a:r>
              <a:rPr sz="3450" spc="45" dirty="0">
                <a:solidFill>
                  <a:srgbClr val="FFFFFF"/>
                </a:solidFill>
              </a:rPr>
              <a:t>SpaceX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-275" dirty="0">
                <a:solidFill>
                  <a:srgbClr val="FFFFFF"/>
                </a:solidFill>
              </a:rPr>
              <a:t>REST </a:t>
            </a:r>
            <a:r>
              <a:rPr sz="3450" spc="-900" dirty="0">
                <a:solidFill>
                  <a:srgbClr val="FFFFFF"/>
                </a:solidFill>
              </a:rPr>
              <a:t> </a:t>
            </a:r>
            <a:r>
              <a:rPr sz="3450" spc="-100" dirty="0">
                <a:solidFill>
                  <a:srgbClr val="FFFFFF"/>
                </a:solidFill>
              </a:rPr>
              <a:t>API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05" dirty="0">
                <a:solidFill>
                  <a:srgbClr val="FFFFFF"/>
                </a:solidFill>
              </a:rPr>
              <a:t>and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25" dirty="0">
                <a:solidFill>
                  <a:srgbClr val="FFFFFF"/>
                </a:solidFill>
              </a:rPr>
              <a:t>Web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05" dirty="0">
                <a:solidFill>
                  <a:srgbClr val="FFFFFF"/>
                </a:solidFill>
              </a:rPr>
              <a:t>Scraping</a:t>
            </a:r>
            <a:r>
              <a:rPr sz="3450" dirty="0">
                <a:solidFill>
                  <a:srgbClr val="FFFFFF"/>
                </a:solidFill>
              </a:rPr>
              <a:t> </a:t>
            </a:r>
            <a:r>
              <a:rPr sz="3450" spc="95" dirty="0">
                <a:solidFill>
                  <a:srgbClr val="FFFFFF"/>
                </a:solidFill>
              </a:rPr>
              <a:t>data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85" dirty="0">
                <a:solidFill>
                  <a:srgbClr val="FFFFFF"/>
                </a:solidFill>
              </a:rPr>
              <a:t>from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-60" dirty="0">
                <a:solidFill>
                  <a:srgbClr val="FFFFFF"/>
                </a:solidFill>
              </a:rPr>
              <a:t>a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114" dirty="0">
                <a:solidFill>
                  <a:srgbClr val="FFFFFF"/>
                </a:solidFill>
              </a:rPr>
              <a:t>table</a:t>
            </a:r>
            <a:r>
              <a:rPr sz="3450" dirty="0">
                <a:solidFill>
                  <a:srgbClr val="FFFFFF"/>
                </a:solidFill>
              </a:rPr>
              <a:t> </a:t>
            </a:r>
            <a:r>
              <a:rPr sz="3450" spc="114" dirty="0">
                <a:solidFill>
                  <a:srgbClr val="FFFFFF"/>
                </a:solidFill>
              </a:rPr>
              <a:t>in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-20" dirty="0">
                <a:solidFill>
                  <a:srgbClr val="FFFFFF"/>
                </a:solidFill>
              </a:rPr>
              <a:t>SpaceX’s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75" dirty="0">
                <a:solidFill>
                  <a:srgbClr val="FFFFFF"/>
                </a:solidFill>
              </a:rPr>
              <a:t>Wikipedia</a:t>
            </a:r>
            <a:r>
              <a:rPr sz="3450" spc="-5" dirty="0">
                <a:solidFill>
                  <a:srgbClr val="FFFFFF"/>
                </a:solidFill>
              </a:rPr>
              <a:t> </a:t>
            </a:r>
            <a:r>
              <a:rPr sz="3450" spc="75" dirty="0">
                <a:solidFill>
                  <a:srgbClr val="FFFFFF"/>
                </a:solidFill>
              </a:rPr>
              <a:t>entry.</a:t>
            </a:r>
            <a:endParaRPr sz="3450"/>
          </a:p>
        </p:txBody>
      </p:sp>
      <p:sp>
        <p:nvSpPr>
          <p:cNvPr id="4" name="object 4"/>
          <p:cNvSpPr txBox="1"/>
          <p:nvPr/>
        </p:nvSpPr>
        <p:spPr>
          <a:xfrm>
            <a:off x="1308125" y="3722006"/>
            <a:ext cx="17100550" cy="671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5540">
              <a:lnSpc>
                <a:spcPct val="109500"/>
              </a:lnSpc>
              <a:spcBef>
                <a:spcPts val="100"/>
              </a:spcBef>
            </a:pPr>
            <a:r>
              <a:rPr sz="34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had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both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collection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complete </a:t>
            </a:r>
            <a:r>
              <a:rPr sz="3450" spc="-9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information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launches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detailed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analysis.</a:t>
            </a:r>
            <a:endParaRPr sz="3450">
              <a:latin typeface="Microsoft Sans Serif"/>
              <a:cs typeface="Microsoft Sans Serif"/>
            </a:endParaRPr>
          </a:p>
          <a:p>
            <a:pPr marL="766445">
              <a:lnSpc>
                <a:spcPct val="100000"/>
              </a:lnSpc>
              <a:spcBef>
                <a:spcPts val="4090"/>
              </a:spcBef>
            </a:pPr>
            <a:r>
              <a:rPr sz="3850" spc="-20" dirty="0">
                <a:solidFill>
                  <a:srgbClr val="D5D5D5"/>
                </a:solidFill>
                <a:latin typeface="Microsoft Sans Serif"/>
                <a:cs typeface="Microsoft Sans Serif"/>
              </a:rPr>
              <a:t>D</a:t>
            </a:r>
            <a:r>
              <a:rPr sz="3850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850" spc="370" dirty="0">
                <a:solidFill>
                  <a:srgbClr val="D5D5D5"/>
                </a:solidFill>
                <a:latin typeface="Microsoft Sans Serif"/>
                <a:cs typeface="Microsoft Sans Serif"/>
              </a:rPr>
              <a:t>t</a:t>
            </a:r>
            <a:r>
              <a:rPr sz="3850" spc="5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85" dirty="0">
                <a:solidFill>
                  <a:srgbClr val="D5D5D5"/>
                </a:solidFill>
                <a:latin typeface="Microsoft Sans Serif"/>
                <a:cs typeface="Microsoft Sans Serif"/>
              </a:rPr>
              <a:t>C</a:t>
            </a:r>
            <a:r>
              <a:rPr sz="3850" spc="190" dirty="0">
                <a:solidFill>
                  <a:srgbClr val="D5D5D5"/>
                </a:solidFill>
                <a:latin typeface="Microsoft Sans Serif"/>
                <a:cs typeface="Microsoft Sans Serif"/>
              </a:rPr>
              <a:t>olumns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165" dirty="0">
                <a:solidFill>
                  <a:srgbClr val="D5D5D5"/>
                </a:solidFill>
                <a:latin typeface="Microsoft Sans Serif"/>
                <a:cs typeface="Microsoft Sans Serif"/>
              </a:rPr>
              <a:t>a</a:t>
            </a:r>
            <a:r>
              <a:rPr sz="3850" spc="50" dirty="0">
                <a:solidFill>
                  <a:srgbClr val="D5D5D5"/>
                </a:solidFill>
                <a:latin typeface="Microsoft Sans Serif"/>
                <a:cs typeface="Microsoft Sans Serif"/>
              </a:rPr>
              <a:t>r</a:t>
            </a:r>
            <a:r>
              <a:rPr sz="3850" spc="105" dirty="0">
                <a:solidFill>
                  <a:srgbClr val="D5D5D5"/>
                </a:solidFill>
                <a:latin typeface="Microsoft Sans Serif"/>
                <a:cs typeface="Microsoft Sans Serif"/>
              </a:rPr>
              <a:t>e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355" dirty="0">
                <a:solidFill>
                  <a:srgbClr val="D5D5D5"/>
                </a:solidFill>
                <a:latin typeface="Microsoft Sans Serif"/>
                <a:cs typeface="Microsoft Sans Serif"/>
              </a:rPr>
              <a:t>ob</a:t>
            </a:r>
            <a:r>
              <a:rPr sz="3850" spc="190" dirty="0">
                <a:solidFill>
                  <a:srgbClr val="D5D5D5"/>
                </a:solidFill>
                <a:latin typeface="Microsoft Sans Serif"/>
                <a:cs typeface="Microsoft Sans Serif"/>
              </a:rPr>
              <a:t>t</a:t>
            </a:r>
            <a:r>
              <a:rPr sz="3850" spc="160" dirty="0">
                <a:solidFill>
                  <a:srgbClr val="D5D5D5"/>
                </a:solidFill>
                <a:latin typeface="Microsoft Sans Serif"/>
                <a:cs typeface="Microsoft Sans Serif"/>
              </a:rPr>
              <a:t>ained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254" dirty="0">
                <a:solidFill>
                  <a:srgbClr val="D5D5D5"/>
                </a:solidFill>
                <a:latin typeface="Microsoft Sans Serif"/>
                <a:cs typeface="Microsoft Sans Serif"/>
              </a:rPr>
              <a:t>b</a:t>
            </a:r>
            <a:r>
              <a:rPr sz="3850" spc="215" dirty="0">
                <a:solidFill>
                  <a:srgbClr val="D5D5D5"/>
                </a:solidFill>
                <a:latin typeface="Microsoft Sans Serif"/>
                <a:cs typeface="Microsoft Sans Serif"/>
              </a:rPr>
              <a:t>y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175" dirty="0">
                <a:solidFill>
                  <a:srgbClr val="D5D5D5"/>
                </a:solidFill>
                <a:latin typeface="Microsoft Sans Serif"/>
                <a:cs typeface="Microsoft Sans Serif"/>
              </a:rPr>
              <a:t>using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120" dirty="0">
                <a:solidFill>
                  <a:srgbClr val="D5D5D5"/>
                </a:solidFill>
                <a:latin typeface="Microsoft Sans Serif"/>
                <a:cs typeface="Microsoft Sans Serif"/>
              </a:rPr>
              <a:t>SpaceX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-275" dirty="0">
                <a:solidFill>
                  <a:srgbClr val="D5D5D5"/>
                </a:solidFill>
                <a:latin typeface="Microsoft Sans Serif"/>
                <a:cs typeface="Microsoft Sans Serif"/>
              </a:rPr>
              <a:t>RE</a:t>
            </a:r>
            <a:r>
              <a:rPr sz="3850" spc="-200" dirty="0">
                <a:solidFill>
                  <a:srgbClr val="D5D5D5"/>
                </a:solidFill>
                <a:latin typeface="Microsoft Sans Serif"/>
                <a:cs typeface="Microsoft Sans Serif"/>
              </a:rPr>
              <a:t>S</a:t>
            </a:r>
            <a:r>
              <a:rPr sz="3850" spc="-95" dirty="0">
                <a:solidFill>
                  <a:srgbClr val="D5D5D5"/>
                </a:solidFill>
                <a:latin typeface="Microsoft Sans Serif"/>
                <a:cs typeface="Microsoft Sans Serif"/>
              </a:rPr>
              <a:t>T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35" dirty="0">
                <a:solidFill>
                  <a:srgbClr val="D5D5D5"/>
                </a:solidFill>
                <a:latin typeface="Microsoft Sans Serif"/>
                <a:cs typeface="Microsoft Sans Serif"/>
              </a:rPr>
              <a:t>API:</a:t>
            </a:r>
            <a:endParaRPr sz="3850">
              <a:latin typeface="Microsoft Sans Serif"/>
              <a:cs typeface="Microsoft Sans Serif"/>
            </a:endParaRPr>
          </a:p>
          <a:p>
            <a:pPr marL="1520190" marR="5080">
              <a:lnSpc>
                <a:spcPct val="109500"/>
              </a:lnSpc>
              <a:spcBef>
                <a:spcPts val="1745"/>
              </a:spcBef>
            </a:pPr>
            <a:r>
              <a:rPr sz="34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FlightNumber, </a:t>
            </a:r>
            <a:r>
              <a:rPr sz="34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Date, </a:t>
            </a:r>
            <a:r>
              <a:rPr sz="34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BoosterVersion, 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PayloadMass, </a:t>
            </a:r>
            <a:r>
              <a:rPr sz="34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Orbit, </a:t>
            </a:r>
            <a:r>
              <a:rPr sz="34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LaunchSite, </a:t>
            </a:r>
            <a:r>
              <a:rPr sz="34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Flights,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GridFins,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Reused,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Legs,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LandingPad,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Block,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ReusedCount, </a:t>
            </a:r>
            <a:r>
              <a:rPr sz="3450" spc="-9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Serial,</a:t>
            </a:r>
            <a:r>
              <a:rPr sz="34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Longitude,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Latitude</a:t>
            </a:r>
            <a:endParaRPr sz="3450">
              <a:latin typeface="Microsoft Sans Serif"/>
              <a:cs typeface="Microsoft Sans Serif"/>
            </a:endParaRPr>
          </a:p>
          <a:p>
            <a:pPr marL="766445">
              <a:lnSpc>
                <a:spcPct val="100000"/>
              </a:lnSpc>
              <a:spcBef>
                <a:spcPts val="4090"/>
              </a:spcBef>
            </a:pPr>
            <a:r>
              <a:rPr sz="3850" spc="90" dirty="0">
                <a:solidFill>
                  <a:srgbClr val="D5D5D5"/>
                </a:solidFill>
                <a:latin typeface="Microsoft Sans Serif"/>
                <a:cs typeface="Microsoft Sans Serif"/>
              </a:rPr>
              <a:t>Data</a:t>
            </a:r>
            <a:r>
              <a:rPr sz="3850" spc="-11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175" dirty="0">
                <a:solidFill>
                  <a:srgbClr val="D5D5D5"/>
                </a:solidFill>
                <a:latin typeface="Microsoft Sans Serif"/>
                <a:cs typeface="Microsoft Sans Serif"/>
              </a:rPr>
              <a:t>Columns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105" dirty="0">
                <a:solidFill>
                  <a:srgbClr val="D5D5D5"/>
                </a:solidFill>
                <a:latin typeface="Microsoft Sans Serif"/>
                <a:cs typeface="Microsoft Sans Serif"/>
              </a:rPr>
              <a:t>are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215" dirty="0">
                <a:solidFill>
                  <a:srgbClr val="D5D5D5"/>
                </a:solidFill>
                <a:latin typeface="Microsoft Sans Serif"/>
                <a:cs typeface="Microsoft Sans Serif"/>
              </a:rPr>
              <a:t>obtained</a:t>
            </a:r>
            <a:r>
              <a:rPr sz="3850" spc="-11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235" dirty="0">
                <a:solidFill>
                  <a:srgbClr val="D5D5D5"/>
                </a:solidFill>
                <a:latin typeface="Microsoft Sans Serif"/>
                <a:cs typeface="Microsoft Sans Serif"/>
              </a:rPr>
              <a:t>by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175" dirty="0">
                <a:solidFill>
                  <a:srgbClr val="D5D5D5"/>
                </a:solidFill>
                <a:latin typeface="Microsoft Sans Serif"/>
                <a:cs typeface="Microsoft Sans Serif"/>
              </a:rPr>
              <a:t>using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160" dirty="0">
                <a:solidFill>
                  <a:srgbClr val="D5D5D5"/>
                </a:solidFill>
                <a:latin typeface="Microsoft Sans Serif"/>
                <a:cs typeface="Microsoft Sans Serif"/>
              </a:rPr>
              <a:t>Wikipedia</a:t>
            </a:r>
            <a:r>
              <a:rPr sz="3850" spc="-105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100" dirty="0">
                <a:solidFill>
                  <a:srgbClr val="D5D5D5"/>
                </a:solidFill>
                <a:latin typeface="Microsoft Sans Serif"/>
                <a:cs typeface="Microsoft Sans Serif"/>
              </a:rPr>
              <a:t>Web</a:t>
            </a:r>
            <a:r>
              <a:rPr sz="3850" spc="-110" dirty="0">
                <a:solidFill>
                  <a:srgbClr val="D5D5D5"/>
                </a:solidFill>
                <a:latin typeface="Microsoft Sans Serif"/>
                <a:cs typeface="Microsoft Sans Serif"/>
              </a:rPr>
              <a:t> </a:t>
            </a:r>
            <a:r>
              <a:rPr sz="3850" spc="165" dirty="0">
                <a:solidFill>
                  <a:srgbClr val="D5D5D5"/>
                </a:solidFill>
                <a:latin typeface="Microsoft Sans Serif"/>
                <a:cs typeface="Microsoft Sans Serif"/>
              </a:rPr>
              <a:t>Scraping:</a:t>
            </a:r>
            <a:endParaRPr sz="3850">
              <a:latin typeface="Microsoft Sans Serif"/>
              <a:cs typeface="Microsoft Sans Serif"/>
            </a:endParaRPr>
          </a:p>
          <a:p>
            <a:pPr marL="1520190" marR="1050925">
              <a:lnSpc>
                <a:spcPct val="109500"/>
              </a:lnSpc>
              <a:spcBef>
                <a:spcPts val="1739"/>
              </a:spcBef>
            </a:pPr>
            <a:r>
              <a:rPr sz="34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Flight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No.,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Payload,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PayloadMass,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Orbit,</a:t>
            </a:r>
            <a:r>
              <a:rPr sz="3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Customer,</a:t>
            </a:r>
            <a:r>
              <a:rPr sz="3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Launch </a:t>
            </a:r>
            <a:r>
              <a:rPr sz="3450" spc="-9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outcome,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Booster,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Booster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landing,</a:t>
            </a:r>
            <a:r>
              <a:rPr sz="34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Date,</a:t>
            </a:r>
            <a:r>
              <a:rPr sz="3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1748" y="285724"/>
            <a:ext cx="94933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spc="50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</a:t>
            </a:r>
            <a:r>
              <a:rPr lang="en-US" sz="8000" b="1" spc="50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DATA COLLECTION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5186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79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29"/>
                </a:lnTo>
                <a:lnTo>
                  <a:pt x="7783" y="2940819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8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19"/>
                </a:lnTo>
                <a:lnTo>
                  <a:pt x="3665471" y="2892729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8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8798" y="2980022"/>
            <a:ext cx="2202815" cy="22088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1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Requesting </a:t>
            </a:r>
            <a:r>
              <a:rPr sz="2600" spc="11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600" spc="15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rocket</a:t>
            </a:r>
            <a:r>
              <a:rPr sz="2600" spc="-15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600" spc="13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launch </a:t>
            </a:r>
            <a:r>
              <a:rPr sz="2600" spc="-6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600" spc="12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data </a:t>
            </a:r>
            <a:r>
              <a:rPr sz="2600" spc="20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from </a:t>
            </a:r>
            <a:r>
              <a:rPr sz="2600" spc="20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600" spc="9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SpaceX</a:t>
            </a:r>
            <a:r>
              <a:rPr sz="2600" spc="-8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600" spc="2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API</a:t>
            </a:r>
            <a:endParaRPr sz="2600" dirty="0">
              <a:solidFill>
                <a:schemeClr val="bg1">
                  <a:lumMod val="95000"/>
                  <a:lumOff val="5000"/>
                </a:schemeClr>
              </a:solidFill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3202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66800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7" y="911"/>
                </a:lnTo>
                <a:lnTo>
                  <a:pt x="321439" y="3075"/>
                </a:lnTo>
                <a:lnTo>
                  <a:pt x="277108" y="7289"/>
                </a:lnTo>
                <a:lnTo>
                  <a:pt x="239324" y="14236"/>
                </a:lnTo>
                <a:lnTo>
                  <a:pt x="158608" y="47328"/>
                </a:lnTo>
                <a:lnTo>
                  <a:pt x="115137" y="77832"/>
                </a:lnTo>
                <a:lnTo>
                  <a:pt x="77718" y="115251"/>
                </a:lnTo>
                <a:lnTo>
                  <a:pt x="47214" y="158722"/>
                </a:lnTo>
                <a:lnTo>
                  <a:pt x="24487" y="207384"/>
                </a:lnTo>
                <a:lnTo>
                  <a:pt x="7175" y="277222"/>
                </a:lnTo>
                <a:lnTo>
                  <a:pt x="2961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1" y="2919994"/>
                </a:lnTo>
                <a:lnTo>
                  <a:pt x="7175" y="2964325"/>
                </a:lnTo>
                <a:lnTo>
                  <a:pt x="14122" y="3002109"/>
                </a:lnTo>
                <a:lnTo>
                  <a:pt x="47214" y="3082825"/>
                </a:lnTo>
                <a:lnTo>
                  <a:pt x="77718" y="3126296"/>
                </a:lnTo>
                <a:lnTo>
                  <a:pt x="115137" y="3163715"/>
                </a:lnTo>
                <a:lnTo>
                  <a:pt x="158608" y="3194220"/>
                </a:lnTo>
                <a:lnTo>
                  <a:pt x="207269" y="3216947"/>
                </a:lnTo>
                <a:lnTo>
                  <a:pt x="277108" y="3234259"/>
                </a:lnTo>
                <a:lnTo>
                  <a:pt x="321439" y="3238473"/>
                </a:lnTo>
                <a:lnTo>
                  <a:pt x="373137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0" y="3241548"/>
                </a:lnTo>
                <a:lnTo>
                  <a:pt x="3235684" y="3241434"/>
                </a:lnTo>
                <a:lnTo>
                  <a:pt x="3295566" y="3240637"/>
                </a:lnTo>
                <a:lnTo>
                  <a:pt x="3347263" y="3238473"/>
                </a:lnTo>
                <a:lnTo>
                  <a:pt x="3391594" y="3234259"/>
                </a:lnTo>
                <a:lnTo>
                  <a:pt x="3429378" y="3227311"/>
                </a:lnTo>
                <a:lnTo>
                  <a:pt x="3510094" y="3194220"/>
                </a:lnTo>
                <a:lnTo>
                  <a:pt x="3553565" y="3163715"/>
                </a:lnTo>
                <a:lnTo>
                  <a:pt x="3590984" y="3126296"/>
                </a:lnTo>
                <a:lnTo>
                  <a:pt x="3621488" y="3082825"/>
                </a:lnTo>
                <a:lnTo>
                  <a:pt x="3644215" y="3034164"/>
                </a:lnTo>
                <a:lnTo>
                  <a:pt x="3661528" y="2964325"/>
                </a:lnTo>
                <a:lnTo>
                  <a:pt x="3665742" y="2919994"/>
                </a:lnTo>
                <a:lnTo>
                  <a:pt x="3667906" y="2868297"/>
                </a:lnTo>
                <a:lnTo>
                  <a:pt x="3668703" y="2808415"/>
                </a:lnTo>
                <a:lnTo>
                  <a:pt x="3668703" y="433132"/>
                </a:lnTo>
                <a:lnTo>
                  <a:pt x="3667906" y="373251"/>
                </a:lnTo>
                <a:lnTo>
                  <a:pt x="3665742" y="321554"/>
                </a:lnTo>
                <a:lnTo>
                  <a:pt x="3661528" y="277222"/>
                </a:lnTo>
                <a:lnTo>
                  <a:pt x="3654580" y="239438"/>
                </a:lnTo>
                <a:lnTo>
                  <a:pt x="3621488" y="158722"/>
                </a:lnTo>
                <a:lnTo>
                  <a:pt x="3590984" y="115251"/>
                </a:lnTo>
                <a:lnTo>
                  <a:pt x="3553565" y="77832"/>
                </a:lnTo>
                <a:lnTo>
                  <a:pt x="3510094" y="47328"/>
                </a:lnTo>
                <a:lnTo>
                  <a:pt x="3461433" y="24601"/>
                </a:lnTo>
                <a:lnTo>
                  <a:pt x="3391594" y="7289"/>
                </a:lnTo>
                <a:lnTo>
                  <a:pt x="3347263" y="3075"/>
                </a:lnTo>
                <a:lnTo>
                  <a:pt x="3295566" y="911"/>
                </a:lnTo>
                <a:lnTo>
                  <a:pt x="3235684" y="113"/>
                </a:lnTo>
                <a:lnTo>
                  <a:pt x="316680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44450" y="2553865"/>
            <a:ext cx="3444240" cy="26257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0025" marR="191770" indent="-635" algn="ctr">
              <a:lnSpc>
                <a:spcPct val="111500"/>
              </a:lnSpc>
              <a:spcBef>
                <a:spcPts val="75"/>
              </a:spcBef>
            </a:pPr>
            <a:r>
              <a:rPr sz="2600" spc="11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Decoding the  response content  using .json() and  turning it into a  dataframe using</a:t>
            </a:r>
          </a:p>
          <a:p>
            <a:pPr algn="ctr">
              <a:lnSpc>
                <a:spcPts val="3090"/>
              </a:lnSpc>
            </a:pPr>
            <a:r>
              <a:rPr sz="2600" spc="11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.json_normalize()</a:t>
            </a:r>
          </a:p>
        </p:txBody>
      </p:sp>
      <p:sp>
        <p:nvSpPr>
          <p:cNvPr id="7" name="object 7"/>
          <p:cNvSpPr/>
          <p:nvPr/>
        </p:nvSpPr>
        <p:spPr>
          <a:xfrm>
            <a:off x="10573416" y="2099277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805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0" y="2919994"/>
                </a:lnTo>
                <a:lnTo>
                  <a:pt x="7173" y="2964325"/>
                </a:lnTo>
                <a:lnTo>
                  <a:pt x="14119" y="3002109"/>
                </a:lnTo>
                <a:lnTo>
                  <a:pt x="47210" y="3082825"/>
                </a:lnTo>
                <a:lnTo>
                  <a:pt x="77716" y="3126296"/>
                </a:lnTo>
                <a:lnTo>
                  <a:pt x="115136" y="3163715"/>
                </a:lnTo>
                <a:lnTo>
                  <a:pt x="158609" y="3194220"/>
                </a:lnTo>
                <a:lnTo>
                  <a:pt x="207272" y="3216947"/>
                </a:lnTo>
                <a:lnTo>
                  <a:pt x="277107" y="3234259"/>
                </a:lnTo>
                <a:lnTo>
                  <a:pt x="321439" y="3238473"/>
                </a:lnTo>
                <a:lnTo>
                  <a:pt x="373136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5" y="3241548"/>
                </a:lnTo>
                <a:lnTo>
                  <a:pt x="3235688" y="3241434"/>
                </a:lnTo>
                <a:lnTo>
                  <a:pt x="3295568" y="3240637"/>
                </a:lnTo>
                <a:lnTo>
                  <a:pt x="3347264" y="3238473"/>
                </a:lnTo>
                <a:lnTo>
                  <a:pt x="3391595" y="3234259"/>
                </a:lnTo>
                <a:lnTo>
                  <a:pt x="3429379" y="3227311"/>
                </a:lnTo>
                <a:lnTo>
                  <a:pt x="3510096" y="3194220"/>
                </a:lnTo>
                <a:lnTo>
                  <a:pt x="3553567" y="3163715"/>
                </a:lnTo>
                <a:lnTo>
                  <a:pt x="3590984" y="3126296"/>
                </a:lnTo>
                <a:lnTo>
                  <a:pt x="3621487" y="3082825"/>
                </a:lnTo>
                <a:lnTo>
                  <a:pt x="3644214" y="3034164"/>
                </a:lnTo>
                <a:lnTo>
                  <a:pt x="3661530" y="2964325"/>
                </a:lnTo>
                <a:lnTo>
                  <a:pt x="3665745" y="2919994"/>
                </a:lnTo>
                <a:lnTo>
                  <a:pt x="3667910" y="2868297"/>
                </a:lnTo>
                <a:lnTo>
                  <a:pt x="3668707" y="2808415"/>
                </a:lnTo>
                <a:lnTo>
                  <a:pt x="3668707" y="433132"/>
                </a:lnTo>
                <a:lnTo>
                  <a:pt x="3667910" y="373251"/>
                </a:lnTo>
                <a:lnTo>
                  <a:pt x="3665745" y="321554"/>
                </a:lnTo>
                <a:lnTo>
                  <a:pt x="3661530" y="277222"/>
                </a:lnTo>
                <a:lnTo>
                  <a:pt x="3654581" y="239438"/>
                </a:lnTo>
                <a:lnTo>
                  <a:pt x="3621487" y="158722"/>
                </a:lnTo>
                <a:lnTo>
                  <a:pt x="3590984" y="115251"/>
                </a:lnTo>
                <a:lnTo>
                  <a:pt x="3553567" y="77832"/>
                </a:lnTo>
                <a:lnTo>
                  <a:pt x="3510096" y="47328"/>
                </a:lnTo>
                <a:lnTo>
                  <a:pt x="3461435" y="24601"/>
                </a:lnTo>
                <a:lnTo>
                  <a:pt x="3391595" y="7289"/>
                </a:lnTo>
                <a:lnTo>
                  <a:pt x="3347264" y="3075"/>
                </a:lnTo>
                <a:lnTo>
                  <a:pt x="3295568" y="911"/>
                </a:lnTo>
                <a:lnTo>
                  <a:pt x="3235688" y="113"/>
                </a:lnTo>
                <a:lnTo>
                  <a:pt x="316680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05206" y="2729866"/>
            <a:ext cx="3130550" cy="2266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200" spc="11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Requesting needed  information about  the launches from  SpaceX API</a:t>
            </a:r>
          </a:p>
          <a:p>
            <a:pPr marL="172085" marR="164465" algn="ctr">
              <a:lnSpc>
                <a:spcPct val="111000"/>
              </a:lnSpc>
            </a:pPr>
            <a:r>
              <a:rPr sz="2200" spc="11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by applying  custom functions</a:t>
            </a:r>
          </a:p>
        </p:txBody>
      </p:sp>
      <p:sp>
        <p:nvSpPr>
          <p:cNvPr id="9" name="object 9"/>
          <p:cNvSpPr/>
          <p:nvPr/>
        </p:nvSpPr>
        <p:spPr>
          <a:xfrm>
            <a:off x="15474556" y="211376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794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7" y="3075"/>
                </a:lnTo>
                <a:lnTo>
                  <a:pt x="277104" y="7289"/>
                </a:lnTo>
                <a:lnTo>
                  <a:pt x="239318" y="14236"/>
                </a:lnTo>
                <a:lnTo>
                  <a:pt x="158604" y="47328"/>
                </a:lnTo>
                <a:lnTo>
                  <a:pt x="115134" y="77832"/>
                </a:lnTo>
                <a:lnTo>
                  <a:pt x="77715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0" y="2919994"/>
                </a:lnTo>
                <a:lnTo>
                  <a:pt x="7173" y="2964325"/>
                </a:lnTo>
                <a:lnTo>
                  <a:pt x="14119" y="3002109"/>
                </a:lnTo>
                <a:lnTo>
                  <a:pt x="47210" y="3082825"/>
                </a:lnTo>
                <a:lnTo>
                  <a:pt x="77715" y="3126296"/>
                </a:lnTo>
                <a:lnTo>
                  <a:pt x="115134" y="3163715"/>
                </a:lnTo>
                <a:lnTo>
                  <a:pt x="158604" y="3194220"/>
                </a:lnTo>
                <a:lnTo>
                  <a:pt x="207262" y="3216947"/>
                </a:lnTo>
                <a:lnTo>
                  <a:pt x="277104" y="3234259"/>
                </a:lnTo>
                <a:lnTo>
                  <a:pt x="321437" y="3238473"/>
                </a:lnTo>
                <a:lnTo>
                  <a:pt x="373136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794" y="3241548"/>
                </a:lnTo>
                <a:lnTo>
                  <a:pt x="3235678" y="3241434"/>
                </a:lnTo>
                <a:lnTo>
                  <a:pt x="3295560" y="3240637"/>
                </a:lnTo>
                <a:lnTo>
                  <a:pt x="3347259" y="3238473"/>
                </a:lnTo>
                <a:lnTo>
                  <a:pt x="3391592" y="3234259"/>
                </a:lnTo>
                <a:lnTo>
                  <a:pt x="3429378" y="3227311"/>
                </a:lnTo>
                <a:lnTo>
                  <a:pt x="3510092" y="3194220"/>
                </a:lnTo>
                <a:lnTo>
                  <a:pt x="3553562" y="3163715"/>
                </a:lnTo>
                <a:lnTo>
                  <a:pt x="3590981" y="3126296"/>
                </a:lnTo>
                <a:lnTo>
                  <a:pt x="3621486" y="3082825"/>
                </a:lnTo>
                <a:lnTo>
                  <a:pt x="3644214" y="3034164"/>
                </a:lnTo>
                <a:lnTo>
                  <a:pt x="3661523" y="2964325"/>
                </a:lnTo>
                <a:lnTo>
                  <a:pt x="3665736" y="2919994"/>
                </a:lnTo>
                <a:lnTo>
                  <a:pt x="3667900" y="2868297"/>
                </a:lnTo>
                <a:lnTo>
                  <a:pt x="3668697" y="2808415"/>
                </a:lnTo>
                <a:lnTo>
                  <a:pt x="3668697" y="433132"/>
                </a:lnTo>
                <a:lnTo>
                  <a:pt x="3667900" y="373251"/>
                </a:lnTo>
                <a:lnTo>
                  <a:pt x="3665736" y="321554"/>
                </a:lnTo>
                <a:lnTo>
                  <a:pt x="3661523" y="277222"/>
                </a:lnTo>
                <a:lnTo>
                  <a:pt x="3654577" y="239438"/>
                </a:lnTo>
                <a:lnTo>
                  <a:pt x="3621486" y="158722"/>
                </a:lnTo>
                <a:lnTo>
                  <a:pt x="3590981" y="115251"/>
                </a:lnTo>
                <a:lnTo>
                  <a:pt x="3553562" y="77832"/>
                </a:lnTo>
                <a:lnTo>
                  <a:pt x="3510092" y="47328"/>
                </a:lnTo>
                <a:lnTo>
                  <a:pt x="3461435" y="24601"/>
                </a:lnTo>
                <a:lnTo>
                  <a:pt x="3391592" y="7289"/>
                </a:lnTo>
                <a:lnTo>
                  <a:pt x="3347259" y="3075"/>
                </a:lnTo>
                <a:lnTo>
                  <a:pt x="3295560" y="911"/>
                </a:lnTo>
                <a:lnTo>
                  <a:pt x="3235678" y="113"/>
                </a:lnTo>
                <a:lnTo>
                  <a:pt x="3166794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64140" y="3067156"/>
            <a:ext cx="2919095" cy="1207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" marR="5080" indent="-42545" algn="just">
              <a:lnSpc>
                <a:spcPct val="111000"/>
              </a:lnSpc>
              <a:spcBef>
                <a:spcPts val="90"/>
              </a:spcBef>
            </a:pP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Constructing data  we have obtained  into a dictionary</a:t>
            </a:r>
          </a:p>
        </p:txBody>
      </p:sp>
      <p:sp>
        <p:nvSpPr>
          <p:cNvPr id="11" name="object 11"/>
          <p:cNvSpPr/>
          <p:nvPr/>
        </p:nvSpPr>
        <p:spPr>
          <a:xfrm>
            <a:off x="15344514" y="6600182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24221" y="0"/>
                </a:moveTo>
                <a:lnTo>
                  <a:pt x="544456" y="0"/>
                </a:lnTo>
                <a:lnTo>
                  <a:pt x="469732" y="123"/>
                </a:lnTo>
                <a:lnTo>
                  <a:pt x="404774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6" y="15443"/>
                </a:lnTo>
                <a:lnTo>
                  <a:pt x="180487" y="46620"/>
                </a:lnTo>
                <a:lnTo>
                  <a:pt x="139933" y="72521"/>
                </a:lnTo>
                <a:lnTo>
                  <a:pt x="103722" y="103848"/>
                </a:lnTo>
                <a:lnTo>
                  <a:pt x="72395" y="140058"/>
                </a:lnTo>
                <a:lnTo>
                  <a:pt x="46493" y="180612"/>
                </a:lnTo>
                <a:lnTo>
                  <a:pt x="26556" y="224966"/>
                </a:lnTo>
                <a:lnTo>
                  <a:pt x="7781" y="300727"/>
                </a:lnTo>
                <a:lnTo>
                  <a:pt x="3211" y="348818"/>
                </a:lnTo>
                <a:lnTo>
                  <a:pt x="864" y="404898"/>
                </a:lnTo>
                <a:lnTo>
                  <a:pt x="0" y="469856"/>
                </a:lnTo>
                <a:lnTo>
                  <a:pt x="0" y="2771690"/>
                </a:lnTo>
                <a:lnTo>
                  <a:pt x="864" y="2836648"/>
                </a:lnTo>
                <a:lnTo>
                  <a:pt x="3211" y="2892729"/>
                </a:lnTo>
                <a:lnTo>
                  <a:pt x="7781" y="2940819"/>
                </a:lnTo>
                <a:lnTo>
                  <a:pt x="15316" y="2981807"/>
                </a:lnTo>
                <a:lnTo>
                  <a:pt x="46493" y="3060935"/>
                </a:lnTo>
                <a:lnTo>
                  <a:pt x="72395" y="3101488"/>
                </a:lnTo>
                <a:lnTo>
                  <a:pt x="103722" y="3137699"/>
                </a:lnTo>
                <a:lnTo>
                  <a:pt x="139933" y="3169025"/>
                </a:lnTo>
                <a:lnTo>
                  <a:pt x="180487" y="3194926"/>
                </a:lnTo>
                <a:lnTo>
                  <a:pt x="224843" y="3214860"/>
                </a:lnTo>
                <a:lnTo>
                  <a:pt x="300604" y="3233640"/>
                </a:lnTo>
                <a:lnTo>
                  <a:pt x="348694" y="3238211"/>
                </a:lnTo>
                <a:lnTo>
                  <a:pt x="404774" y="3240558"/>
                </a:lnTo>
                <a:lnTo>
                  <a:pt x="469732" y="3241423"/>
                </a:lnTo>
                <a:lnTo>
                  <a:pt x="544456" y="3241547"/>
                </a:lnTo>
                <a:lnTo>
                  <a:pt x="3124221" y="3241547"/>
                </a:lnTo>
                <a:lnTo>
                  <a:pt x="3198945" y="3241423"/>
                </a:lnTo>
                <a:lnTo>
                  <a:pt x="3263903" y="3240558"/>
                </a:lnTo>
                <a:lnTo>
                  <a:pt x="3319983" y="3238211"/>
                </a:lnTo>
                <a:lnTo>
                  <a:pt x="3368073" y="3233640"/>
                </a:lnTo>
                <a:lnTo>
                  <a:pt x="3409060" y="3226103"/>
                </a:lnTo>
                <a:lnTo>
                  <a:pt x="3488190" y="3194926"/>
                </a:lnTo>
                <a:lnTo>
                  <a:pt x="3528744" y="3169025"/>
                </a:lnTo>
                <a:lnTo>
                  <a:pt x="3564955" y="3137699"/>
                </a:lnTo>
                <a:lnTo>
                  <a:pt x="3596282" y="3101488"/>
                </a:lnTo>
                <a:lnTo>
                  <a:pt x="3622184" y="3060935"/>
                </a:lnTo>
                <a:lnTo>
                  <a:pt x="3642121" y="3016580"/>
                </a:lnTo>
                <a:lnTo>
                  <a:pt x="3660896" y="2940819"/>
                </a:lnTo>
                <a:lnTo>
                  <a:pt x="3665466" y="2892729"/>
                </a:lnTo>
                <a:lnTo>
                  <a:pt x="3667813" y="2836648"/>
                </a:lnTo>
                <a:lnTo>
                  <a:pt x="3668677" y="2771690"/>
                </a:lnTo>
                <a:lnTo>
                  <a:pt x="3668677" y="469856"/>
                </a:lnTo>
                <a:lnTo>
                  <a:pt x="3667813" y="404898"/>
                </a:lnTo>
                <a:lnTo>
                  <a:pt x="3665466" y="348818"/>
                </a:lnTo>
                <a:lnTo>
                  <a:pt x="3660896" y="300727"/>
                </a:lnTo>
                <a:lnTo>
                  <a:pt x="3653361" y="259740"/>
                </a:lnTo>
                <a:lnTo>
                  <a:pt x="3622184" y="180612"/>
                </a:lnTo>
                <a:lnTo>
                  <a:pt x="3596282" y="140058"/>
                </a:lnTo>
                <a:lnTo>
                  <a:pt x="3564955" y="103848"/>
                </a:lnTo>
                <a:lnTo>
                  <a:pt x="3528744" y="72521"/>
                </a:lnTo>
                <a:lnTo>
                  <a:pt x="3488190" y="46620"/>
                </a:lnTo>
                <a:lnTo>
                  <a:pt x="3443834" y="26687"/>
                </a:lnTo>
                <a:lnTo>
                  <a:pt x="3368073" y="7907"/>
                </a:lnTo>
                <a:lnTo>
                  <a:pt x="3319983" y="3335"/>
                </a:lnTo>
                <a:lnTo>
                  <a:pt x="3263903" y="988"/>
                </a:lnTo>
                <a:lnTo>
                  <a:pt x="3198945" y="123"/>
                </a:lnTo>
                <a:lnTo>
                  <a:pt x="312422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474556" y="7755731"/>
            <a:ext cx="3408679" cy="1207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9545" marR="5080" indent="-157480">
              <a:lnSpc>
                <a:spcPct val="111000"/>
              </a:lnSpc>
              <a:spcBef>
                <a:spcPts val="90"/>
              </a:spcBef>
            </a:pPr>
            <a:r>
              <a:rPr sz="2400" spc="13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Creating a dataframe  from the dictionary</a:t>
            </a:r>
          </a:p>
        </p:txBody>
      </p:sp>
      <p:sp>
        <p:nvSpPr>
          <p:cNvPr id="13" name="object 13"/>
          <p:cNvSpPr/>
          <p:nvPr/>
        </p:nvSpPr>
        <p:spPr>
          <a:xfrm>
            <a:off x="10588272" y="6600182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24221" y="0"/>
                </a:moveTo>
                <a:lnTo>
                  <a:pt x="544456" y="0"/>
                </a:lnTo>
                <a:lnTo>
                  <a:pt x="469732" y="123"/>
                </a:lnTo>
                <a:lnTo>
                  <a:pt x="404774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6" y="15443"/>
                </a:lnTo>
                <a:lnTo>
                  <a:pt x="180487" y="46620"/>
                </a:lnTo>
                <a:lnTo>
                  <a:pt x="139933" y="72521"/>
                </a:lnTo>
                <a:lnTo>
                  <a:pt x="103724" y="103848"/>
                </a:lnTo>
                <a:lnTo>
                  <a:pt x="72398" y="140058"/>
                </a:lnTo>
                <a:lnTo>
                  <a:pt x="46499" y="180612"/>
                </a:lnTo>
                <a:lnTo>
                  <a:pt x="26566" y="224966"/>
                </a:lnTo>
                <a:lnTo>
                  <a:pt x="7784" y="300727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6"/>
                </a:lnTo>
                <a:lnTo>
                  <a:pt x="0" y="2771690"/>
                </a:lnTo>
                <a:lnTo>
                  <a:pt x="864" y="2836648"/>
                </a:lnTo>
                <a:lnTo>
                  <a:pt x="3212" y="2892729"/>
                </a:lnTo>
                <a:lnTo>
                  <a:pt x="7784" y="2940819"/>
                </a:lnTo>
                <a:lnTo>
                  <a:pt x="15322" y="2981807"/>
                </a:lnTo>
                <a:lnTo>
                  <a:pt x="46499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3" y="3169025"/>
                </a:lnTo>
                <a:lnTo>
                  <a:pt x="180487" y="3194926"/>
                </a:lnTo>
                <a:lnTo>
                  <a:pt x="224843" y="3214860"/>
                </a:lnTo>
                <a:lnTo>
                  <a:pt x="300604" y="3233640"/>
                </a:lnTo>
                <a:lnTo>
                  <a:pt x="348694" y="3238211"/>
                </a:lnTo>
                <a:lnTo>
                  <a:pt x="404774" y="3240558"/>
                </a:lnTo>
                <a:lnTo>
                  <a:pt x="469732" y="3241423"/>
                </a:lnTo>
                <a:lnTo>
                  <a:pt x="544456" y="3241547"/>
                </a:lnTo>
                <a:lnTo>
                  <a:pt x="3124221" y="3241547"/>
                </a:lnTo>
                <a:lnTo>
                  <a:pt x="3198946" y="3241423"/>
                </a:lnTo>
                <a:lnTo>
                  <a:pt x="3263906" y="3240558"/>
                </a:lnTo>
                <a:lnTo>
                  <a:pt x="3319988" y="3238211"/>
                </a:lnTo>
                <a:lnTo>
                  <a:pt x="3368081" y="3233640"/>
                </a:lnTo>
                <a:lnTo>
                  <a:pt x="3409070" y="3226103"/>
                </a:lnTo>
                <a:lnTo>
                  <a:pt x="3488197" y="3194926"/>
                </a:lnTo>
                <a:lnTo>
                  <a:pt x="3528749" y="3169025"/>
                </a:lnTo>
                <a:lnTo>
                  <a:pt x="3564960" y="3137699"/>
                </a:lnTo>
                <a:lnTo>
                  <a:pt x="3596286" y="3101488"/>
                </a:lnTo>
                <a:lnTo>
                  <a:pt x="3622188" y="3060935"/>
                </a:lnTo>
                <a:lnTo>
                  <a:pt x="3642121" y="3016580"/>
                </a:lnTo>
                <a:lnTo>
                  <a:pt x="3660903" y="2940819"/>
                </a:lnTo>
                <a:lnTo>
                  <a:pt x="3665475" y="2892729"/>
                </a:lnTo>
                <a:lnTo>
                  <a:pt x="3667823" y="2836648"/>
                </a:lnTo>
                <a:lnTo>
                  <a:pt x="3668688" y="2771690"/>
                </a:lnTo>
                <a:lnTo>
                  <a:pt x="3668688" y="469856"/>
                </a:lnTo>
                <a:lnTo>
                  <a:pt x="3667823" y="404898"/>
                </a:lnTo>
                <a:lnTo>
                  <a:pt x="3665475" y="348818"/>
                </a:lnTo>
                <a:lnTo>
                  <a:pt x="3660903" y="300727"/>
                </a:lnTo>
                <a:lnTo>
                  <a:pt x="3653366" y="259740"/>
                </a:lnTo>
                <a:lnTo>
                  <a:pt x="3622188" y="180612"/>
                </a:lnTo>
                <a:lnTo>
                  <a:pt x="3596286" y="140058"/>
                </a:lnTo>
                <a:lnTo>
                  <a:pt x="3564960" y="103848"/>
                </a:lnTo>
                <a:lnTo>
                  <a:pt x="3528749" y="72521"/>
                </a:lnTo>
                <a:lnTo>
                  <a:pt x="3488197" y="46620"/>
                </a:lnTo>
                <a:lnTo>
                  <a:pt x="3443844" y="26687"/>
                </a:lnTo>
                <a:lnTo>
                  <a:pt x="3368081" y="7907"/>
                </a:lnTo>
                <a:lnTo>
                  <a:pt x="3319988" y="3335"/>
                </a:lnTo>
                <a:lnTo>
                  <a:pt x="3263906" y="988"/>
                </a:lnTo>
                <a:lnTo>
                  <a:pt x="3198946" y="123"/>
                </a:lnTo>
                <a:lnTo>
                  <a:pt x="312422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99613" y="7323397"/>
            <a:ext cx="2846070" cy="20272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400" spc="13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Filtering the  dataframe to only  include Falcon 9  launches</a:t>
            </a:r>
          </a:p>
        </p:txBody>
      </p:sp>
      <p:sp>
        <p:nvSpPr>
          <p:cNvPr id="15" name="object 15"/>
          <p:cNvSpPr/>
          <p:nvPr/>
        </p:nvSpPr>
        <p:spPr>
          <a:xfrm>
            <a:off x="5832032" y="6600182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0"/>
                </a:lnTo>
                <a:lnTo>
                  <a:pt x="139935" y="72521"/>
                </a:lnTo>
                <a:lnTo>
                  <a:pt x="103724" y="103848"/>
                </a:lnTo>
                <a:lnTo>
                  <a:pt x="72398" y="140058"/>
                </a:lnTo>
                <a:lnTo>
                  <a:pt x="46497" y="180612"/>
                </a:lnTo>
                <a:lnTo>
                  <a:pt x="26563" y="224966"/>
                </a:lnTo>
                <a:lnTo>
                  <a:pt x="7783" y="300727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6"/>
                </a:lnTo>
                <a:lnTo>
                  <a:pt x="0" y="2771690"/>
                </a:lnTo>
                <a:lnTo>
                  <a:pt x="864" y="2836648"/>
                </a:lnTo>
                <a:lnTo>
                  <a:pt x="3212" y="2892729"/>
                </a:lnTo>
                <a:lnTo>
                  <a:pt x="7783" y="2940819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5" y="3169025"/>
                </a:lnTo>
                <a:lnTo>
                  <a:pt x="180489" y="3194926"/>
                </a:lnTo>
                <a:lnTo>
                  <a:pt x="224844" y="3214860"/>
                </a:lnTo>
                <a:lnTo>
                  <a:pt x="300604" y="3233640"/>
                </a:lnTo>
                <a:lnTo>
                  <a:pt x="348694" y="3238211"/>
                </a:lnTo>
                <a:lnTo>
                  <a:pt x="404775" y="3240558"/>
                </a:lnTo>
                <a:lnTo>
                  <a:pt x="469733" y="3241423"/>
                </a:lnTo>
                <a:lnTo>
                  <a:pt x="544458" y="3241547"/>
                </a:lnTo>
                <a:lnTo>
                  <a:pt x="3124225" y="3241547"/>
                </a:lnTo>
                <a:lnTo>
                  <a:pt x="3198950" y="3241423"/>
                </a:lnTo>
                <a:lnTo>
                  <a:pt x="3263908" y="3240558"/>
                </a:lnTo>
                <a:lnTo>
                  <a:pt x="3319989" y="3238211"/>
                </a:lnTo>
                <a:lnTo>
                  <a:pt x="3368079" y="3233640"/>
                </a:lnTo>
                <a:lnTo>
                  <a:pt x="3409066" y="3226103"/>
                </a:lnTo>
                <a:lnTo>
                  <a:pt x="3488194" y="3194926"/>
                </a:lnTo>
                <a:lnTo>
                  <a:pt x="3528747" y="3169025"/>
                </a:lnTo>
                <a:lnTo>
                  <a:pt x="3564958" y="3137699"/>
                </a:lnTo>
                <a:lnTo>
                  <a:pt x="3596285" y="3101488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19"/>
                </a:lnTo>
                <a:lnTo>
                  <a:pt x="3665471" y="2892729"/>
                </a:lnTo>
                <a:lnTo>
                  <a:pt x="3667819" y="2836648"/>
                </a:lnTo>
                <a:lnTo>
                  <a:pt x="3668684" y="2771690"/>
                </a:lnTo>
                <a:lnTo>
                  <a:pt x="3668684" y="469856"/>
                </a:lnTo>
                <a:lnTo>
                  <a:pt x="3667819" y="404898"/>
                </a:lnTo>
                <a:lnTo>
                  <a:pt x="3665471" y="348818"/>
                </a:lnTo>
                <a:lnTo>
                  <a:pt x="3660900" y="300727"/>
                </a:lnTo>
                <a:lnTo>
                  <a:pt x="3653363" y="259740"/>
                </a:lnTo>
                <a:lnTo>
                  <a:pt x="3622186" y="180612"/>
                </a:lnTo>
                <a:lnTo>
                  <a:pt x="3596285" y="140058"/>
                </a:lnTo>
                <a:lnTo>
                  <a:pt x="3564958" y="103848"/>
                </a:lnTo>
                <a:lnTo>
                  <a:pt x="3528747" y="72521"/>
                </a:lnTo>
                <a:lnTo>
                  <a:pt x="3488194" y="46620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70662" y="7101056"/>
            <a:ext cx="2991485" cy="2437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1000"/>
              </a:lnSpc>
              <a:spcBef>
                <a:spcPts val="90"/>
              </a:spcBef>
            </a:pPr>
            <a:r>
              <a:rPr sz="2400" spc="13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Replacing missing  values of Payload  Mass column with  calculated .mean()  for this column</a:t>
            </a:r>
          </a:p>
        </p:txBody>
      </p:sp>
      <p:sp>
        <p:nvSpPr>
          <p:cNvPr id="17" name="object 17"/>
          <p:cNvSpPr/>
          <p:nvPr/>
        </p:nvSpPr>
        <p:spPr>
          <a:xfrm>
            <a:off x="1075793" y="6600182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0"/>
                </a:lnTo>
                <a:lnTo>
                  <a:pt x="139935" y="72521"/>
                </a:lnTo>
                <a:lnTo>
                  <a:pt x="103724" y="103848"/>
                </a:lnTo>
                <a:lnTo>
                  <a:pt x="72398" y="140058"/>
                </a:lnTo>
                <a:lnTo>
                  <a:pt x="46497" y="180612"/>
                </a:lnTo>
                <a:lnTo>
                  <a:pt x="26563" y="224966"/>
                </a:lnTo>
                <a:lnTo>
                  <a:pt x="7783" y="300727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6"/>
                </a:lnTo>
                <a:lnTo>
                  <a:pt x="0" y="2771690"/>
                </a:lnTo>
                <a:lnTo>
                  <a:pt x="864" y="2836648"/>
                </a:lnTo>
                <a:lnTo>
                  <a:pt x="3212" y="2892729"/>
                </a:lnTo>
                <a:lnTo>
                  <a:pt x="7783" y="2940819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5" y="3169025"/>
                </a:lnTo>
                <a:lnTo>
                  <a:pt x="180489" y="3194926"/>
                </a:lnTo>
                <a:lnTo>
                  <a:pt x="224844" y="3214860"/>
                </a:lnTo>
                <a:lnTo>
                  <a:pt x="300604" y="3233640"/>
                </a:lnTo>
                <a:lnTo>
                  <a:pt x="348694" y="3238211"/>
                </a:lnTo>
                <a:lnTo>
                  <a:pt x="404775" y="3240558"/>
                </a:lnTo>
                <a:lnTo>
                  <a:pt x="469733" y="3241423"/>
                </a:lnTo>
                <a:lnTo>
                  <a:pt x="544458" y="3241547"/>
                </a:lnTo>
                <a:lnTo>
                  <a:pt x="3124225" y="3241547"/>
                </a:lnTo>
                <a:lnTo>
                  <a:pt x="3198950" y="3241423"/>
                </a:lnTo>
                <a:lnTo>
                  <a:pt x="3263908" y="3240558"/>
                </a:lnTo>
                <a:lnTo>
                  <a:pt x="3319989" y="3238211"/>
                </a:lnTo>
                <a:lnTo>
                  <a:pt x="3368079" y="3233640"/>
                </a:lnTo>
                <a:lnTo>
                  <a:pt x="3409066" y="3226103"/>
                </a:lnTo>
                <a:lnTo>
                  <a:pt x="3488194" y="3194926"/>
                </a:lnTo>
                <a:lnTo>
                  <a:pt x="3528747" y="3169025"/>
                </a:lnTo>
                <a:lnTo>
                  <a:pt x="3564958" y="3137699"/>
                </a:lnTo>
                <a:lnTo>
                  <a:pt x="3596285" y="3101488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19"/>
                </a:lnTo>
                <a:lnTo>
                  <a:pt x="3665471" y="2892729"/>
                </a:lnTo>
                <a:lnTo>
                  <a:pt x="3667819" y="2836648"/>
                </a:lnTo>
                <a:lnTo>
                  <a:pt x="3668684" y="2771690"/>
                </a:lnTo>
                <a:lnTo>
                  <a:pt x="3668684" y="469856"/>
                </a:lnTo>
                <a:lnTo>
                  <a:pt x="3667819" y="404898"/>
                </a:lnTo>
                <a:lnTo>
                  <a:pt x="3665471" y="348818"/>
                </a:lnTo>
                <a:lnTo>
                  <a:pt x="3660900" y="300727"/>
                </a:lnTo>
                <a:lnTo>
                  <a:pt x="3653363" y="259740"/>
                </a:lnTo>
                <a:lnTo>
                  <a:pt x="3622186" y="180612"/>
                </a:lnTo>
                <a:lnTo>
                  <a:pt x="3596285" y="140058"/>
                </a:lnTo>
                <a:lnTo>
                  <a:pt x="3564958" y="103848"/>
                </a:lnTo>
                <a:lnTo>
                  <a:pt x="3528747" y="72521"/>
                </a:lnTo>
                <a:lnTo>
                  <a:pt x="3488194" y="46620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93004" y="7824099"/>
            <a:ext cx="2981325" cy="6662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44880" marR="5080" indent="-932815">
              <a:lnSpc>
                <a:spcPct val="111000"/>
              </a:lnSpc>
              <a:spcBef>
                <a:spcPts val="90"/>
              </a:spcBef>
            </a:pPr>
            <a:r>
              <a:rPr sz="2000" spc="14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Exporting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000" spc="16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the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000" spc="12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data </a:t>
            </a:r>
            <a:r>
              <a:rPr sz="2000" spc="-6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000" spc="20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to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CSV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1613" y="10380172"/>
            <a:ext cx="17602200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u="heavy" spc="1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GitHub</a:t>
            </a:r>
            <a:r>
              <a:rPr sz="2950" u="heavy" spc="-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URL:</a:t>
            </a:r>
            <a:r>
              <a:rPr lang="en-US"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https://github.com/Priyal0902/IBM-DATA-SCIENCE-/blob/main/1.ipynb</a:t>
            </a:r>
            <a:endParaRPr sz="2950" dirty="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96149" y="3454547"/>
            <a:ext cx="887730" cy="846455"/>
            <a:chOff x="9596149" y="3454547"/>
            <a:chExt cx="887730" cy="846455"/>
          </a:xfrm>
        </p:grpSpPr>
        <p:sp>
          <p:nvSpPr>
            <p:cNvPr id="21" name="object 21"/>
            <p:cNvSpPr/>
            <p:nvPr/>
          </p:nvSpPr>
          <p:spPr>
            <a:xfrm>
              <a:off x="962232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0"/>
                  </a:moveTo>
                  <a:lnTo>
                    <a:pt x="469133" y="269861"/>
                  </a:lnTo>
                  <a:lnTo>
                    <a:pt x="0" y="269861"/>
                  </a:lnTo>
                  <a:lnTo>
                    <a:pt x="0" y="523848"/>
                  </a:lnTo>
                  <a:lnTo>
                    <a:pt x="469133" y="523848"/>
                  </a:lnTo>
                  <a:lnTo>
                    <a:pt x="469133" y="793710"/>
                  </a:lnTo>
                  <a:lnTo>
                    <a:pt x="834912" y="396854"/>
                  </a:lnTo>
                  <a:lnTo>
                    <a:pt x="46913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2232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839910" y="3454547"/>
            <a:ext cx="887730" cy="846455"/>
            <a:chOff x="4839910" y="3454547"/>
            <a:chExt cx="887730" cy="846455"/>
          </a:xfrm>
        </p:grpSpPr>
        <p:sp>
          <p:nvSpPr>
            <p:cNvPr id="24" name="object 24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0"/>
                  </a:moveTo>
                  <a:lnTo>
                    <a:pt x="469133" y="269861"/>
                  </a:lnTo>
                  <a:lnTo>
                    <a:pt x="0" y="269861"/>
                  </a:lnTo>
                  <a:lnTo>
                    <a:pt x="0" y="523848"/>
                  </a:lnTo>
                  <a:lnTo>
                    <a:pt x="469133" y="523848"/>
                  </a:lnTo>
                  <a:lnTo>
                    <a:pt x="469133" y="793710"/>
                  </a:lnTo>
                  <a:lnTo>
                    <a:pt x="834912" y="396854"/>
                  </a:lnTo>
                  <a:lnTo>
                    <a:pt x="46913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352390" y="3454547"/>
            <a:ext cx="887730" cy="846455"/>
            <a:chOff x="14352390" y="3454547"/>
            <a:chExt cx="887730" cy="846455"/>
          </a:xfrm>
        </p:grpSpPr>
        <p:sp>
          <p:nvSpPr>
            <p:cNvPr id="27" name="object 27"/>
            <p:cNvSpPr/>
            <p:nvPr/>
          </p:nvSpPr>
          <p:spPr>
            <a:xfrm>
              <a:off x="1437856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7" y="0"/>
                  </a:moveTo>
                  <a:lnTo>
                    <a:pt x="469137" y="269861"/>
                  </a:lnTo>
                  <a:lnTo>
                    <a:pt x="0" y="269861"/>
                  </a:lnTo>
                  <a:lnTo>
                    <a:pt x="0" y="523848"/>
                  </a:lnTo>
                  <a:lnTo>
                    <a:pt x="469137" y="523848"/>
                  </a:lnTo>
                  <a:lnTo>
                    <a:pt x="469137" y="793710"/>
                  </a:lnTo>
                  <a:lnTo>
                    <a:pt x="834906" y="396854"/>
                  </a:lnTo>
                  <a:lnTo>
                    <a:pt x="46913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37856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839910" y="7797922"/>
            <a:ext cx="887730" cy="846455"/>
            <a:chOff x="4839910" y="7797922"/>
            <a:chExt cx="887730" cy="846455"/>
          </a:xfrm>
        </p:grpSpPr>
        <p:sp>
          <p:nvSpPr>
            <p:cNvPr id="30" name="object 30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0"/>
                  </a:moveTo>
                  <a:lnTo>
                    <a:pt x="0" y="396855"/>
                  </a:lnTo>
                  <a:lnTo>
                    <a:pt x="365778" y="793711"/>
                  </a:lnTo>
                  <a:lnTo>
                    <a:pt x="365778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8" y="269861"/>
                  </a:lnTo>
                  <a:lnTo>
                    <a:pt x="365778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605572" y="7797922"/>
            <a:ext cx="887730" cy="846455"/>
            <a:chOff x="9605572" y="7797922"/>
            <a:chExt cx="887730" cy="846455"/>
          </a:xfrm>
        </p:grpSpPr>
        <p:sp>
          <p:nvSpPr>
            <p:cNvPr id="33" name="object 33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0"/>
                  </a:moveTo>
                  <a:lnTo>
                    <a:pt x="0" y="396855"/>
                  </a:lnTo>
                  <a:lnTo>
                    <a:pt x="365778" y="793711"/>
                  </a:lnTo>
                  <a:lnTo>
                    <a:pt x="365778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8" y="269861"/>
                  </a:lnTo>
                  <a:lnTo>
                    <a:pt x="365778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4361807" y="7797922"/>
            <a:ext cx="887730" cy="846455"/>
            <a:chOff x="14361807" y="7797922"/>
            <a:chExt cx="887730" cy="846455"/>
          </a:xfrm>
        </p:grpSpPr>
        <p:sp>
          <p:nvSpPr>
            <p:cNvPr id="36" name="object 36"/>
            <p:cNvSpPr/>
            <p:nvPr/>
          </p:nvSpPr>
          <p:spPr>
            <a:xfrm>
              <a:off x="14387990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9" y="0"/>
                  </a:moveTo>
                  <a:lnTo>
                    <a:pt x="0" y="396855"/>
                  </a:lnTo>
                  <a:lnTo>
                    <a:pt x="365779" y="793711"/>
                  </a:lnTo>
                  <a:lnTo>
                    <a:pt x="365779" y="523850"/>
                  </a:lnTo>
                  <a:lnTo>
                    <a:pt x="834906" y="523850"/>
                  </a:lnTo>
                  <a:lnTo>
                    <a:pt x="834906" y="269861"/>
                  </a:lnTo>
                  <a:lnTo>
                    <a:pt x="365779" y="269861"/>
                  </a:lnTo>
                  <a:lnTo>
                    <a:pt x="3657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87984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6755825" y="5608614"/>
            <a:ext cx="846455" cy="887730"/>
            <a:chOff x="16755825" y="5608614"/>
            <a:chExt cx="846455" cy="887730"/>
          </a:xfrm>
        </p:grpSpPr>
        <p:sp>
          <p:nvSpPr>
            <p:cNvPr id="39" name="object 39"/>
            <p:cNvSpPr/>
            <p:nvPr/>
          </p:nvSpPr>
          <p:spPr>
            <a:xfrm>
              <a:off x="16782002" y="5634791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523847" y="0"/>
                  </a:moveTo>
                  <a:lnTo>
                    <a:pt x="269855" y="0"/>
                  </a:lnTo>
                  <a:lnTo>
                    <a:pt x="269855" y="469134"/>
                  </a:lnTo>
                  <a:lnTo>
                    <a:pt x="0" y="469134"/>
                  </a:lnTo>
                  <a:lnTo>
                    <a:pt x="396846" y="834912"/>
                  </a:lnTo>
                  <a:lnTo>
                    <a:pt x="793703" y="469134"/>
                  </a:lnTo>
                  <a:lnTo>
                    <a:pt x="523847" y="469134"/>
                  </a:lnTo>
                  <a:lnTo>
                    <a:pt x="52384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782002" y="5634791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523849" y="469133"/>
                  </a:moveTo>
                  <a:lnTo>
                    <a:pt x="793711" y="469133"/>
                  </a:lnTo>
                  <a:lnTo>
                    <a:pt x="396855" y="834912"/>
                  </a:lnTo>
                  <a:lnTo>
                    <a:pt x="0" y="469133"/>
                  </a:lnTo>
                  <a:lnTo>
                    <a:pt x="269861" y="469133"/>
                  </a:lnTo>
                  <a:lnTo>
                    <a:pt x="269861" y="0"/>
                  </a:lnTo>
                  <a:lnTo>
                    <a:pt x="523849" y="0"/>
                  </a:lnTo>
                  <a:lnTo>
                    <a:pt x="523849" y="469133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11414" y="292840"/>
            <a:ext cx="156568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DATA 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COLLECTION – </a:t>
            </a:r>
            <a:r>
              <a:rPr lang="en-US" sz="8000" b="1" spc="50" dirty="0" err="1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SpaceX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API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79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8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8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8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8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1264" y="2980022"/>
            <a:ext cx="2538095" cy="22320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1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Requesting </a:t>
            </a:r>
            <a:r>
              <a:rPr sz="2600" spc="11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600" spc="8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Falcon</a:t>
            </a:r>
            <a:r>
              <a:rPr sz="2600" spc="-9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600" spc="24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9</a:t>
            </a:r>
            <a:r>
              <a:rPr sz="2600" spc="-9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600" spc="13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launch </a:t>
            </a:r>
            <a:r>
              <a:rPr sz="2600" spc="-6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600" spc="12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data </a:t>
            </a:r>
            <a:r>
              <a:rPr sz="2600" spc="20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from </a:t>
            </a:r>
            <a:r>
              <a:rPr sz="2600" spc="20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600" spc="11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Wikipedia</a:t>
            </a:r>
            <a:endParaRPr sz="2600" dirty="0">
              <a:solidFill>
                <a:schemeClr val="bg1">
                  <a:lumMod val="95000"/>
                  <a:lumOff val="5000"/>
                </a:schemeClr>
              </a:solidFill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3202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66800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7" y="911"/>
                </a:lnTo>
                <a:lnTo>
                  <a:pt x="321439" y="3075"/>
                </a:lnTo>
                <a:lnTo>
                  <a:pt x="277108" y="7289"/>
                </a:lnTo>
                <a:lnTo>
                  <a:pt x="239324" y="14236"/>
                </a:lnTo>
                <a:lnTo>
                  <a:pt x="158608" y="47328"/>
                </a:lnTo>
                <a:lnTo>
                  <a:pt x="115137" y="77832"/>
                </a:lnTo>
                <a:lnTo>
                  <a:pt x="77718" y="115251"/>
                </a:lnTo>
                <a:lnTo>
                  <a:pt x="47214" y="158722"/>
                </a:lnTo>
                <a:lnTo>
                  <a:pt x="24487" y="207384"/>
                </a:lnTo>
                <a:lnTo>
                  <a:pt x="7175" y="277222"/>
                </a:lnTo>
                <a:lnTo>
                  <a:pt x="2961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1" y="2919994"/>
                </a:lnTo>
                <a:lnTo>
                  <a:pt x="7175" y="2964325"/>
                </a:lnTo>
                <a:lnTo>
                  <a:pt x="14122" y="3002109"/>
                </a:lnTo>
                <a:lnTo>
                  <a:pt x="47214" y="3082825"/>
                </a:lnTo>
                <a:lnTo>
                  <a:pt x="77718" y="3126296"/>
                </a:lnTo>
                <a:lnTo>
                  <a:pt x="115137" y="3163715"/>
                </a:lnTo>
                <a:lnTo>
                  <a:pt x="158608" y="3194220"/>
                </a:lnTo>
                <a:lnTo>
                  <a:pt x="207269" y="3216947"/>
                </a:lnTo>
                <a:lnTo>
                  <a:pt x="277108" y="3234259"/>
                </a:lnTo>
                <a:lnTo>
                  <a:pt x="321439" y="3238473"/>
                </a:lnTo>
                <a:lnTo>
                  <a:pt x="373137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0" y="3241548"/>
                </a:lnTo>
                <a:lnTo>
                  <a:pt x="3235684" y="3241434"/>
                </a:lnTo>
                <a:lnTo>
                  <a:pt x="3295566" y="3240637"/>
                </a:lnTo>
                <a:lnTo>
                  <a:pt x="3347263" y="3238473"/>
                </a:lnTo>
                <a:lnTo>
                  <a:pt x="3391594" y="3234259"/>
                </a:lnTo>
                <a:lnTo>
                  <a:pt x="3429378" y="3227311"/>
                </a:lnTo>
                <a:lnTo>
                  <a:pt x="3510094" y="3194220"/>
                </a:lnTo>
                <a:lnTo>
                  <a:pt x="3553565" y="3163715"/>
                </a:lnTo>
                <a:lnTo>
                  <a:pt x="3590984" y="3126296"/>
                </a:lnTo>
                <a:lnTo>
                  <a:pt x="3621488" y="3082825"/>
                </a:lnTo>
                <a:lnTo>
                  <a:pt x="3644215" y="3034164"/>
                </a:lnTo>
                <a:lnTo>
                  <a:pt x="3661528" y="2964325"/>
                </a:lnTo>
                <a:lnTo>
                  <a:pt x="3665742" y="2919994"/>
                </a:lnTo>
                <a:lnTo>
                  <a:pt x="3667906" y="2868297"/>
                </a:lnTo>
                <a:lnTo>
                  <a:pt x="3668703" y="2808415"/>
                </a:lnTo>
                <a:lnTo>
                  <a:pt x="3668703" y="433132"/>
                </a:lnTo>
                <a:lnTo>
                  <a:pt x="3667906" y="373251"/>
                </a:lnTo>
                <a:lnTo>
                  <a:pt x="3665742" y="321554"/>
                </a:lnTo>
                <a:lnTo>
                  <a:pt x="3661528" y="277222"/>
                </a:lnTo>
                <a:lnTo>
                  <a:pt x="3654580" y="239438"/>
                </a:lnTo>
                <a:lnTo>
                  <a:pt x="3621488" y="158722"/>
                </a:lnTo>
                <a:lnTo>
                  <a:pt x="3590984" y="115251"/>
                </a:lnTo>
                <a:lnTo>
                  <a:pt x="3553565" y="77832"/>
                </a:lnTo>
                <a:lnTo>
                  <a:pt x="3510094" y="47328"/>
                </a:lnTo>
                <a:lnTo>
                  <a:pt x="3461433" y="24601"/>
                </a:lnTo>
                <a:lnTo>
                  <a:pt x="3391594" y="7289"/>
                </a:lnTo>
                <a:lnTo>
                  <a:pt x="3347263" y="3075"/>
                </a:lnTo>
                <a:lnTo>
                  <a:pt x="3295566" y="911"/>
                </a:lnTo>
                <a:lnTo>
                  <a:pt x="3235684" y="113"/>
                </a:lnTo>
                <a:lnTo>
                  <a:pt x="316680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3139" y="2980022"/>
            <a:ext cx="3387090" cy="178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2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Creating a  BeautifulSoup object  from the HTML  response</a:t>
            </a:r>
          </a:p>
        </p:txBody>
      </p:sp>
      <p:sp>
        <p:nvSpPr>
          <p:cNvPr id="7" name="object 7"/>
          <p:cNvSpPr/>
          <p:nvPr/>
        </p:nvSpPr>
        <p:spPr>
          <a:xfrm>
            <a:off x="10588263" y="2256805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805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9" y="3075"/>
                </a:lnTo>
                <a:lnTo>
                  <a:pt x="277107" y="7289"/>
                </a:lnTo>
                <a:lnTo>
                  <a:pt x="239324" y="14236"/>
                </a:lnTo>
                <a:lnTo>
                  <a:pt x="158609" y="47328"/>
                </a:lnTo>
                <a:lnTo>
                  <a:pt x="115136" y="77832"/>
                </a:lnTo>
                <a:lnTo>
                  <a:pt x="77716" y="115251"/>
                </a:lnTo>
                <a:lnTo>
                  <a:pt x="47210" y="158722"/>
                </a:lnTo>
                <a:lnTo>
                  <a:pt x="24482" y="207384"/>
                </a:lnTo>
                <a:lnTo>
                  <a:pt x="7173" y="277222"/>
                </a:lnTo>
                <a:lnTo>
                  <a:pt x="2960" y="321554"/>
                </a:lnTo>
                <a:lnTo>
                  <a:pt x="797" y="373251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7"/>
                </a:lnTo>
                <a:lnTo>
                  <a:pt x="2960" y="2919994"/>
                </a:lnTo>
                <a:lnTo>
                  <a:pt x="7173" y="2964325"/>
                </a:lnTo>
                <a:lnTo>
                  <a:pt x="14119" y="3002109"/>
                </a:lnTo>
                <a:lnTo>
                  <a:pt x="47210" y="3082825"/>
                </a:lnTo>
                <a:lnTo>
                  <a:pt x="77716" y="3126296"/>
                </a:lnTo>
                <a:lnTo>
                  <a:pt x="115136" y="3163715"/>
                </a:lnTo>
                <a:lnTo>
                  <a:pt x="158609" y="3194220"/>
                </a:lnTo>
                <a:lnTo>
                  <a:pt x="207272" y="3216947"/>
                </a:lnTo>
                <a:lnTo>
                  <a:pt x="277107" y="3234259"/>
                </a:lnTo>
                <a:lnTo>
                  <a:pt x="321439" y="3238473"/>
                </a:lnTo>
                <a:lnTo>
                  <a:pt x="373136" y="3240637"/>
                </a:lnTo>
                <a:lnTo>
                  <a:pt x="433018" y="3241434"/>
                </a:lnTo>
                <a:lnTo>
                  <a:pt x="501902" y="3241548"/>
                </a:lnTo>
                <a:lnTo>
                  <a:pt x="3166805" y="3241548"/>
                </a:lnTo>
                <a:lnTo>
                  <a:pt x="3235688" y="3241434"/>
                </a:lnTo>
                <a:lnTo>
                  <a:pt x="3295568" y="3240637"/>
                </a:lnTo>
                <a:lnTo>
                  <a:pt x="3347264" y="3238473"/>
                </a:lnTo>
                <a:lnTo>
                  <a:pt x="3391595" y="3234259"/>
                </a:lnTo>
                <a:lnTo>
                  <a:pt x="3429379" y="3227311"/>
                </a:lnTo>
                <a:lnTo>
                  <a:pt x="3510096" y="3194220"/>
                </a:lnTo>
                <a:lnTo>
                  <a:pt x="3553567" y="3163715"/>
                </a:lnTo>
                <a:lnTo>
                  <a:pt x="3590984" y="3126296"/>
                </a:lnTo>
                <a:lnTo>
                  <a:pt x="3621487" y="3082825"/>
                </a:lnTo>
                <a:lnTo>
                  <a:pt x="3644214" y="3034164"/>
                </a:lnTo>
                <a:lnTo>
                  <a:pt x="3661530" y="2964325"/>
                </a:lnTo>
                <a:lnTo>
                  <a:pt x="3665745" y="2919994"/>
                </a:lnTo>
                <a:lnTo>
                  <a:pt x="3667910" y="2868297"/>
                </a:lnTo>
                <a:lnTo>
                  <a:pt x="3668707" y="2808415"/>
                </a:lnTo>
                <a:lnTo>
                  <a:pt x="3668707" y="433132"/>
                </a:lnTo>
                <a:lnTo>
                  <a:pt x="3667910" y="373251"/>
                </a:lnTo>
                <a:lnTo>
                  <a:pt x="3665745" y="321554"/>
                </a:lnTo>
                <a:lnTo>
                  <a:pt x="3661530" y="277222"/>
                </a:lnTo>
                <a:lnTo>
                  <a:pt x="3654581" y="239438"/>
                </a:lnTo>
                <a:lnTo>
                  <a:pt x="3621487" y="158722"/>
                </a:lnTo>
                <a:lnTo>
                  <a:pt x="3590984" y="115251"/>
                </a:lnTo>
                <a:lnTo>
                  <a:pt x="3553567" y="77832"/>
                </a:lnTo>
                <a:lnTo>
                  <a:pt x="3510096" y="47328"/>
                </a:lnTo>
                <a:lnTo>
                  <a:pt x="3461435" y="24601"/>
                </a:lnTo>
                <a:lnTo>
                  <a:pt x="3391595" y="7289"/>
                </a:lnTo>
                <a:lnTo>
                  <a:pt x="3347264" y="3075"/>
                </a:lnTo>
                <a:lnTo>
                  <a:pt x="3295568" y="911"/>
                </a:lnTo>
                <a:lnTo>
                  <a:pt x="3235688" y="113"/>
                </a:lnTo>
                <a:lnTo>
                  <a:pt x="316680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78971" y="2980022"/>
            <a:ext cx="3287395" cy="180825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2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Extracting</a:t>
            </a:r>
          </a:p>
          <a:p>
            <a:pPr marL="12700" marR="5080" algn="ctr">
              <a:lnSpc>
                <a:spcPct val="111000"/>
              </a:lnSpc>
              <a:spcBef>
                <a:spcPts val="90"/>
              </a:spcBef>
            </a:pPr>
            <a:r>
              <a:rPr sz="2600" spc="12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all column names  from the HTML table  header</a:t>
            </a:r>
          </a:p>
        </p:txBody>
      </p:sp>
      <p:sp>
        <p:nvSpPr>
          <p:cNvPr id="9" name="object 9"/>
          <p:cNvSpPr/>
          <p:nvPr/>
        </p:nvSpPr>
        <p:spPr>
          <a:xfrm>
            <a:off x="15199191" y="4433372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66794" y="0"/>
                </a:moveTo>
                <a:lnTo>
                  <a:pt x="501902" y="0"/>
                </a:lnTo>
                <a:lnTo>
                  <a:pt x="433018" y="113"/>
                </a:lnTo>
                <a:lnTo>
                  <a:pt x="373136" y="911"/>
                </a:lnTo>
                <a:lnTo>
                  <a:pt x="321437" y="3075"/>
                </a:lnTo>
                <a:lnTo>
                  <a:pt x="277104" y="7288"/>
                </a:lnTo>
                <a:lnTo>
                  <a:pt x="239318" y="14236"/>
                </a:lnTo>
                <a:lnTo>
                  <a:pt x="158604" y="47327"/>
                </a:lnTo>
                <a:lnTo>
                  <a:pt x="115134" y="77831"/>
                </a:lnTo>
                <a:lnTo>
                  <a:pt x="77715" y="115250"/>
                </a:lnTo>
                <a:lnTo>
                  <a:pt x="47210" y="158722"/>
                </a:lnTo>
                <a:lnTo>
                  <a:pt x="24482" y="207383"/>
                </a:lnTo>
                <a:lnTo>
                  <a:pt x="7173" y="277222"/>
                </a:lnTo>
                <a:lnTo>
                  <a:pt x="2960" y="321553"/>
                </a:lnTo>
                <a:lnTo>
                  <a:pt x="797" y="373250"/>
                </a:lnTo>
                <a:lnTo>
                  <a:pt x="0" y="433132"/>
                </a:lnTo>
                <a:lnTo>
                  <a:pt x="0" y="2808415"/>
                </a:lnTo>
                <a:lnTo>
                  <a:pt x="797" y="2868296"/>
                </a:lnTo>
                <a:lnTo>
                  <a:pt x="2960" y="2919993"/>
                </a:lnTo>
                <a:lnTo>
                  <a:pt x="7173" y="2964324"/>
                </a:lnTo>
                <a:lnTo>
                  <a:pt x="14119" y="3002108"/>
                </a:lnTo>
                <a:lnTo>
                  <a:pt x="47210" y="3082824"/>
                </a:lnTo>
                <a:lnTo>
                  <a:pt x="77715" y="3126295"/>
                </a:lnTo>
                <a:lnTo>
                  <a:pt x="115134" y="3163714"/>
                </a:lnTo>
                <a:lnTo>
                  <a:pt x="158604" y="3194218"/>
                </a:lnTo>
                <a:lnTo>
                  <a:pt x="207262" y="3216946"/>
                </a:lnTo>
                <a:lnTo>
                  <a:pt x="277104" y="3234258"/>
                </a:lnTo>
                <a:lnTo>
                  <a:pt x="321437" y="3238472"/>
                </a:lnTo>
                <a:lnTo>
                  <a:pt x="373136" y="3240636"/>
                </a:lnTo>
                <a:lnTo>
                  <a:pt x="433018" y="3241433"/>
                </a:lnTo>
                <a:lnTo>
                  <a:pt x="501902" y="3241547"/>
                </a:lnTo>
                <a:lnTo>
                  <a:pt x="3166794" y="3241547"/>
                </a:lnTo>
                <a:lnTo>
                  <a:pt x="3235678" y="3241433"/>
                </a:lnTo>
                <a:lnTo>
                  <a:pt x="3295560" y="3240636"/>
                </a:lnTo>
                <a:lnTo>
                  <a:pt x="3347258" y="3238472"/>
                </a:lnTo>
                <a:lnTo>
                  <a:pt x="3391589" y="3234258"/>
                </a:lnTo>
                <a:lnTo>
                  <a:pt x="3429372" y="3227310"/>
                </a:lnTo>
                <a:lnTo>
                  <a:pt x="3510087" y="3194218"/>
                </a:lnTo>
                <a:lnTo>
                  <a:pt x="3553560" y="3163714"/>
                </a:lnTo>
                <a:lnTo>
                  <a:pt x="3590980" y="3126295"/>
                </a:lnTo>
                <a:lnTo>
                  <a:pt x="3621486" y="3082824"/>
                </a:lnTo>
                <a:lnTo>
                  <a:pt x="3644214" y="3034163"/>
                </a:lnTo>
                <a:lnTo>
                  <a:pt x="3661523" y="2964324"/>
                </a:lnTo>
                <a:lnTo>
                  <a:pt x="3665736" y="2919993"/>
                </a:lnTo>
                <a:lnTo>
                  <a:pt x="3667900" y="2868296"/>
                </a:lnTo>
                <a:lnTo>
                  <a:pt x="3668697" y="2808415"/>
                </a:lnTo>
                <a:lnTo>
                  <a:pt x="3668697" y="433132"/>
                </a:lnTo>
                <a:lnTo>
                  <a:pt x="3667900" y="373250"/>
                </a:lnTo>
                <a:lnTo>
                  <a:pt x="3665736" y="321553"/>
                </a:lnTo>
                <a:lnTo>
                  <a:pt x="3661523" y="277222"/>
                </a:lnTo>
                <a:lnTo>
                  <a:pt x="3654577" y="239438"/>
                </a:lnTo>
                <a:lnTo>
                  <a:pt x="3621486" y="158722"/>
                </a:lnTo>
                <a:lnTo>
                  <a:pt x="3590980" y="115250"/>
                </a:lnTo>
                <a:lnTo>
                  <a:pt x="3553560" y="77831"/>
                </a:lnTo>
                <a:lnTo>
                  <a:pt x="3510087" y="47327"/>
                </a:lnTo>
                <a:lnTo>
                  <a:pt x="3461424" y="24600"/>
                </a:lnTo>
                <a:lnTo>
                  <a:pt x="3391589" y="7288"/>
                </a:lnTo>
                <a:lnTo>
                  <a:pt x="3347258" y="3075"/>
                </a:lnTo>
                <a:lnTo>
                  <a:pt x="3295560" y="911"/>
                </a:lnTo>
                <a:lnTo>
                  <a:pt x="3235678" y="113"/>
                </a:lnTo>
                <a:lnTo>
                  <a:pt x="3166794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54621" y="5381745"/>
            <a:ext cx="3358170" cy="134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528955" algn="ctr">
              <a:lnSpc>
                <a:spcPct val="111000"/>
              </a:lnSpc>
              <a:spcBef>
                <a:spcPts val="90"/>
              </a:spcBef>
            </a:pPr>
            <a:r>
              <a:rPr sz="2600" spc="12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Collecting the data  by parsing  HTML tables</a:t>
            </a:r>
          </a:p>
        </p:txBody>
      </p:sp>
      <p:sp>
        <p:nvSpPr>
          <p:cNvPr id="11" name="object 11"/>
          <p:cNvSpPr/>
          <p:nvPr/>
        </p:nvSpPr>
        <p:spPr>
          <a:xfrm>
            <a:off x="10622204" y="669615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24221" y="0"/>
                </a:moveTo>
                <a:lnTo>
                  <a:pt x="544456" y="0"/>
                </a:lnTo>
                <a:lnTo>
                  <a:pt x="469732" y="123"/>
                </a:lnTo>
                <a:lnTo>
                  <a:pt x="404774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6" y="15443"/>
                </a:lnTo>
                <a:lnTo>
                  <a:pt x="180487" y="46621"/>
                </a:lnTo>
                <a:lnTo>
                  <a:pt x="139933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9" y="180613"/>
                </a:lnTo>
                <a:lnTo>
                  <a:pt x="26566" y="224968"/>
                </a:lnTo>
                <a:lnTo>
                  <a:pt x="7784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4" y="2940820"/>
                </a:lnTo>
                <a:lnTo>
                  <a:pt x="15322" y="2981807"/>
                </a:lnTo>
                <a:lnTo>
                  <a:pt x="46499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3" y="3169026"/>
                </a:lnTo>
                <a:lnTo>
                  <a:pt x="180487" y="3194927"/>
                </a:lnTo>
                <a:lnTo>
                  <a:pt x="224843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4" y="3240560"/>
                </a:lnTo>
                <a:lnTo>
                  <a:pt x="469732" y="3241424"/>
                </a:lnTo>
                <a:lnTo>
                  <a:pt x="544456" y="3241548"/>
                </a:lnTo>
                <a:lnTo>
                  <a:pt x="3124221" y="3241548"/>
                </a:lnTo>
                <a:lnTo>
                  <a:pt x="3198946" y="3241424"/>
                </a:lnTo>
                <a:lnTo>
                  <a:pt x="3263905" y="3240560"/>
                </a:lnTo>
                <a:lnTo>
                  <a:pt x="3319987" y="3238212"/>
                </a:lnTo>
                <a:lnTo>
                  <a:pt x="3368077" y="3233641"/>
                </a:lnTo>
                <a:lnTo>
                  <a:pt x="3409064" y="3226104"/>
                </a:lnTo>
                <a:lnTo>
                  <a:pt x="3488191" y="3194927"/>
                </a:lnTo>
                <a:lnTo>
                  <a:pt x="3528746" y="3169026"/>
                </a:lnTo>
                <a:lnTo>
                  <a:pt x="3564958" y="3137699"/>
                </a:lnTo>
                <a:lnTo>
                  <a:pt x="3596286" y="3101489"/>
                </a:lnTo>
                <a:lnTo>
                  <a:pt x="3622187" y="3060935"/>
                </a:lnTo>
                <a:lnTo>
                  <a:pt x="3642121" y="3016580"/>
                </a:lnTo>
                <a:lnTo>
                  <a:pt x="3660903" y="2940820"/>
                </a:lnTo>
                <a:lnTo>
                  <a:pt x="3665475" y="2892730"/>
                </a:lnTo>
                <a:lnTo>
                  <a:pt x="3667823" y="2836649"/>
                </a:lnTo>
                <a:lnTo>
                  <a:pt x="3668688" y="2771690"/>
                </a:lnTo>
                <a:lnTo>
                  <a:pt x="3668688" y="469857"/>
                </a:lnTo>
                <a:lnTo>
                  <a:pt x="3667823" y="404899"/>
                </a:lnTo>
                <a:lnTo>
                  <a:pt x="3665475" y="348818"/>
                </a:lnTo>
                <a:lnTo>
                  <a:pt x="3660903" y="300728"/>
                </a:lnTo>
                <a:lnTo>
                  <a:pt x="3653366" y="259740"/>
                </a:lnTo>
                <a:lnTo>
                  <a:pt x="3622187" y="180613"/>
                </a:lnTo>
                <a:lnTo>
                  <a:pt x="3596286" y="140059"/>
                </a:lnTo>
                <a:lnTo>
                  <a:pt x="3564958" y="103848"/>
                </a:lnTo>
                <a:lnTo>
                  <a:pt x="3528746" y="72522"/>
                </a:lnTo>
                <a:lnTo>
                  <a:pt x="3488191" y="46621"/>
                </a:lnTo>
                <a:lnTo>
                  <a:pt x="3443834" y="26687"/>
                </a:lnTo>
                <a:lnTo>
                  <a:pt x="3368077" y="7907"/>
                </a:lnTo>
                <a:lnTo>
                  <a:pt x="3319987" y="3335"/>
                </a:lnTo>
                <a:lnTo>
                  <a:pt x="3263905" y="988"/>
                </a:lnTo>
                <a:lnTo>
                  <a:pt x="3198946" y="123"/>
                </a:lnTo>
                <a:lnTo>
                  <a:pt x="312422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63258" y="7545740"/>
            <a:ext cx="2919095" cy="16173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" marR="5080" indent="-42545" algn="ctr">
              <a:lnSpc>
                <a:spcPct val="111000"/>
              </a:lnSpc>
              <a:spcBef>
                <a:spcPts val="90"/>
              </a:spcBef>
            </a:pPr>
            <a:r>
              <a:rPr sz="2400" spc="16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Constructing</a:t>
            </a:r>
            <a:r>
              <a:rPr sz="2400" spc="-11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2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data </a:t>
            </a:r>
            <a:r>
              <a:rPr sz="2400" spc="-6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5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we</a:t>
            </a:r>
            <a:r>
              <a:rPr sz="2400" spc="-9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8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have</a:t>
            </a:r>
            <a:r>
              <a:rPr sz="2400" spc="-9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5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obtained </a:t>
            </a:r>
            <a:r>
              <a:rPr sz="2400" spc="-68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7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into</a:t>
            </a:r>
            <a:r>
              <a:rPr sz="2400" spc="-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a</a:t>
            </a:r>
            <a:r>
              <a:rPr sz="2400" spc="-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6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dictionary</a:t>
            </a:r>
            <a:endParaRPr sz="2400" dirty="0">
              <a:solidFill>
                <a:schemeClr val="bg1">
                  <a:lumMod val="95000"/>
                  <a:lumOff val="5000"/>
                </a:schemeClr>
              </a:solidFill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32032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9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9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2082" y="7755731"/>
            <a:ext cx="3408679" cy="12414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9545" marR="5080" indent="-157480" algn="ctr">
              <a:lnSpc>
                <a:spcPct val="111000"/>
              </a:lnSpc>
              <a:spcBef>
                <a:spcPts val="90"/>
              </a:spcBef>
            </a:pPr>
            <a:r>
              <a:rPr sz="2400" spc="13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Creating</a:t>
            </a:r>
            <a:r>
              <a:rPr sz="2400" spc="-10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a</a:t>
            </a:r>
            <a:r>
              <a:rPr sz="2400" spc="-10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4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dataframe </a:t>
            </a:r>
            <a:r>
              <a:rPr sz="2400" spc="-6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20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from</a:t>
            </a:r>
            <a:r>
              <a:rPr sz="2400" spc="-8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6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the</a:t>
            </a:r>
            <a:r>
              <a:rPr sz="2400" spc="-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6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dictionary</a:t>
            </a:r>
            <a:endParaRPr sz="2400" dirty="0">
              <a:solidFill>
                <a:schemeClr val="bg1">
                  <a:lumMod val="95000"/>
                  <a:lumOff val="5000"/>
                </a:schemeClr>
              </a:solidFill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5793" y="6600181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24225" y="0"/>
                </a:moveTo>
                <a:lnTo>
                  <a:pt x="544458" y="0"/>
                </a:lnTo>
                <a:lnTo>
                  <a:pt x="469733" y="123"/>
                </a:lnTo>
                <a:lnTo>
                  <a:pt x="404775" y="988"/>
                </a:lnTo>
                <a:lnTo>
                  <a:pt x="348694" y="3335"/>
                </a:lnTo>
                <a:lnTo>
                  <a:pt x="300604" y="7907"/>
                </a:lnTo>
                <a:lnTo>
                  <a:pt x="259617" y="15443"/>
                </a:lnTo>
                <a:lnTo>
                  <a:pt x="180489" y="46621"/>
                </a:lnTo>
                <a:lnTo>
                  <a:pt x="139935" y="72522"/>
                </a:lnTo>
                <a:lnTo>
                  <a:pt x="103724" y="103848"/>
                </a:lnTo>
                <a:lnTo>
                  <a:pt x="72398" y="140059"/>
                </a:lnTo>
                <a:lnTo>
                  <a:pt x="46497" y="180613"/>
                </a:lnTo>
                <a:lnTo>
                  <a:pt x="26563" y="224968"/>
                </a:lnTo>
                <a:lnTo>
                  <a:pt x="7783" y="300728"/>
                </a:lnTo>
                <a:lnTo>
                  <a:pt x="3212" y="348818"/>
                </a:lnTo>
                <a:lnTo>
                  <a:pt x="864" y="404899"/>
                </a:lnTo>
                <a:lnTo>
                  <a:pt x="0" y="469857"/>
                </a:lnTo>
                <a:lnTo>
                  <a:pt x="0" y="2771690"/>
                </a:lnTo>
                <a:lnTo>
                  <a:pt x="864" y="2836649"/>
                </a:lnTo>
                <a:lnTo>
                  <a:pt x="3212" y="2892730"/>
                </a:lnTo>
                <a:lnTo>
                  <a:pt x="7783" y="2940820"/>
                </a:lnTo>
                <a:lnTo>
                  <a:pt x="15320" y="2981807"/>
                </a:lnTo>
                <a:lnTo>
                  <a:pt x="46497" y="3060935"/>
                </a:lnTo>
                <a:lnTo>
                  <a:pt x="72398" y="3101489"/>
                </a:lnTo>
                <a:lnTo>
                  <a:pt x="103724" y="3137699"/>
                </a:lnTo>
                <a:lnTo>
                  <a:pt x="139935" y="3169026"/>
                </a:lnTo>
                <a:lnTo>
                  <a:pt x="180489" y="3194927"/>
                </a:lnTo>
                <a:lnTo>
                  <a:pt x="224844" y="3214861"/>
                </a:lnTo>
                <a:lnTo>
                  <a:pt x="300604" y="3233641"/>
                </a:lnTo>
                <a:lnTo>
                  <a:pt x="348694" y="3238212"/>
                </a:lnTo>
                <a:lnTo>
                  <a:pt x="404775" y="3240560"/>
                </a:lnTo>
                <a:lnTo>
                  <a:pt x="469733" y="3241424"/>
                </a:lnTo>
                <a:lnTo>
                  <a:pt x="544458" y="3241548"/>
                </a:lnTo>
                <a:lnTo>
                  <a:pt x="3124225" y="3241548"/>
                </a:lnTo>
                <a:lnTo>
                  <a:pt x="3198950" y="3241424"/>
                </a:lnTo>
                <a:lnTo>
                  <a:pt x="3263908" y="3240560"/>
                </a:lnTo>
                <a:lnTo>
                  <a:pt x="3319989" y="3238212"/>
                </a:lnTo>
                <a:lnTo>
                  <a:pt x="3368079" y="3233641"/>
                </a:lnTo>
                <a:lnTo>
                  <a:pt x="3409066" y="3226104"/>
                </a:lnTo>
                <a:lnTo>
                  <a:pt x="3488194" y="3194927"/>
                </a:lnTo>
                <a:lnTo>
                  <a:pt x="3528747" y="3169026"/>
                </a:lnTo>
                <a:lnTo>
                  <a:pt x="3564958" y="3137699"/>
                </a:lnTo>
                <a:lnTo>
                  <a:pt x="3596285" y="3101489"/>
                </a:lnTo>
                <a:lnTo>
                  <a:pt x="3622186" y="3060935"/>
                </a:lnTo>
                <a:lnTo>
                  <a:pt x="3642120" y="3016580"/>
                </a:lnTo>
                <a:lnTo>
                  <a:pt x="3660900" y="2940820"/>
                </a:lnTo>
                <a:lnTo>
                  <a:pt x="3665471" y="2892730"/>
                </a:lnTo>
                <a:lnTo>
                  <a:pt x="3667819" y="2836649"/>
                </a:lnTo>
                <a:lnTo>
                  <a:pt x="3668684" y="2771690"/>
                </a:lnTo>
                <a:lnTo>
                  <a:pt x="3668684" y="469857"/>
                </a:lnTo>
                <a:lnTo>
                  <a:pt x="3667819" y="404899"/>
                </a:lnTo>
                <a:lnTo>
                  <a:pt x="3665471" y="348818"/>
                </a:lnTo>
                <a:lnTo>
                  <a:pt x="3660900" y="300728"/>
                </a:lnTo>
                <a:lnTo>
                  <a:pt x="3653363" y="259740"/>
                </a:lnTo>
                <a:lnTo>
                  <a:pt x="3622186" y="180613"/>
                </a:lnTo>
                <a:lnTo>
                  <a:pt x="3596285" y="140059"/>
                </a:lnTo>
                <a:lnTo>
                  <a:pt x="3564958" y="103848"/>
                </a:lnTo>
                <a:lnTo>
                  <a:pt x="3528747" y="72522"/>
                </a:lnTo>
                <a:lnTo>
                  <a:pt x="3488194" y="46621"/>
                </a:lnTo>
                <a:lnTo>
                  <a:pt x="3443839" y="26687"/>
                </a:lnTo>
                <a:lnTo>
                  <a:pt x="3368079" y="7907"/>
                </a:lnTo>
                <a:lnTo>
                  <a:pt x="3319989" y="3335"/>
                </a:lnTo>
                <a:lnTo>
                  <a:pt x="3263908" y="988"/>
                </a:lnTo>
                <a:lnTo>
                  <a:pt x="3198950" y="123"/>
                </a:lnTo>
                <a:lnTo>
                  <a:pt x="312422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19784" y="7755731"/>
            <a:ext cx="2981325" cy="7973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44880" marR="5080" indent="-932815">
              <a:lnSpc>
                <a:spcPct val="111000"/>
              </a:lnSpc>
              <a:spcBef>
                <a:spcPts val="90"/>
              </a:spcBef>
            </a:pPr>
            <a:r>
              <a:rPr sz="2400" spc="14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Exporting</a:t>
            </a:r>
            <a:r>
              <a:rPr sz="2400" spc="-9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6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the</a:t>
            </a:r>
            <a:r>
              <a:rPr sz="2400" spc="-90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12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data </a:t>
            </a:r>
            <a:r>
              <a:rPr sz="2400" spc="-6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204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to</a:t>
            </a:r>
            <a:r>
              <a:rPr sz="2400" spc="-7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 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cs typeface="Microsoft Sans Serif"/>
              </a:rPr>
              <a:t>CSV</a:t>
            </a:r>
            <a:endParaRPr sz="2400" dirty="0">
              <a:solidFill>
                <a:schemeClr val="bg1">
                  <a:lumMod val="95000"/>
                  <a:lumOff val="5000"/>
                </a:schemeClr>
              </a:solidFill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8071" y="10345600"/>
            <a:ext cx="14401800" cy="46871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u="heavy" spc="110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GitHub</a:t>
            </a:r>
            <a:r>
              <a:rPr sz="2950" u="heavy" spc="-5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URL:</a:t>
            </a:r>
            <a:r>
              <a:rPr lang="en-US" sz="2950" u="heavy" spc="-85" dirty="0" smtClean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Microsoft Sans Serif"/>
                <a:cs typeface="Microsoft Sans Serif"/>
              </a:rPr>
              <a:t>https://github.com/Priyal0902/IBM-DATA-SCIENCE-/blob/main/2.ipynb</a:t>
            </a:r>
            <a:endParaRPr sz="2950" dirty="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596148" y="3454547"/>
            <a:ext cx="887730" cy="846455"/>
            <a:chOff x="9596148" y="3454547"/>
            <a:chExt cx="887730" cy="846455"/>
          </a:xfrm>
        </p:grpSpPr>
        <p:sp>
          <p:nvSpPr>
            <p:cNvPr id="19" name="object 19"/>
            <p:cNvSpPr/>
            <p:nvPr/>
          </p:nvSpPr>
          <p:spPr>
            <a:xfrm>
              <a:off x="9622325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4" y="0"/>
                  </a:moveTo>
                  <a:lnTo>
                    <a:pt x="469134" y="269861"/>
                  </a:lnTo>
                  <a:lnTo>
                    <a:pt x="0" y="269861"/>
                  </a:lnTo>
                  <a:lnTo>
                    <a:pt x="0" y="523848"/>
                  </a:lnTo>
                  <a:lnTo>
                    <a:pt x="469134" y="523848"/>
                  </a:lnTo>
                  <a:lnTo>
                    <a:pt x="469134" y="793710"/>
                  </a:lnTo>
                  <a:lnTo>
                    <a:pt x="834912" y="396855"/>
                  </a:lnTo>
                  <a:lnTo>
                    <a:pt x="469134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22325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39910" y="3454547"/>
            <a:ext cx="887730" cy="846455"/>
            <a:chOff x="4839910" y="3454547"/>
            <a:chExt cx="887730" cy="846455"/>
          </a:xfrm>
        </p:grpSpPr>
        <p:sp>
          <p:nvSpPr>
            <p:cNvPr id="22" name="object 22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0"/>
                  </a:moveTo>
                  <a:lnTo>
                    <a:pt x="469133" y="269860"/>
                  </a:lnTo>
                  <a:lnTo>
                    <a:pt x="0" y="269860"/>
                  </a:lnTo>
                  <a:lnTo>
                    <a:pt x="0" y="523848"/>
                  </a:lnTo>
                  <a:lnTo>
                    <a:pt x="469133" y="523848"/>
                  </a:lnTo>
                  <a:lnTo>
                    <a:pt x="469133" y="793710"/>
                  </a:lnTo>
                  <a:lnTo>
                    <a:pt x="834912" y="396854"/>
                  </a:lnTo>
                  <a:lnTo>
                    <a:pt x="46913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66087" y="3480724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3" y="523849"/>
                  </a:moveTo>
                  <a:lnTo>
                    <a:pt x="469133" y="793711"/>
                  </a:lnTo>
                  <a:lnTo>
                    <a:pt x="834912" y="396855"/>
                  </a:lnTo>
                  <a:lnTo>
                    <a:pt x="469133" y="0"/>
                  </a:lnTo>
                  <a:lnTo>
                    <a:pt x="469133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3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4607083" y="3501159"/>
            <a:ext cx="774065" cy="755650"/>
            <a:chOff x="14607083" y="3501159"/>
            <a:chExt cx="774065" cy="755650"/>
          </a:xfrm>
        </p:grpSpPr>
        <p:sp>
          <p:nvSpPr>
            <p:cNvPr id="25" name="object 25"/>
            <p:cNvSpPr/>
            <p:nvPr/>
          </p:nvSpPr>
          <p:spPr>
            <a:xfrm>
              <a:off x="14633261" y="3527337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163262" y="0"/>
                  </a:moveTo>
                  <a:lnTo>
                    <a:pt x="0" y="194565"/>
                  </a:lnTo>
                  <a:lnTo>
                    <a:pt x="359381" y="496118"/>
                  </a:lnTo>
                  <a:lnTo>
                    <a:pt x="185921" y="702845"/>
                  </a:lnTo>
                  <a:lnTo>
                    <a:pt x="721213" y="633954"/>
                  </a:lnTo>
                  <a:lnTo>
                    <a:pt x="696104" y="94827"/>
                  </a:lnTo>
                  <a:lnTo>
                    <a:pt x="522643" y="301553"/>
                  </a:lnTo>
                  <a:lnTo>
                    <a:pt x="16326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633260" y="3527337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359377" y="496119"/>
                  </a:moveTo>
                  <a:lnTo>
                    <a:pt x="185913" y="702845"/>
                  </a:lnTo>
                  <a:lnTo>
                    <a:pt x="721210" y="633954"/>
                  </a:lnTo>
                  <a:lnTo>
                    <a:pt x="696101" y="94827"/>
                  </a:lnTo>
                  <a:lnTo>
                    <a:pt x="522637" y="301553"/>
                  </a:lnTo>
                  <a:lnTo>
                    <a:pt x="163260" y="0"/>
                  </a:lnTo>
                  <a:lnTo>
                    <a:pt x="0" y="194565"/>
                  </a:lnTo>
                  <a:lnTo>
                    <a:pt x="359377" y="49611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839910" y="7797922"/>
            <a:ext cx="887730" cy="846455"/>
            <a:chOff x="4839910" y="7797922"/>
            <a:chExt cx="887730" cy="846455"/>
          </a:xfrm>
        </p:grpSpPr>
        <p:sp>
          <p:nvSpPr>
            <p:cNvPr id="28" name="object 28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0"/>
                  </a:moveTo>
                  <a:lnTo>
                    <a:pt x="0" y="396855"/>
                  </a:lnTo>
                  <a:lnTo>
                    <a:pt x="365778" y="793711"/>
                  </a:lnTo>
                  <a:lnTo>
                    <a:pt x="365778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8" y="269861"/>
                  </a:lnTo>
                  <a:lnTo>
                    <a:pt x="365778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66087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605572" y="7797922"/>
            <a:ext cx="887730" cy="846455"/>
            <a:chOff x="9605572" y="7797922"/>
            <a:chExt cx="887730" cy="846455"/>
          </a:xfrm>
        </p:grpSpPr>
        <p:sp>
          <p:nvSpPr>
            <p:cNvPr id="31" name="object 31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9" y="0"/>
                  </a:moveTo>
                  <a:lnTo>
                    <a:pt x="0" y="396855"/>
                  </a:lnTo>
                  <a:lnTo>
                    <a:pt x="365779" y="793711"/>
                  </a:lnTo>
                  <a:lnTo>
                    <a:pt x="365779" y="523850"/>
                  </a:lnTo>
                  <a:lnTo>
                    <a:pt x="834912" y="523850"/>
                  </a:lnTo>
                  <a:lnTo>
                    <a:pt x="834912" y="269861"/>
                  </a:lnTo>
                  <a:lnTo>
                    <a:pt x="365779" y="269861"/>
                  </a:lnTo>
                  <a:lnTo>
                    <a:pt x="3657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9"/>
                  </a:moveTo>
                  <a:lnTo>
                    <a:pt x="365778" y="793711"/>
                  </a:lnTo>
                  <a:lnTo>
                    <a:pt x="0" y="396855"/>
                  </a:lnTo>
                  <a:lnTo>
                    <a:pt x="365778" y="0"/>
                  </a:lnTo>
                  <a:lnTo>
                    <a:pt x="365778" y="269861"/>
                  </a:lnTo>
                  <a:lnTo>
                    <a:pt x="834912" y="269861"/>
                  </a:lnTo>
                  <a:lnTo>
                    <a:pt x="834912" y="523849"/>
                  </a:lnTo>
                  <a:lnTo>
                    <a:pt x="365778" y="52384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597476" y="7844535"/>
            <a:ext cx="774065" cy="755650"/>
            <a:chOff x="14597476" y="7844535"/>
            <a:chExt cx="774065" cy="755650"/>
          </a:xfrm>
        </p:grpSpPr>
        <p:sp>
          <p:nvSpPr>
            <p:cNvPr id="34" name="object 34"/>
            <p:cNvSpPr/>
            <p:nvPr/>
          </p:nvSpPr>
          <p:spPr>
            <a:xfrm>
              <a:off x="14623659" y="7870713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557951" y="0"/>
                  </a:moveTo>
                  <a:lnTo>
                    <a:pt x="198569" y="301553"/>
                  </a:lnTo>
                  <a:lnTo>
                    <a:pt x="25109" y="94827"/>
                  </a:lnTo>
                  <a:lnTo>
                    <a:pt x="0" y="633954"/>
                  </a:lnTo>
                  <a:lnTo>
                    <a:pt x="535292" y="702845"/>
                  </a:lnTo>
                  <a:lnTo>
                    <a:pt x="361831" y="496118"/>
                  </a:lnTo>
                  <a:lnTo>
                    <a:pt x="721203" y="194565"/>
                  </a:lnTo>
                  <a:lnTo>
                    <a:pt x="557951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23653" y="7870713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361832" y="496119"/>
                  </a:moveTo>
                  <a:lnTo>
                    <a:pt x="535296" y="702845"/>
                  </a:lnTo>
                  <a:lnTo>
                    <a:pt x="0" y="633954"/>
                  </a:lnTo>
                  <a:lnTo>
                    <a:pt x="25108" y="94827"/>
                  </a:lnTo>
                  <a:lnTo>
                    <a:pt x="198572" y="301553"/>
                  </a:lnTo>
                  <a:lnTo>
                    <a:pt x="557950" y="0"/>
                  </a:lnTo>
                  <a:lnTo>
                    <a:pt x="721210" y="194565"/>
                  </a:lnTo>
                  <a:lnTo>
                    <a:pt x="361832" y="496119"/>
                  </a:lnTo>
                  <a:close/>
                </a:path>
              </a:pathLst>
            </a:custGeom>
            <a:ln w="523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Rectangle 35"/>
          <p:cNvSpPr/>
          <p:nvPr/>
        </p:nvSpPr>
        <p:spPr>
          <a:xfrm>
            <a:off x="1419784" y="288925"/>
            <a:ext cx="179440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b="1" spc="50" dirty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 DATA COLLECTION – </a:t>
            </a:r>
            <a:r>
              <a:rPr lang="en-US" sz="8000" b="1" spc="50" dirty="0" smtClean="0">
                <a:ln w="0">
                  <a:solidFill>
                    <a:srgbClr val="A50E82">
                      <a:lumMod val="75000"/>
                    </a:srgbClr>
                  </a:solidFill>
                </a:ln>
                <a:solidFill>
                  <a:srgbClr val="A50E82">
                    <a:lumMod val="60000"/>
                    <a:lumOff val="4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Web Scraping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251</TotalTime>
  <Words>2481</Words>
  <Application>Microsoft Office PowerPoint</Application>
  <PresentationFormat>Custom</PresentationFormat>
  <Paragraphs>240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Arial MT</vt:lpstr>
      <vt:lpstr>Bahnschrift SemiBold</vt:lpstr>
      <vt:lpstr>Century Gothic</vt:lpstr>
      <vt:lpstr>Microsoft Sans Serif</vt:lpstr>
      <vt:lpstr>Times New Roman</vt:lpstr>
      <vt:lpstr>Verdana</vt:lpstr>
      <vt:lpstr>Wingdings 3</vt:lpstr>
      <vt:lpstr>Slice</vt:lpstr>
      <vt:lpstr>PRIYAL BHATT        22.06.2023 </vt:lpstr>
      <vt:lpstr>PowerPoint Presentation</vt:lpstr>
      <vt:lpstr>Summary of methodologies</vt:lpstr>
      <vt:lpstr>Project background and context</vt:lpstr>
      <vt:lpstr>PowerPoint Presentation</vt:lpstr>
      <vt:lpstr>PowerPoint Presentation</vt:lpstr>
      <vt:lpstr>Data collection process involved a combination of API requests from SpaceX REST  API and Web Scraping data from a table in SpaceX’s Wikipedia entry.</vt:lpstr>
      <vt:lpstr>PowerPoint Presentation</vt:lpstr>
      <vt:lpstr>PowerPoint Presentation</vt:lpstr>
      <vt:lpstr>PowerPoint Presentation</vt:lpstr>
      <vt:lpstr>PowerPoint Presentation</vt:lpstr>
      <vt:lpstr>Charts were plotted:</vt:lpstr>
      <vt:lpstr>Markers of all Launch Sites:</vt:lpstr>
      <vt:lpstr>Launch Sites Dropdown List: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Explanation:</vt:lpstr>
      <vt:lpstr>PowerPoint Presentation</vt:lpstr>
      <vt:lpstr>PowerPoint Presentation</vt:lpstr>
      <vt:lpstr>Explanation: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Explanation:</vt:lpstr>
      <vt:lpstr>PowerPoint Presentation</vt:lpstr>
      <vt:lpstr>PowerPoint Presentation</vt:lpstr>
      <vt:lpstr>PowerPoint Presentation</vt:lpstr>
      <vt:lpstr>PowerPoint Presentation</vt:lpstr>
      <vt:lpstr>Explanation:</vt:lpstr>
      <vt:lpstr>PowerPoint Presentation</vt:lpstr>
      <vt:lpstr>Scores and Accuracy of the Test Set</vt:lpstr>
      <vt:lpstr>Explanation:</vt:lpstr>
      <vt:lpstr>PowerPoint Presentation</vt:lpstr>
      <vt:lpstr>Special Thanks to: Instructors  Coursera  IBM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ds-capstone-presentation</dc:title>
  <dc:creator>Admin</dc:creator>
  <cp:lastModifiedBy>Admin</cp:lastModifiedBy>
  <cp:revision>30</cp:revision>
  <dcterms:created xsi:type="dcterms:W3CDTF">2023-06-22T10:16:47Z</dcterms:created>
  <dcterms:modified xsi:type="dcterms:W3CDTF">2023-06-22T14:29:27Z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2021-08-29T00:00:00Z</vt:filetime>
  </property>
  <property fmtid="{D5CDD505-2E9C-101B-9397-08002B2CF9AE}" pid="3" name="Creator">
    <vt:lpwstr>Keynote</vt:lpwstr>
  </property>
  <property fmtid="{D5CDD505-2E9C-101B-9397-08002B2CF9AE}" pid="4" name="LastSaved">
    <vt:filetime>2023-06-22T00:00:00Z</vt:filetime>
  </property>
</Properties>
</file>