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2" r:id="rId9"/>
    <p:sldId id="263" r:id="rId10"/>
    <p:sldId id="265" r:id="rId11"/>
    <p:sldId id="266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A177-BBA7-4602-8F9B-E71A05EF9C24}" type="datetimeFigureOut">
              <a:rPr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7A235-4490-41CB-BCC6-263B51FD6AB6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/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0"/>
          </a:effectLst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  <a:endParaRPr lang="en-US" noProof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/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/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/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/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/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/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/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41" hasCustomPrompt="1"/>
          </p:nvPr>
        </p:nvSpPr>
        <p:spPr>
          <a:xfrm>
            <a:off x="151264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01354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1354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680081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180977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180977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80179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530269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30269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0" name="Picture Placeholder 15"/>
          <p:cNvSpPr>
            <a:spLocks noGrp="1"/>
          </p:cNvSpPr>
          <p:nvPr>
            <p:ph type="pic" sz="quarter" idx="49" hasCustomPrompt="1"/>
          </p:nvPr>
        </p:nvSpPr>
        <p:spPr>
          <a:xfrm>
            <a:off x="7923511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7424407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7424407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1" name="Picture Placeholder 15"/>
          <p:cNvSpPr>
            <a:spLocks noGrp="1"/>
          </p:cNvSpPr>
          <p:nvPr>
            <p:ph type="pic" sz="quarter" idx="50" hasCustomPrompt="1"/>
          </p:nvPr>
        </p:nvSpPr>
        <p:spPr>
          <a:xfrm>
            <a:off x="1006351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956440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5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/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/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/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29" name="Freeform: Shape 28"/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/>
          <p:cNvSpPr>
            <a:spLocks noChangeAspect="1"/>
          </p:cNvSpPr>
          <p:nvPr userDrawn="1"/>
        </p:nvSpPr>
        <p:spPr>
          <a:xfrm>
            <a:off x="2356714" y="2112919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/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098828" y="28440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590091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90091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0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/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/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/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/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283776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283776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Bullet 2</a:t>
            </a:r>
            <a:endParaRPr lang="en-US" noProof="0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4481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  <a:endParaRPr lang="en-US" noProof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8" name="Picture Placeholder 15"/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4481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  <a:endParaRPr lang="en-US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6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  <a:endParaRPr lang="en-US" noProof="0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/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/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  <a:endParaRPr lang="en-US" noProof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/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/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  <a:endParaRPr lang="en-US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  <a:endParaRPr lang="en-US" noProof="0"/>
          </a:p>
        </p:txBody>
      </p:sp>
      <p:sp>
        <p:nvSpPr>
          <p:cNvPr id="19" name="Freeform: Shape 18"/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  <a:endParaRPr lang="en-US" noProof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187400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  <a:endParaRPr lang="en-US" noProof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  <a:endParaRPr lang="en-US" noProof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  <a:endParaRPr lang="en-US" noProof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  <a:endParaRPr lang="en-US" noProof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36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/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/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/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/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/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/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/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/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/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/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/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  <a:endParaRPr lang="en-US" noProof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  <a:endParaRPr lang="en-US" noProof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  <a:endParaRPr lang="en-US" noProof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/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/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  <a:endParaRPr lang="en-US" noProof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  <a:endParaRPr lang="en-US" noProof="0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  <a:endParaRPr lang="en-US" noProof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24" name="Freeform: Shape 23"/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/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/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/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  <a:endParaRPr lang="en-US" noProof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  <a:endParaRPr lang="en-US" noProof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  <a:endParaRPr lang="en-US" noProof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6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/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  <a:endParaRPr lang="en-US" noProof="0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  <a:endParaRPr lang="en-US" noProof="0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  <a:endParaRPr lang="en-US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  <a:endParaRPr lang="en-US" noProof="0"/>
          </a:p>
        </p:txBody>
      </p:sp>
      <p:sp>
        <p:nvSpPr>
          <p:cNvPr id="43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  <a:endParaRPr lang="en-US" noProof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  <a:endParaRPr lang="en-US" noProof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  <a:endParaRPr lang="en-US" noProof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  <a:endParaRPr lang="en-US" noProof="0"/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3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/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/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/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  <a:endParaRPr lang="en-US" noProof="0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  <a:endParaRPr lang="en-US" noProof="0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  <a:endParaRPr lang="en-US" noProof="0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  <a:endParaRPr lang="en-US" noProof="0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  <a:endParaRPr lang="en-US" noProof="0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6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59" name="Text Placeholder 8"/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63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50685" y="3820804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650685" y="4226974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50685" y="4613337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  <a:endParaRPr lang="en-US" noProof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650828" y="4999701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94222" y="1145254"/>
            <a:ext cx="4567666" cy="468843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/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1286" r="1286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062" y="1713206"/>
            <a:ext cx="4099187" cy="2078700"/>
          </a:xfrm>
        </p:spPr>
        <p:txBody>
          <a:bodyPr/>
          <a:lstStyle/>
          <a:p>
            <a:r>
              <a:rPr lang="en-US" dirty="0"/>
              <a:t>E-Commerce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1062" y="4120793"/>
            <a:ext cx="4099187" cy="104893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>
                <a:cs typeface="Calibri" panose="020F0502020204030204"/>
              </a:rPr>
              <a:t>-presented by team asap</a:t>
            </a:r>
            <a:endParaRPr lang="en-US" noProof="1">
              <a:cs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solidFill>
            <a:srgbClr val="346082"/>
          </a:solidFill>
          <a:ln>
            <a:solidFill>
              <a:schemeClr val="tx1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clock, sig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0" y="3135076"/>
            <a:ext cx="1788289" cy="5589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sz="7200" dirty="0"/>
              <a:t>Contents</a:t>
            </a:r>
            <a:endParaRPr lang="en-US" sz="7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32001" y="308069"/>
            <a:ext cx="4444800" cy="6085502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20000"/>
              </a:lnSpc>
            </a:pPr>
            <a:endParaRPr lang="en-US" noProof="1">
              <a:solidFill>
                <a:schemeClr val="accent3"/>
              </a:solidFill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noProof="1">
              <a:solidFill>
                <a:schemeClr val="accent3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noProof="1">
                <a:solidFill>
                  <a:schemeClr val="accent3"/>
                </a:solidFill>
                <a:latin typeface="Arial" panose="020B0604020202020204"/>
                <a:cs typeface="Arial" panose="020B0604020202020204"/>
              </a:rPr>
              <a:t>Observations</a:t>
            </a:r>
            <a:endParaRPr lang="en-US" sz="2800" noProof="1">
              <a:solidFill>
                <a:schemeClr val="accent3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noProof="1">
                <a:solidFill>
                  <a:schemeClr val="accent3"/>
                </a:solidFill>
                <a:latin typeface="Arial" panose="020B0604020202020204"/>
                <a:cs typeface="Arial" panose="020B0604020202020204"/>
              </a:rPr>
              <a:t>Key Features</a:t>
            </a:r>
            <a:endParaRPr lang="en-US" sz="2800" noProof="1">
              <a:solidFill>
                <a:schemeClr val="accent3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noProof="1">
                <a:solidFill>
                  <a:schemeClr val="accent3"/>
                </a:solidFill>
                <a:latin typeface="Arial" panose="020B0604020202020204"/>
                <a:cs typeface="Arial" panose="020B0604020202020204"/>
              </a:rPr>
              <a:t>Software Development Process</a:t>
            </a:r>
            <a:endParaRPr lang="en-US" sz="2800" noProof="1">
              <a:solidFill>
                <a:schemeClr val="accent3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noProof="1">
                <a:solidFill>
                  <a:schemeClr val="accent3"/>
                </a:solidFill>
                <a:latin typeface="Arial" panose="020B0604020202020204"/>
                <a:cs typeface="Arial" panose="020B0604020202020204"/>
              </a:rPr>
              <a:t>Technologies Used</a:t>
            </a:r>
            <a:endParaRPr lang="en-US" sz="2800" noProof="1">
              <a:solidFill>
                <a:schemeClr val="accent3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noProof="1">
                <a:solidFill>
                  <a:schemeClr val="accent3"/>
                </a:solidFill>
                <a:latin typeface="Arial" panose="020B0604020202020204"/>
                <a:cs typeface="Arial" panose="020B0604020202020204"/>
              </a:rPr>
              <a:t>Demonstration</a:t>
            </a:r>
            <a:endParaRPr lang="en-US" sz="2800" noProof="1">
              <a:solidFill>
                <a:schemeClr val="accent3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000" noProof="1">
              <a:solidFill>
                <a:schemeClr val="accent3"/>
              </a:solidFill>
              <a:latin typeface="Arial" panose="020B0604020202020204"/>
              <a:cs typeface="Arial" panose="020B0604020202020204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noProof="1">
              <a:solidFill>
                <a:schemeClr val="accent3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000" noProof="1">
              <a:solidFill>
                <a:schemeClr val="accent3"/>
              </a:solidFill>
              <a:latin typeface="Arial" panose="020B0604020202020204"/>
              <a:cs typeface="Arial" panose="020B0604020202020204"/>
            </a:endParaRPr>
          </a:p>
          <a:p>
            <a:endParaRPr lang="en-US" noProof="1">
              <a:solidFill>
                <a:schemeClr val="accent3"/>
              </a:solidFill>
              <a:cs typeface="Calibri" panose="020F0502020204030204"/>
            </a:endParaRPr>
          </a:p>
        </p:txBody>
      </p:sp>
      <p:pic>
        <p:nvPicPr>
          <p:cNvPr id="12" name="Picture Placeholder 11" descr="Laptop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 rot="21540000">
            <a:off x="4564609" y="196033"/>
            <a:ext cx="3475177" cy="355525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Graphical user interface, application, website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l="25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Observations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1" name="sketchy box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698068"/>
            <a:ext cx="11565681" cy="2054119"/>
          </a:xfrm>
        </p:spPr>
        <p:txBody>
          <a:bodyPr/>
          <a:lstStyle/>
          <a:p>
            <a:r>
              <a:rPr lang="en-US" sz="9600" dirty="0"/>
              <a:t>Key Features</a:t>
            </a:r>
            <a:endParaRPr lang="en-US"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>
          <a:xfrm>
            <a:off x="6421502" y="2565552"/>
            <a:ext cx="5706769" cy="1408258"/>
          </a:xfrm>
        </p:spPr>
        <p:txBody>
          <a:bodyPr/>
          <a:lstStyle/>
          <a:p>
            <a:pPr marL="914400" indent="-914400">
              <a:buAutoNum type="arabicParenR"/>
            </a:pPr>
            <a:r>
              <a:rPr lang="en-US" sz="6000" dirty="0"/>
              <a:t>Streamlined UI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68872" y="958211"/>
            <a:ext cx="4444800" cy="487964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200" b="1" noProof="1">
                <a:latin typeface="Garamond" panose="02020404030301010803"/>
                <a:ea typeface="+mn-lt"/>
                <a:cs typeface="+mn-lt"/>
              </a:rPr>
              <a:t>Our attempt is to make a more streamlined, clutter-free UI with the minimal amount of  irrelevant information &amp; ads given to the user</a:t>
            </a:r>
            <a:endParaRPr lang="en-US" sz="3200" b="1" noProof="1">
              <a:latin typeface="Garamond" panose="02020404030301010803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>
          <a:xfrm>
            <a:off x="6421502" y="2565552"/>
            <a:ext cx="5706769" cy="1408258"/>
          </a:xfrm>
        </p:spPr>
        <p:txBody>
          <a:bodyPr/>
          <a:lstStyle/>
          <a:p>
            <a:r>
              <a:rPr lang="en-US" sz="6000" dirty="0"/>
              <a:t>2)  Price Tracking Feature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68872" y="958211"/>
            <a:ext cx="4444800" cy="487964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200" b="1" noProof="1">
                <a:latin typeface="Garamond" panose="02020404030301010803"/>
                <a:cs typeface="Calibri" panose="020F0502020204030204"/>
              </a:rPr>
              <a:t>User is able to track the price of any product he desires</a:t>
            </a:r>
            <a:endParaRPr lang="en-US" sz="3200" b="1" noProof="1">
              <a:latin typeface="Garamond" panose="02020404030301010803"/>
              <a:cs typeface="Calibri" panose="020F0502020204030204"/>
            </a:endParaRPr>
          </a:p>
          <a:p>
            <a:r>
              <a:rPr lang="en-US" sz="3200" b="1" noProof="1">
                <a:latin typeface="Garamond" panose="02020404030301010803"/>
                <a:cs typeface="Calibri" panose="020F0502020204030204"/>
              </a:rPr>
              <a:t>The user gets notified when  the price of the product drops below a certain point that the user has set.</a:t>
            </a:r>
            <a:endParaRPr lang="en-US" sz="3200" b="1" noProof="1">
              <a:latin typeface="Garamond" panose="02020404030301010803"/>
              <a:cs typeface="Calibri" panose="020F0502020204030204"/>
            </a:endParaRPr>
          </a:p>
          <a:p>
            <a:endParaRPr lang="en-US" sz="3200" b="1" noProof="1">
              <a:latin typeface="Garamond" panose="02020404030301010803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>
          <a:xfrm>
            <a:off x="7300026" y="3189247"/>
            <a:ext cx="3863221" cy="720000"/>
          </a:xfrm>
        </p:spPr>
        <p:txBody>
          <a:bodyPr/>
          <a:lstStyle/>
          <a:p>
            <a:r>
              <a:rPr lang="en-US" sz="9600" dirty="0">
                <a:latin typeface="Calibri" panose="020F0502020204030204"/>
                <a:cs typeface="Calibri" panose="020F0502020204030204"/>
              </a:rPr>
              <a:t>SDLC</a:t>
            </a:r>
            <a:endParaRPr lang="en-US" sz="9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Calibri" panose="020F0502020204030204"/>
              </a:rPr>
              <a:t>Extreme Programming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2590091" y="4313967"/>
            <a:ext cx="1620000" cy="360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Agile Process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Scrum</a:t>
            </a:r>
            <a:endParaRPr lang="en-US" dirty="0"/>
          </a:p>
        </p:txBody>
      </p:sp>
      <p:pic>
        <p:nvPicPr>
          <p:cNvPr id="28" name="Picture 29" descr="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8455" y="2211859"/>
            <a:ext cx="1970903" cy="1950309"/>
          </a:xfrm>
          <a:prstGeom prst="rect">
            <a:avLst/>
          </a:prstGeom>
        </p:spPr>
      </p:pic>
      <p:pic>
        <p:nvPicPr>
          <p:cNvPr id="32" name="Picture 32" descr="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41" y="1816261"/>
            <a:ext cx="2743200" cy="2743200"/>
          </a:xfrm>
          <a:prstGeom prst="rect">
            <a:avLst/>
          </a:prstGeom>
        </p:spPr>
      </p:pic>
      <p:pic>
        <p:nvPicPr>
          <p:cNvPr id="9" name="Picture 10" descr="Icon&#10;&#10;Description automatically generated"/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rcRect/>
          <a:stretch>
            <a:fillRect/>
          </a:stretch>
        </p:blipFill>
        <p:spPr>
          <a:xfrm>
            <a:off x="535924" y="2610576"/>
            <a:ext cx="1412728" cy="142237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877" y="2143124"/>
            <a:ext cx="4019647" cy="1006575"/>
          </a:xfrm>
        </p:spPr>
        <p:txBody>
          <a:bodyPr/>
          <a:lstStyle/>
          <a:p>
            <a:r>
              <a:rPr lang="en-US" dirty="0">
                <a:cs typeface="Arial" panose="020B0604020202020204"/>
              </a:rPr>
              <a:t>Frontend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000" b="1" dirty="0">
                <a:latin typeface="Garamond" panose="02020404030301010803"/>
                <a:cs typeface="Calibri" panose="020F0502020204030204"/>
              </a:rPr>
              <a:t>React</a:t>
            </a:r>
            <a:endParaRPr lang="en-US" sz="2000" b="1" dirty="0">
              <a:latin typeface="Garamond" panose="02020404030301010803"/>
              <a:cs typeface="Calibri" panose="020F0502020204030204"/>
            </a:endParaRPr>
          </a:p>
          <a:p>
            <a:r>
              <a:rPr lang="en-US" sz="2000" b="1" dirty="0">
                <a:latin typeface="Garamond" panose="02020404030301010803"/>
                <a:cs typeface="Calibri" panose="020F0502020204030204"/>
              </a:rPr>
              <a:t>Redux</a:t>
            </a:r>
            <a:endParaRPr lang="en-US" sz="2000" b="1" dirty="0">
              <a:latin typeface="Garamond" panose="02020404030301010803"/>
              <a:cs typeface="Calibri" panose="020F0502020204030204"/>
            </a:endParaRPr>
          </a:p>
          <a:p>
            <a:r>
              <a:rPr lang="en-US" sz="2000" b="1" dirty="0">
                <a:latin typeface="Garamond" panose="02020404030301010803"/>
                <a:cs typeface="Calibri" panose="020F0502020204030204"/>
              </a:rPr>
              <a:t>Bootstrap</a:t>
            </a:r>
            <a:endParaRPr lang="en-US" sz="2000" b="1" dirty="0">
              <a:latin typeface="Garamond" panose="02020404030301010803"/>
              <a:cs typeface="Calibri" panose="020F0502020204030204"/>
            </a:endParaRPr>
          </a:p>
          <a:p>
            <a:r>
              <a:rPr lang="en-US" sz="2000" b="1" dirty="0">
                <a:latin typeface="Garamond" panose="02020404030301010803"/>
                <a:cs typeface="Calibri" panose="020F0502020204030204"/>
              </a:rPr>
              <a:t>Tailwind CSS</a:t>
            </a:r>
            <a:endParaRPr lang="en-US" sz="2000" b="1" dirty="0">
              <a:latin typeface="Garamond" panose="02020404030301010803"/>
              <a:cs typeface="Calibri" panose="020F0502020204030204"/>
            </a:endParaRPr>
          </a:p>
          <a:p>
            <a:r>
              <a:rPr lang="en-US" sz="2000" b="1" dirty="0">
                <a:latin typeface="Garamond" panose="02020404030301010803"/>
                <a:cs typeface="Calibri" panose="020F0502020204030204"/>
              </a:rPr>
              <a:t>Font Awesome</a:t>
            </a:r>
            <a:endParaRPr lang="en-US" sz="2000" b="1" dirty="0">
              <a:latin typeface="Garamond" panose="02020404030301010803"/>
              <a:cs typeface="Calibri" panose="020F0502020204030204"/>
            </a:endParaRPr>
          </a:p>
          <a:p>
            <a:r>
              <a:rPr lang="en-US" sz="2000" b="1" dirty="0">
                <a:latin typeface="Garamond" panose="02020404030301010803"/>
                <a:cs typeface="Calibri" panose="020F0502020204030204"/>
              </a:rPr>
              <a:t>Axois</a:t>
            </a:r>
            <a:endParaRPr lang="en-US" sz="2000" b="1" dirty="0">
              <a:latin typeface="Garamond" panose="02020404030301010803"/>
              <a:cs typeface="Calibri" panose="020F0502020204030204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175" y="2143124"/>
            <a:ext cx="3558685" cy="1008000"/>
          </a:xfrm>
        </p:spPr>
        <p:txBody>
          <a:bodyPr/>
          <a:lstStyle/>
          <a:p>
            <a:r>
              <a:rPr lang="en-US" dirty="0">
                <a:cs typeface="Arial" panose="020B0604020202020204"/>
              </a:rPr>
              <a:t>Backend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000" dirty="0">
                <a:latin typeface="Garamond bold" panose="02020804030307010803" pitchFamily="18" charset="0"/>
                <a:cs typeface="Calibri" panose="020F0502020204030204"/>
              </a:rPr>
              <a:t>Node JS</a:t>
            </a:r>
            <a:endParaRPr lang="en-US" sz="2000" dirty="0">
              <a:latin typeface="Garamond bold" panose="02020804030307010803" pitchFamily="18" charset="0"/>
              <a:cs typeface="Calibri" panose="020F0502020204030204"/>
            </a:endParaRPr>
          </a:p>
          <a:p>
            <a:r>
              <a:rPr lang="en-US" sz="2000" dirty="0">
                <a:latin typeface="Garamond bold" panose="02020804030307010803" pitchFamily="18" charset="0"/>
                <a:cs typeface="Calibri" panose="020F0502020204030204"/>
              </a:rPr>
              <a:t>Mongoose</a:t>
            </a:r>
            <a:endParaRPr lang="en-US" sz="2000" dirty="0">
              <a:latin typeface="Garamond bold" panose="02020804030307010803" pitchFamily="18" charset="0"/>
              <a:cs typeface="Calibri" panose="020F0502020204030204"/>
            </a:endParaRPr>
          </a:p>
          <a:p>
            <a:r>
              <a:rPr lang="en-US" sz="2000" dirty="0">
                <a:latin typeface="Garamond bold" panose="02020804030307010803" pitchFamily="18" charset="0"/>
                <a:cs typeface="Calibri" panose="020F0502020204030204"/>
              </a:rPr>
              <a:t>Bcrypt </a:t>
            </a:r>
            <a:endParaRPr lang="en-US" sz="2000" dirty="0">
              <a:latin typeface="Garamond bold" panose="02020804030307010803" pitchFamily="18" charset="0"/>
              <a:cs typeface="Calibri" panose="020F0502020204030204"/>
            </a:endParaRPr>
          </a:p>
          <a:p>
            <a:r>
              <a:rPr lang="en-US" sz="2000" dirty="0">
                <a:latin typeface="Garamond bold" panose="02020804030307010803" pitchFamily="18" charset="0"/>
                <a:cs typeface="Calibri" panose="020F0502020204030204"/>
              </a:rPr>
              <a:t>JSON Web Token</a:t>
            </a:r>
            <a:endParaRPr lang="en-US" sz="2000" dirty="0">
              <a:latin typeface="Garamond bold" panose="02020804030307010803" pitchFamily="18" charset="0"/>
              <a:cs typeface="Calibri" panose="020F050202020403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41407" y="262667"/>
            <a:ext cx="11310386" cy="1448000"/>
          </a:xfrm>
        </p:spPr>
        <p:txBody>
          <a:bodyPr/>
          <a:lstStyle/>
          <a:p>
            <a:r>
              <a:rPr lang="en-US" sz="5400">
                <a:latin typeface="Garamond" panose="02020404030301010803"/>
              </a:rPr>
              <a:t>Technologies Used:</a:t>
            </a:r>
            <a:endParaRPr lang="en-US" sz="5400">
              <a:latin typeface="Garamond" panose="02020404030301010803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 rot="10800000">
            <a:off x="8633002" y="879222"/>
            <a:ext cx="3101798" cy="306088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  <a:lumOff val="5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554" y="1793408"/>
            <a:ext cx="6036045" cy="3060882"/>
          </a:xfrm>
        </p:spPr>
        <p:txBody>
          <a:bodyPr/>
          <a:lstStyle/>
          <a:p>
            <a:pPr defTabSz="1344295">
              <a:lnSpc>
                <a:spcPts val="7350"/>
              </a:lnSpc>
            </a:pPr>
            <a:r>
              <a:rPr lang="en-US" sz="14100" b="1" kern="1200" cap="all" spc="-221" baseline="0" dirty="0">
                <a:latin typeface="Calibri" panose="020F0502020204030204"/>
                <a:cs typeface="Calibri" panose="020F0502020204030204"/>
              </a:rPr>
              <a:t>DEMO</a:t>
            </a:r>
            <a:endParaRPr lang="en-US" sz="141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picture containing text, clock, sig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748" y="2002734"/>
            <a:ext cx="2633252" cy="822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662</Words>
  <Application>WPS Presentation</Application>
  <PresentationFormat>Widescreen</PresentationFormat>
  <Paragraphs>63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</vt:lpstr>
      <vt:lpstr>Arial</vt:lpstr>
      <vt:lpstr>Garamond</vt:lpstr>
      <vt:lpstr>Garamond bold</vt:lpstr>
      <vt:lpstr>Garamond</vt:lpstr>
      <vt:lpstr>Corbel</vt:lpstr>
      <vt:lpstr>Microsoft YaHei</vt:lpstr>
      <vt:lpstr>Arial Unicode MS</vt:lpstr>
      <vt:lpstr>office theme</vt:lpstr>
      <vt:lpstr>Office Theme</vt:lpstr>
      <vt:lpstr>E-Commerce website</vt:lpstr>
      <vt:lpstr>Contents</vt:lpstr>
      <vt:lpstr>Observations</vt:lpstr>
      <vt:lpstr>Key Features</vt:lpstr>
      <vt:lpstr>Streamlined UI</vt:lpstr>
      <vt:lpstr>2)  Price Tracking Feature</vt:lpstr>
      <vt:lpstr>SDLC</vt:lpstr>
      <vt:lpstr>Technologies Used:</vt:lpstr>
      <vt:lpstr>DEMO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Priyal Ingle</dc:creator>
  <cp:lastModifiedBy>Aurum</cp:lastModifiedBy>
  <cp:revision>133</cp:revision>
  <dcterms:created xsi:type="dcterms:W3CDTF">2013-07-15T20:26:00Z</dcterms:created>
  <dcterms:modified xsi:type="dcterms:W3CDTF">2023-04-26T21:18:27Z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E8E991373A964FE397D6940214FEA8AE</vt:lpwstr>
  </property>
  <property fmtid="{D5CDD505-2E9C-101B-9397-08002B2CF9AE}" pid="3" name="KSOProductBuildVer">
    <vt:lpwstr>1033-11.2.0.11536</vt:lpwstr>
  </property>
</Properties>
</file>