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10287000" cx="18288000"/>
  <p:notesSz cx="6858000" cy="9144000"/>
  <p:embeddedFontLst>
    <p:embeddedFont>
      <p:font typeface="League Spartan Medium"/>
      <p:regular r:id="rId23"/>
      <p:bold r:id="rId24"/>
    </p:embeddedFont>
    <p:embeddedFont>
      <p:font typeface="League Spartan"/>
      <p:regular r:id="rId25"/>
      <p:bold r:id="rId26"/>
    </p:embeddedFont>
    <p:embeddedFont>
      <p:font typeface="League Spartan SemiBo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  <p15:guide id="3" pos="64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  <p:guide pos="6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LeagueSpartanMedium-bold.fntdata"/><Relationship Id="rId23" Type="http://schemas.openxmlformats.org/officeDocument/2006/relationships/font" Target="fonts/LeagueSpartan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eagueSpartan-bold.fntdata"/><Relationship Id="rId25" Type="http://schemas.openxmlformats.org/officeDocument/2006/relationships/font" Target="fonts/LeagueSpartan-regular.fntdata"/><Relationship Id="rId28" Type="http://schemas.openxmlformats.org/officeDocument/2006/relationships/font" Target="fonts/LeagueSpartanSemiBold-bold.fntdata"/><Relationship Id="rId27" Type="http://schemas.openxmlformats.org/officeDocument/2006/relationships/font" Target="fonts/LeagueSpartan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62a1b1705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262a1b1705a_0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62a1b1705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262a1b1705a_0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62a1b1705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262a1b1705a_0_1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62a1b1705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262a1b1705a_0_1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62a1b1705a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262a1b1705a_0_1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62a1b1705a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262a1b1705a_0_2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62a1b1705a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262a1b1705a_0_2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62a1b1705a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262a1b1705a_0_2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62a1b1705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262a1b1705a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62a1b1705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262a1b1705a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62a1b1705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262a1b1705a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5" Type="http://schemas.openxmlformats.org/officeDocument/2006/relationships/image" Target="../media/image36.png"/><Relationship Id="rId6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5" Type="http://schemas.openxmlformats.org/officeDocument/2006/relationships/image" Target="../media/image27.png"/><Relationship Id="rId6" Type="http://schemas.openxmlformats.org/officeDocument/2006/relationships/image" Target="../media/image19.png"/><Relationship Id="rId7" Type="http://schemas.openxmlformats.org/officeDocument/2006/relationships/image" Target="../media/image15.png"/><Relationship Id="rId8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5" Type="http://schemas.openxmlformats.org/officeDocument/2006/relationships/image" Target="../media/image30.png"/><Relationship Id="rId6" Type="http://schemas.openxmlformats.org/officeDocument/2006/relationships/image" Target="../media/image22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5" Type="http://schemas.openxmlformats.org/officeDocument/2006/relationships/image" Target="../media/image31.png"/><Relationship Id="rId6" Type="http://schemas.openxmlformats.org/officeDocument/2006/relationships/image" Target="../media/image28.png"/><Relationship Id="rId7" Type="http://schemas.openxmlformats.org/officeDocument/2006/relationships/image" Target="../media/image26.png"/><Relationship Id="rId8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5" Type="http://schemas.openxmlformats.org/officeDocument/2006/relationships/image" Target="../media/image34.png"/><Relationship Id="rId6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5" Type="http://schemas.openxmlformats.org/officeDocument/2006/relationships/image" Target="../media/image37.png"/><Relationship Id="rId6" Type="http://schemas.openxmlformats.org/officeDocument/2006/relationships/image" Target="../media/image32.png"/><Relationship Id="rId7" Type="http://schemas.openxmlformats.org/officeDocument/2006/relationships/image" Target="../media/image3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5" Type="http://schemas.openxmlformats.org/officeDocument/2006/relationships/image" Target="../media/image35.png"/><Relationship Id="rId6" Type="http://schemas.openxmlformats.org/officeDocument/2006/relationships/image" Target="../media/image3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42.jpg"/><Relationship Id="rId5" Type="http://schemas.openxmlformats.org/officeDocument/2006/relationships/image" Target="../media/image41.jpg"/><Relationship Id="rId6" Type="http://schemas.openxmlformats.org/officeDocument/2006/relationships/image" Target="../media/image43.jpg"/><Relationship Id="rId7" Type="http://schemas.openxmlformats.org/officeDocument/2006/relationships/image" Target="../media/image40.jpg"/><Relationship Id="rId8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3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13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5" Type="http://schemas.openxmlformats.org/officeDocument/2006/relationships/image" Target="../media/image23.png"/><Relationship Id="rId6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5" Type="http://schemas.openxmlformats.org/officeDocument/2006/relationships/image" Target="../media/image16.png"/><Relationship Id="rId6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5" Type="http://schemas.openxmlformats.org/officeDocument/2006/relationships/image" Target="../media/image20.png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6663" l="0" r="0" t="-16664"/>
            </a:stretch>
          </a:blipFill>
          <a:ln>
            <a:noFill/>
          </a:ln>
        </p:spPr>
      </p:sp>
      <p:grpSp>
        <p:nvGrpSpPr>
          <p:cNvPr id="85" name="Google Shape;85;p13"/>
          <p:cNvGrpSpPr/>
          <p:nvPr/>
        </p:nvGrpSpPr>
        <p:grpSpPr>
          <a:xfrm>
            <a:off x="12966700" y="-311001"/>
            <a:ext cx="5943600" cy="10728176"/>
            <a:chOff x="0" y="-47625"/>
            <a:chExt cx="1565393" cy="2825528"/>
          </a:xfrm>
        </p:grpSpPr>
        <p:sp>
          <p:nvSpPr>
            <p:cNvPr id="86" name="Google Shape;86;p13"/>
            <p:cNvSpPr/>
            <p:nvPr/>
          </p:nvSpPr>
          <p:spPr>
            <a:xfrm>
              <a:off x="0" y="0"/>
              <a:ext cx="1565393" cy="2777903"/>
            </a:xfrm>
            <a:custGeom>
              <a:rect b="b" l="l" r="r" t="t"/>
              <a:pathLst>
                <a:path extrusionOk="0" h="2777903" w="1565393">
                  <a:moveTo>
                    <a:pt x="66431" y="0"/>
                  </a:moveTo>
                  <a:lnTo>
                    <a:pt x="1498962" y="0"/>
                  </a:lnTo>
                  <a:cubicBezTo>
                    <a:pt x="1535651" y="0"/>
                    <a:pt x="1565393" y="29742"/>
                    <a:pt x="1565393" y="66431"/>
                  </a:cubicBezTo>
                  <a:lnTo>
                    <a:pt x="1565393" y="2711472"/>
                  </a:lnTo>
                  <a:cubicBezTo>
                    <a:pt x="1565393" y="2729091"/>
                    <a:pt x="1558394" y="2745988"/>
                    <a:pt x="1545935" y="2758446"/>
                  </a:cubicBezTo>
                  <a:cubicBezTo>
                    <a:pt x="1533477" y="2770904"/>
                    <a:pt x="1516580" y="2777903"/>
                    <a:pt x="1498962" y="2777903"/>
                  </a:cubicBezTo>
                  <a:lnTo>
                    <a:pt x="66431" y="2777903"/>
                  </a:lnTo>
                  <a:cubicBezTo>
                    <a:pt x="29742" y="2777903"/>
                    <a:pt x="0" y="2748161"/>
                    <a:pt x="0" y="2711472"/>
                  </a:cubicBezTo>
                  <a:lnTo>
                    <a:pt x="0" y="66431"/>
                  </a:lnTo>
                  <a:cubicBezTo>
                    <a:pt x="0" y="48812"/>
                    <a:pt x="6999" y="31915"/>
                    <a:pt x="19457" y="19457"/>
                  </a:cubicBezTo>
                  <a:cubicBezTo>
                    <a:pt x="31915" y="6999"/>
                    <a:pt x="48812" y="0"/>
                    <a:pt x="66431" y="0"/>
                  </a:cubicBezTo>
                  <a:close/>
                </a:path>
              </a:pathLst>
            </a:custGeom>
            <a:solidFill>
              <a:srgbClr val="2DBC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 txBox="1"/>
            <p:nvPr/>
          </p:nvSpPr>
          <p:spPr>
            <a:xfrm>
              <a:off x="0" y="-47625"/>
              <a:ext cx="1565393" cy="28255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" name="Google Shape;88;p13"/>
          <p:cNvGrpSpPr/>
          <p:nvPr/>
        </p:nvGrpSpPr>
        <p:grpSpPr>
          <a:xfrm>
            <a:off x="9888187" y="1111393"/>
            <a:ext cx="8163576" cy="7923776"/>
            <a:chOff x="-23042" y="66269"/>
            <a:chExt cx="6542159" cy="6349987"/>
          </a:xfrm>
        </p:grpSpPr>
        <p:sp>
          <p:nvSpPr>
            <p:cNvPr id="89" name="Google Shape;89;p13"/>
            <p:cNvSpPr/>
            <p:nvPr/>
          </p:nvSpPr>
          <p:spPr>
            <a:xfrm>
              <a:off x="-23042" y="119185"/>
              <a:ext cx="6542159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219" r="-89847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3"/>
          <p:cNvSpPr/>
          <p:nvPr/>
        </p:nvSpPr>
        <p:spPr>
          <a:xfrm>
            <a:off x="875579" y="1294708"/>
            <a:ext cx="7960894" cy="5970671"/>
          </a:xfrm>
          <a:custGeom>
            <a:rect b="b" l="l" r="r" t="t"/>
            <a:pathLst>
              <a:path extrusionOk="0" h="5970671" w="7960894">
                <a:moveTo>
                  <a:pt x="0" y="0"/>
                </a:moveTo>
                <a:lnTo>
                  <a:pt x="7960895" y="0"/>
                </a:lnTo>
                <a:lnTo>
                  <a:pt x="7960895" y="5970671"/>
                </a:lnTo>
                <a:lnTo>
                  <a:pt x="0" y="59706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2" name="Google Shape;92;p13"/>
          <p:cNvSpPr txBox="1"/>
          <p:nvPr/>
        </p:nvSpPr>
        <p:spPr>
          <a:xfrm>
            <a:off x="1335825" y="6252611"/>
            <a:ext cx="7654800" cy="12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274" u="none" cap="none" strike="noStrike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Machine Learning Approach for Personalized Mood Detection on Spotify</a:t>
            </a:r>
            <a:endParaRPr sz="2200">
              <a:solidFill>
                <a:schemeClr val="dk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4190200" y="9270075"/>
            <a:ext cx="38613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lt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DATA MINERS</a:t>
            </a:r>
            <a:endParaRPr sz="3300">
              <a:solidFill>
                <a:schemeClr val="lt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6668" l="0" r="0" t="-16659"/>
            </a:stretch>
          </a:blipFill>
          <a:ln>
            <a:noFill/>
          </a:ln>
        </p:spPr>
      </p:sp>
      <p:sp>
        <p:nvSpPr>
          <p:cNvPr id="254" name="Google Shape;254;p22"/>
          <p:cNvSpPr/>
          <p:nvPr/>
        </p:nvSpPr>
        <p:spPr>
          <a:xfrm>
            <a:off x="1635900" y="2387525"/>
            <a:ext cx="15961200" cy="7722600"/>
          </a:xfrm>
          <a:prstGeom prst="roundRect">
            <a:avLst>
              <a:gd fmla="val 16667" name="adj"/>
            </a:avLst>
          </a:prstGeom>
          <a:solidFill>
            <a:srgbClr val="EA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5" name="Google Shape;255;p22"/>
          <p:cNvGrpSpPr/>
          <p:nvPr/>
        </p:nvGrpSpPr>
        <p:grpSpPr>
          <a:xfrm>
            <a:off x="14082756" y="8884627"/>
            <a:ext cx="4053851" cy="3086120"/>
            <a:chOff x="0" y="0"/>
            <a:chExt cx="1067674" cy="812800"/>
          </a:xfrm>
        </p:grpSpPr>
        <p:sp>
          <p:nvSpPr>
            <p:cNvPr id="256" name="Google Shape;256;p22"/>
            <p:cNvSpPr/>
            <p:nvPr/>
          </p:nvSpPr>
          <p:spPr>
            <a:xfrm>
              <a:off x="0" y="0"/>
              <a:ext cx="1067674" cy="812800"/>
            </a:xfrm>
            <a:custGeom>
              <a:rect b="b" l="l" r="r" t="t"/>
              <a:pathLst>
                <a:path extrusionOk="0" h="812800" w="1067674">
                  <a:moveTo>
                    <a:pt x="533837" y="0"/>
                  </a:moveTo>
                  <a:cubicBezTo>
                    <a:pt x="239007" y="0"/>
                    <a:pt x="0" y="181951"/>
                    <a:pt x="0" y="406400"/>
                  </a:cubicBezTo>
                  <a:cubicBezTo>
                    <a:pt x="0" y="630849"/>
                    <a:pt x="239007" y="812800"/>
                    <a:pt x="533837" y="812800"/>
                  </a:cubicBezTo>
                  <a:cubicBezTo>
                    <a:pt x="828667" y="812800"/>
                    <a:pt x="1067674" y="630849"/>
                    <a:pt x="1067674" y="406400"/>
                  </a:cubicBezTo>
                  <a:cubicBezTo>
                    <a:pt x="1067674" y="181951"/>
                    <a:pt x="828667" y="0"/>
                    <a:pt x="533837" y="0"/>
                  </a:cubicBezTo>
                  <a:close/>
                </a:path>
              </a:pathLst>
            </a:custGeom>
            <a:solidFill>
              <a:srgbClr val="2EBC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2"/>
            <p:cNvSpPr txBox="1"/>
            <p:nvPr/>
          </p:nvSpPr>
          <p:spPr>
            <a:xfrm>
              <a:off x="100094" y="28575"/>
              <a:ext cx="8676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8" name="Google Shape;258;p22"/>
          <p:cNvGrpSpPr/>
          <p:nvPr/>
        </p:nvGrpSpPr>
        <p:grpSpPr>
          <a:xfrm>
            <a:off x="13872228" y="-2293069"/>
            <a:ext cx="4053851" cy="3086120"/>
            <a:chOff x="0" y="0"/>
            <a:chExt cx="1067674" cy="812800"/>
          </a:xfrm>
        </p:grpSpPr>
        <p:sp>
          <p:nvSpPr>
            <p:cNvPr id="259" name="Google Shape;259;p22"/>
            <p:cNvSpPr/>
            <p:nvPr/>
          </p:nvSpPr>
          <p:spPr>
            <a:xfrm>
              <a:off x="0" y="0"/>
              <a:ext cx="1067674" cy="812800"/>
            </a:xfrm>
            <a:custGeom>
              <a:rect b="b" l="l" r="r" t="t"/>
              <a:pathLst>
                <a:path extrusionOk="0" h="812800" w="1067674">
                  <a:moveTo>
                    <a:pt x="533837" y="0"/>
                  </a:moveTo>
                  <a:cubicBezTo>
                    <a:pt x="239007" y="0"/>
                    <a:pt x="0" y="181951"/>
                    <a:pt x="0" y="406400"/>
                  </a:cubicBezTo>
                  <a:cubicBezTo>
                    <a:pt x="0" y="630849"/>
                    <a:pt x="239007" y="812800"/>
                    <a:pt x="533837" y="812800"/>
                  </a:cubicBezTo>
                  <a:cubicBezTo>
                    <a:pt x="828667" y="812800"/>
                    <a:pt x="1067674" y="630849"/>
                    <a:pt x="1067674" y="406400"/>
                  </a:cubicBezTo>
                  <a:cubicBezTo>
                    <a:pt x="1067674" y="181951"/>
                    <a:pt x="828667" y="0"/>
                    <a:pt x="533837" y="0"/>
                  </a:cubicBezTo>
                  <a:close/>
                </a:path>
              </a:pathLst>
            </a:custGeom>
            <a:solidFill>
              <a:srgbClr val="2EBD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2"/>
            <p:cNvSpPr txBox="1"/>
            <p:nvPr/>
          </p:nvSpPr>
          <p:spPr>
            <a:xfrm>
              <a:off x="100094" y="28575"/>
              <a:ext cx="8676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1" name="Google Shape;261;p22"/>
          <p:cNvSpPr/>
          <p:nvPr/>
        </p:nvSpPr>
        <p:spPr>
          <a:xfrm>
            <a:off x="9144487" y="1960064"/>
            <a:ext cx="944027" cy="944027"/>
          </a:xfrm>
          <a:custGeom>
            <a:rect b="b" l="l" r="r" t="t"/>
            <a:pathLst>
              <a:path extrusionOk="0" h="944027" w="944027">
                <a:moveTo>
                  <a:pt x="0" y="0"/>
                </a:moveTo>
                <a:lnTo>
                  <a:pt x="944028" y="0"/>
                </a:lnTo>
                <a:lnTo>
                  <a:pt x="944028" y="944028"/>
                </a:lnTo>
                <a:lnTo>
                  <a:pt x="0" y="9440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2" name="Google Shape;262;p22"/>
          <p:cNvSpPr txBox="1"/>
          <p:nvPr/>
        </p:nvSpPr>
        <p:spPr>
          <a:xfrm>
            <a:off x="1028700" y="397175"/>
            <a:ext cx="117342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86">
                <a:latin typeface="League Spartan"/>
                <a:ea typeface="League Spartan"/>
                <a:cs typeface="League Spartan"/>
                <a:sym typeface="League Spartan"/>
              </a:rPr>
              <a:t>ANALYZING</a:t>
            </a:r>
            <a:r>
              <a:rPr lang="en-US" sz="4086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4086">
                <a:solidFill>
                  <a:srgbClr val="2DBC5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CLUSTERS AND CREATING MANUAL MOOD LABELS</a:t>
            </a:r>
            <a:endParaRPr sz="4086">
              <a:solidFill>
                <a:srgbClr val="2DBC58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263" name="Google Shape;26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2276" y="4751175"/>
            <a:ext cx="13788435" cy="41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70500" y="3166550"/>
            <a:ext cx="14892001" cy="14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6668" l="0" r="0" t="-16659"/>
            </a:stretch>
          </a:blipFill>
          <a:ln>
            <a:noFill/>
          </a:ln>
        </p:spPr>
      </p:sp>
      <p:sp>
        <p:nvSpPr>
          <p:cNvPr id="270" name="Google Shape;270;p23"/>
          <p:cNvSpPr/>
          <p:nvPr/>
        </p:nvSpPr>
        <p:spPr>
          <a:xfrm>
            <a:off x="1635900" y="2387525"/>
            <a:ext cx="15961200" cy="7722600"/>
          </a:xfrm>
          <a:prstGeom prst="roundRect">
            <a:avLst>
              <a:gd fmla="val 16667" name="adj"/>
            </a:avLst>
          </a:prstGeom>
          <a:solidFill>
            <a:srgbClr val="EA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1" name="Google Shape;271;p23"/>
          <p:cNvGrpSpPr/>
          <p:nvPr/>
        </p:nvGrpSpPr>
        <p:grpSpPr>
          <a:xfrm>
            <a:off x="14082756" y="8884627"/>
            <a:ext cx="4053851" cy="3086120"/>
            <a:chOff x="0" y="0"/>
            <a:chExt cx="1067674" cy="812800"/>
          </a:xfrm>
        </p:grpSpPr>
        <p:sp>
          <p:nvSpPr>
            <p:cNvPr id="272" name="Google Shape;272;p23"/>
            <p:cNvSpPr/>
            <p:nvPr/>
          </p:nvSpPr>
          <p:spPr>
            <a:xfrm>
              <a:off x="0" y="0"/>
              <a:ext cx="1067674" cy="812800"/>
            </a:xfrm>
            <a:custGeom>
              <a:rect b="b" l="l" r="r" t="t"/>
              <a:pathLst>
                <a:path extrusionOk="0" h="812800" w="1067674">
                  <a:moveTo>
                    <a:pt x="533837" y="0"/>
                  </a:moveTo>
                  <a:cubicBezTo>
                    <a:pt x="239007" y="0"/>
                    <a:pt x="0" y="181951"/>
                    <a:pt x="0" y="406400"/>
                  </a:cubicBezTo>
                  <a:cubicBezTo>
                    <a:pt x="0" y="630849"/>
                    <a:pt x="239007" y="812800"/>
                    <a:pt x="533837" y="812800"/>
                  </a:cubicBezTo>
                  <a:cubicBezTo>
                    <a:pt x="828667" y="812800"/>
                    <a:pt x="1067674" y="630849"/>
                    <a:pt x="1067674" y="406400"/>
                  </a:cubicBezTo>
                  <a:cubicBezTo>
                    <a:pt x="1067674" y="181951"/>
                    <a:pt x="828667" y="0"/>
                    <a:pt x="533837" y="0"/>
                  </a:cubicBezTo>
                  <a:close/>
                </a:path>
              </a:pathLst>
            </a:custGeom>
            <a:solidFill>
              <a:srgbClr val="2EBC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3"/>
            <p:cNvSpPr txBox="1"/>
            <p:nvPr/>
          </p:nvSpPr>
          <p:spPr>
            <a:xfrm>
              <a:off x="100094" y="28575"/>
              <a:ext cx="8676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4" name="Google Shape;274;p23"/>
          <p:cNvGrpSpPr/>
          <p:nvPr/>
        </p:nvGrpSpPr>
        <p:grpSpPr>
          <a:xfrm>
            <a:off x="13872228" y="-2293069"/>
            <a:ext cx="4053851" cy="3086120"/>
            <a:chOff x="0" y="0"/>
            <a:chExt cx="1067674" cy="812800"/>
          </a:xfrm>
        </p:grpSpPr>
        <p:sp>
          <p:nvSpPr>
            <p:cNvPr id="275" name="Google Shape;275;p23"/>
            <p:cNvSpPr/>
            <p:nvPr/>
          </p:nvSpPr>
          <p:spPr>
            <a:xfrm>
              <a:off x="0" y="0"/>
              <a:ext cx="1067674" cy="812800"/>
            </a:xfrm>
            <a:custGeom>
              <a:rect b="b" l="l" r="r" t="t"/>
              <a:pathLst>
                <a:path extrusionOk="0" h="812800" w="1067674">
                  <a:moveTo>
                    <a:pt x="533837" y="0"/>
                  </a:moveTo>
                  <a:cubicBezTo>
                    <a:pt x="239007" y="0"/>
                    <a:pt x="0" y="181951"/>
                    <a:pt x="0" y="406400"/>
                  </a:cubicBezTo>
                  <a:cubicBezTo>
                    <a:pt x="0" y="630849"/>
                    <a:pt x="239007" y="812800"/>
                    <a:pt x="533837" y="812800"/>
                  </a:cubicBezTo>
                  <a:cubicBezTo>
                    <a:pt x="828667" y="812800"/>
                    <a:pt x="1067674" y="630849"/>
                    <a:pt x="1067674" y="406400"/>
                  </a:cubicBezTo>
                  <a:cubicBezTo>
                    <a:pt x="1067674" y="181951"/>
                    <a:pt x="828667" y="0"/>
                    <a:pt x="533837" y="0"/>
                  </a:cubicBezTo>
                  <a:close/>
                </a:path>
              </a:pathLst>
            </a:custGeom>
            <a:solidFill>
              <a:srgbClr val="2EBD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3"/>
            <p:cNvSpPr txBox="1"/>
            <p:nvPr/>
          </p:nvSpPr>
          <p:spPr>
            <a:xfrm>
              <a:off x="100094" y="28575"/>
              <a:ext cx="8676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7" name="Google Shape;277;p23"/>
          <p:cNvSpPr/>
          <p:nvPr/>
        </p:nvSpPr>
        <p:spPr>
          <a:xfrm>
            <a:off x="9144487" y="1960064"/>
            <a:ext cx="944027" cy="944027"/>
          </a:xfrm>
          <a:custGeom>
            <a:rect b="b" l="l" r="r" t="t"/>
            <a:pathLst>
              <a:path extrusionOk="0" h="944027" w="944027">
                <a:moveTo>
                  <a:pt x="0" y="0"/>
                </a:moveTo>
                <a:lnTo>
                  <a:pt x="944028" y="0"/>
                </a:lnTo>
                <a:lnTo>
                  <a:pt x="944028" y="944028"/>
                </a:lnTo>
                <a:lnTo>
                  <a:pt x="0" y="9440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8" name="Google Shape;278;p23"/>
          <p:cNvSpPr txBox="1"/>
          <p:nvPr/>
        </p:nvSpPr>
        <p:spPr>
          <a:xfrm>
            <a:off x="1028700" y="397175"/>
            <a:ext cx="140775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86">
                <a:latin typeface="League Spartan"/>
                <a:ea typeface="League Spartan"/>
                <a:cs typeface="League Spartan"/>
                <a:sym typeface="League Spartan"/>
              </a:rPr>
              <a:t>TRAINING </a:t>
            </a:r>
            <a:r>
              <a:rPr lang="en-US" sz="4086">
                <a:solidFill>
                  <a:srgbClr val="2DBC5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SIMPLE VECTOR CLASSIFIER ON LABELLED DATA</a:t>
            </a:r>
            <a:endParaRPr sz="4086">
              <a:solidFill>
                <a:srgbClr val="2DBC58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279" name="Google Shape;27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5150" y="2977800"/>
            <a:ext cx="6934200" cy="492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08277" y="4159027"/>
            <a:ext cx="4657375" cy="300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51082" y="8446857"/>
            <a:ext cx="6802350" cy="66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208275" y="8571953"/>
            <a:ext cx="3897925" cy="41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6668" l="0" r="0" t="-16659"/>
            </a:stretch>
          </a:blipFill>
          <a:ln>
            <a:noFill/>
          </a:ln>
        </p:spPr>
      </p:sp>
      <p:sp>
        <p:nvSpPr>
          <p:cNvPr id="288" name="Google Shape;288;p24"/>
          <p:cNvSpPr/>
          <p:nvPr/>
        </p:nvSpPr>
        <p:spPr>
          <a:xfrm>
            <a:off x="1635900" y="2387525"/>
            <a:ext cx="15961200" cy="7722600"/>
          </a:xfrm>
          <a:prstGeom prst="roundRect">
            <a:avLst>
              <a:gd fmla="val 16667" name="adj"/>
            </a:avLst>
          </a:prstGeom>
          <a:solidFill>
            <a:srgbClr val="EA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9" name="Google Shape;289;p24"/>
          <p:cNvGrpSpPr/>
          <p:nvPr/>
        </p:nvGrpSpPr>
        <p:grpSpPr>
          <a:xfrm>
            <a:off x="14082756" y="8884627"/>
            <a:ext cx="4053851" cy="3086120"/>
            <a:chOff x="0" y="0"/>
            <a:chExt cx="1067674" cy="812800"/>
          </a:xfrm>
        </p:grpSpPr>
        <p:sp>
          <p:nvSpPr>
            <p:cNvPr id="290" name="Google Shape;290;p24"/>
            <p:cNvSpPr/>
            <p:nvPr/>
          </p:nvSpPr>
          <p:spPr>
            <a:xfrm>
              <a:off x="0" y="0"/>
              <a:ext cx="1067674" cy="812800"/>
            </a:xfrm>
            <a:custGeom>
              <a:rect b="b" l="l" r="r" t="t"/>
              <a:pathLst>
                <a:path extrusionOk="0" h="812800" w="1067674">
                  <a:moveTo>
                    <a:pt x="533837" y="0"/>
                  </a:moveTo>
                  <a:cubicBezTo>
                    <a:pt x="239007" y="0"/>
                    <a:pt x="0" y="181951"/>
                    <a:pt x="0" y="406400"/>
                  </a:cubicBezTo>
                  <a:cubicBezTo>
                    <a:pt x="0" y="630849"/>
                    <a:pt x="239007" y="812800"/>
                    <a:pt x="533837" y="812800"/>
                  </a:cubicBezTo>
                  <a:cubicBezTo>
                    <a:pt x="828667" y="812800"/>
                    <a:pt x="1067674" y="630849"/>
                    <a:pt x="1067674" y="406400"/>
                  </a:cubicBezTo>
                  <a:cubicBezTo>
                    <a:pt x="1067674" y="181951"/>
                    <a:pt x="828667" y="0"/>
                    <a:pt x="533837" y="0"/>
                  </a:cubicBezTo>
                  <a:close/>
                </a:path>
              </a:pathLst>
            </a:custGeom>
            <a:solidFill>
              <a:srgbClr val="2EBC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4"/>
            <p:cNvSpPr txBox="1"/>
            <p:nvPr/>
          </p:nvSpPr>
          <p:spPr>
            <a:xfrm>
              <a:off x="100094" y="28575"/>
              <a:ext cx="8676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2" name="Google Shape;292;p24"/>
          <p:cNvGrpSpPr/>
          <p:nvPr/>
        </p:nvGrpSpPr>
        <p:grpSpPr>
          <a:xfrm>
            <a:off x="13872228" y="-2293069"/>
            <a:ext cx="4053851" cy="3086120"/>
            <a:chOff x="0" y="0"/>
            <a:chExt cx="1067674" cy="812800"/>
          </a:xfrm>
        </p:grpSpPr>
        <p:sp>
          <p:nvSpPr>
            <p:cNvPr id="293" name="Google Shape;293;p24"/>
            <p:cNvSpPr/>
            <p:nvPr/>
          </p:nvSpPr>
          <p:spPr>
            <a:xfrm>
              <a:off x="0" y="0"/>
              <a:ext cx="1067674" cy="812800"/>
            </a:xfrm>
            <a:custGeom>
              <a:rect b="b" l="l" r="r" t="t"/>
              <a:pathLst>
                <a:path extrusionOk="0" h="812800" w="1067674">
                  <a:moveTo>
                    <a:pt x="533837" y="0"/>
                  </a:moveTo>
                  <a:cubicBezTo>
                    <a:pt x="239007" y="0"/>
                    <a:pt x="0" y="181951"/>
                    <a:pt x="0" y="406400"/>
                  </a:cubicBezTo>
                  <a:cubicBezTo>
                    <a:pt x="0" y="630849"/>
                    <a:pt x="239007" y="812800"/>
                    <a:pt x="533837" y="812800"/>
                  </a:cubicBezTo>
                  <a:cubicBezTo>
                    <a:pt x="828667" y="812800"/>
                    <a:pt x="1067674" y="630849"/>
                    <a:pt x="1067674" y="406400"/>
                  </a:cubicBezTo>
                  <a:cubicBezTo>
                    <a:pt x="1067674" y="181951"/>
                    <a:pt x="828667" y="0"/>
                    <a:pt x="533837" y="0"/>
                  </a:cubicBezTo>
                  <a:close/>
                </a:path>
              </a:pathLst>
            </a:custGeom>
            <a:solidFill>
              <a:srgbClr val="2EBD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4"/>
            <p:cNvSpPr txBox="1"/>
            <p:nvPr/>
          </p:nvSpPr>
          <p:spPr>
            <a:xfrm>
              <a:off x="100094" y="28575"/>
              <a:ext cx="8676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5" name="Google Shape;295;p24"/>
          <p:cNvSpPr/>
          <p:nvPr/>
        </p:nvSpPr>
        <p:spPr>
          <a:xfrm>
            <a:off x="9144487" y="1960064"/>
            <a:ext cx="944027" cy="944027"/>
          </a:xfrm>
          <a:custGeom>
            <a:rect b="b" l="l" r="r" t="t"/>
            <a:pathLst>
              <a:path extrusionOk="0" h="944027" w="944027">
                <a:moveTo>
                  <a:pt x="0" y="0"/>
                </a:moveTo>
                <a:lnTo>
                  <a:pt x="944028" y="0"/>
                </a:lnTo>
                <a:lnTo>
                  <a:pt x="944028" y="944028"/>
                </a:lnTo>
                <a:lnTo>
                  <a:pt x="0" y="9440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6" name="Google Shape;296;p24"/>
          <p:cNvSpPr txBox="1"/>
          <p:nvPr/>
        </p:nvSpPr>
        <p:spPr>
          <a:xfrm>
            <a:off x="1028700" y="397175"/>
            <a:ext cx="140775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86">
                <a:latin typeface="League Spartan"/>
                <a:ea typeface="League Spartan"/>
                <a:cs typeface="League Spartan"/>
                <a:sym typeface="League Spartan"/>
              </a:rPr>
              <a:t>TRAINING </a:t>
            </a:r>
            <a:r>
              <a:rPr lang="en-US" sz="4086">
                <a:solidFill>
                  <a:srgbClr val="2DBC5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K-NEAREST NEIGHBOR</a:t>
            </a:r>
            <a:r>
              <a:rPr lang="en-US" sz="4086">
                <a:solidFill>
                  <a:srgbClr val="2DBC5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ON LABELLED DATA</a:t>
            </a:r>
            <a:endParaRPr sz="4086">
              <a:solidFill>
                <a:srgbClr val="2DBC58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297" name="Google Shape;29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0700" y="3062750"/>
            <a:ext cx="6724650" cy="44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098726" y="3874700"/>
            <a:ext cx="4417525" cy="28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67628" y="8158003"/>
            <a:ext cx="5690800" cy="6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178625" y="8297397"/>
            <a:ext cx="4257725" cy="28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6668" l="0" r="0" t="-16659"/>
            </a:stretch>
          </a:blipFill>
          <a:ln>
            <a:noFill/>
          </a:ln>
        </p:spPr>
      </p:sp>
      <p:sp>
        <p:nvSpPr>
          <p:cNvPr id="306" name="Google Shape;306;p25"/>
          <p:cNvSpPr/>
          <p:nvPr/>
        </p:nvSpPr>
        <p:spPr>
          <a:xfrm>
            <a:off x="1635900" y="2387525"/>
            <a:ext cx="15961200" cy="7722600"/>
          </a:xfrm>
          <a:prstGeom prst="roundRect">
            <a:avLst>
              <a:gd fmla="val 16667" name="adj"/>
            </a:avLst>
          </a:prstGeom>
          <a:solidFill>
            <a:srgbClr val="EA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7" name="Google Shape;307;p25"/>
          <p:cNvGrpSpPr/>
          <p:nvPr/>
        </p:nvGrpSpPr>
        <p:grpSpPr>
          <a:xfrm>
            <a:off x="14082756" y="8884627"/>
            <a:ext cx="4053851" cy="3086120"/>
            <a:chOff x="0" y="0"/>
            <a:chExt cx="1067674" cy="812800"/>
          </a:xfrm>
        </p:grpSpPr>
        <p:sp>
          <p:nvSpPr>
            <p:cNvPr id="308" name="Google Shape;308;p25"/>
            <p:cNvSpPr/>
            <p:nvPr/>
          </p:nvSpPr>
          <p:spPr>
            <a:xfrm>
              <a:off x="0" y="0"/>
              <a:ext cx="1067674" cy="812800"/>
            </a:xfrm>
            <a:custGeom>
              <a:rect b="b" l="l" r="r" t="t"/>
              <a:pathLst>
                <a:path extrusionOk="0" h="812800" w="1067674">
                  <a:moveTo>
                    <a:pt x="533837" y="0"/>
                  </a:moveTo>
                  <a:cubicBezTo>
                    <a:pt x="239007" y="0"/>
                    <a:pt x="0" y="181951"/>
                    <a:pt x="0" y="406400"/>
                  </a:cubicBezTo>
                  <a:cubicBezTo>
                    <a:pt x="0" y="630849"/>
                    <a:pt x="239007" y="812800"/>
                    <a:pt x="533837" y="812800"/>
                  </a:cubicBezTo>
                  <a:cubicBezTo>
                    <a:pt x="828667" y="812800"/>
                    <a:pt x="1067674" y="630849"/>
                    <a:pt x="1067674" y="406400"/>
                  </a:cubicBezTo>
                  <a:cubicBezTo>
                    <a:pt x="1067674" y="181951"/>
                    <a:pt x="828667" y="0"/>
                    <a:pt x="533837" y="0"/>
                  </a:cubicBezTo>
                  <a:close/>
                </a:path>
              </a:pathLst>
            </a:custGeom>
            <a:solidFill>
              <a:srgbClr val="2EBC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5"/>
            <p:cNvSpPr txBox="1"/>
            <p:nvPr/>
          </p:nvSpPr>
          <p:spPr>
            <a:xfrm>
              <a:off x="100094" y="28575"/>
              <a:ext cx="8676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0" name="Google Shape;310;p25"/>
          <p:cNvGrpSpPr/>
          <p:nvPr/>
        </p:nvGrpSpPr>
        <p:grpSpPr>
          <a:xfrm>
            <a:off x="13872228" y="-2293069"/>
            <a:ext cx="4053851" cy="3086120"/>
            <a:chOff x="0" y="0"/>
            <a:chExt cx="1067674" cy="812800"/>
          </a:xfrm>
        </p:grpSpPr>
        <p:sp>
          <p:nvSpPr>
            <p:cNvPr id="311" name="Google Shape;311;p25"/>
            <p:cNvSpPr/>
            <p:nvPr/>
          </p:nvSpPr>
          <p:spPr>
            <a:xfrm>
              <a:off x="0" y="0"/>
              <a:ext cx="1067674" cy="812800"/>
            </a:xfrm>
            <a:custGeom>
              <a:rect b="b" l="l" r="r" t="t"/>
              <a:pathLst>
                <a:path extrusionOk="0" h="812800" w="1067674">
                  <a:moveTo>
                    <a:pt x="533837" y="0"/>
                  </a:moveTo>
                  <a:cubicBezTo>
                    <a:pt x="239007" y="0"/>
                    <a:pt x="0" y="181951"/>
                    <a:pt x="0" y="406400"/>
                  </a:cubicBezTo>
                  <a:cubicBezTo>
                    <a:pt x="0" y="630849"/>
                    <a:pt x="239007" y="812800"/>
                    <a:pt x="533837" y="812800"/>
                  </a:cubicBezTo>
                  <a:cubicBezTo>
                    <a:pt x="828667" y="812800"/>
                    <a:pt x="1067674" y="630849"/>
                    <a:pt x="1067674" y="406400"/>
                  </a:cubicBezTo>
                  <a:cubicBezTo>
                    <a:pt x="1067674" y="181951"/>
                    <a:pt x="828667" y="0"/>
                    <a:pt x="533837" y="0"/>
                  </a:cubicBezTo>
                  <a:close/>
                </a:path>
              </a:pathLst>
            </a:custGeom>
            <a:solidFill>
              <a:srgbClr val="2EBD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5"/>
            <p:cNvSpPr txBox="1"/>
            <p:nvPr/>
          </p:nvSpPr>
          <p:spPr>
            <a:xfrm>
              <a:off x="100094" y="28575"/>
              <a:ext cx="8676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3" name="Google Shape;313;p25"/>
          <p:cNvSpPr/>
          <p:nvPr/>
        </p:nvSpPr>
        <p:spPr>
          <a:xfrm>
            <a:off x="9144487" y="1960064"/>
            <a:ext cx="944027" cy="944027"/>
          </a:xfrm>
          <a:custGeom>
            <a:rect b="b" l="l" r="r" t="t"/>
            <a:pathLst>
              <a:path extrusionOk="0" h="944027" w="944027">
                <a:moveTo>
                  <a:pt x="0" y="0"/>
                </a:moveTo>
                <a:lnTo>
                  <a:pt x="944028" y="0"/>
                </a:lnTo>
                <a:lnTo>
                  <a:pt x="944028" y="944028"/>
                </a:lnTo>
                <a:lnTo>
                  <a:pt x="0" y="9440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4" name="Google Shape;314;p25"/>
          <p:cNvSpPr txBox="1"/>
          <p:nvPr/>
        </p:nvSpPr>
        <p:spPr>
          <a:xfrm>
            <a:off x="1028700" y="397175"/>
            <a:ext cx="140775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86">
                <a:latin typeface="League Spartan"/>
                <a:ea typeface="League Spartan"/>
                <a:cs typeface="League Spartan"/>
                <a:sym typeface="League Spartan"/>
              </a:rPr>
              <a:t>TRAINING </a:t>
            </a:r>
            <a:r>
              <a:rPr lang="en-US" sz="4086">
                <a:solidFill>
                  <a:srgbClr val="2DBC5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RANDOM FOREST</a:t>
            </a:r>
            <a:r>
              <a:rPr lang="en-US" sz="4086">
                <a:solidFill>
                  <a:srgbClr val="2DBC5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ON LABELLED DATA</a:t>
            </a:r>
            <a:endParaRPr sz="4086">
              <a:solidFill>
                <a:srgbClr val="2DBC58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315" name="Google Shape;31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6375" y="3091063"/>
            <a:ext cx="6667500" cy="442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48100" y="3762575"/>
            <a:ext cx="4830414" cy="30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71254" y="8016029"/>
            <a:ext cx="6397751" cy="6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540382" y="8144375"/>
            <a:ext cx="4445875" cy="4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6668" l="0" r="0" t="-16659"/>
            </a:stretch>
          </a:blipFill>
          <a:ln>
            <a:noFill/>
          </a:ln>
        </p:spPr>
      </p:sp>
      <p:sp>
        <p:nvSpPr>
          <p:cNvPr id="324" name="Google Shape;324;p26"/>
          <p:cNvSpPr/>
          <p:nvPr/>
        </p:nvSpPr>
        <p:spPr>
          <a:xfrm>
            <a:off x="1635900" y="2387525"/>
            <a:ext cx="15961200" cy="7722600"/>
          </a:xfrm>
          <a:prstGeom prst="roundRect">
            <a:avLst>
              <a:gd fmla="val 16667" name="adj"/>
            </a:avLst>
          </a:prstGeom>
          <a:solidFill>
            <a:srgbClr val="EA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5" name="Google Shape;325;p26"/>
          <p:cNvGrpSpPr/>
          <p:nvPr/>
        </p:nvGrpSpPr>
        <p:grpSpPr>
          <a:xfrm>
            <a:off x="14082756" y="8884627"/>
            <a:ext cx="4053851" cy="3086120"/>
            <a:chOff x="0" y="0"/>
            <a:chExt cx="1067674" cy="812800"/>
          </a:xfrm>
        </p:grpSpPr>
        <p:sp>
          <p:nvSpPr>
            <p:cNvPr id="326" name="Google Shape;326;p26"/>
            <p:cNvSpPr/>
            <p:nvPr/>
          </p:nvSpPr>
          <p:spPr>
            <a:xfrm>
              <a:off x="0" y="0"/>
              <a:ext cx="1067674" cy="812800"/>
            </a:xfrm>
            <a:custGeom>
              <a:rect b="b" l="l" r="r" t="t"/>
              <a:pathLst>
                <a:path extrusionOk="0" h="812800" w="1067674">
                  <a:moveTo>
                    <a:pt x="533837" y="0"/>
                  </a:moveTo>
                  <a:cubicBezTo>
                    <a:pt x="239007" y="0"/>
                    <a:pt x="0" y="181951"/>
                    <a:pt x="0" y="406400"/>
                  </a:cubicBezTo>
                  <a:cubicBezTo>
                    <a:pt x="0" y="630849"/>
                    <a:pt x="239007" y="812800"/>
                    <a:pt x="533837" y="812800"/>
                  </a:cubicBezTo>
                  <a:cubicBezTo>
                    <a:pt x="828667" y="812800"/>
                    <a:pt x="1067674" y="630849"/>
                    <a:pt x="1067674" y="406400"/>
                  </a:cubicBezTo>
                  <a:cubicBezTo>
                    <a:pt x="1067674" y="181951"/>
                    <a:pt x="828667" y="0"/>
                    <a:pt x="533837" y="0"/>
                  </a:cubicBezTo>
                  <a:close/>
                </a:path>
              </a:pathLst>
            </a:custGeom>
            <a:solidFill>
              <a:srgbClr val="2EBC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6"/>
            <p:cNvSpPr txBox="1"/>
            <p:nvPr/>
          </p:nvSpPr>
          <p:spPr>
            <a:xfrm>
              <a:off x="100094" y="28575"/>
              <a:ext cx="8676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8" name="Google Shape;328;p26"/>
          <p:cNvGrpSpPr/>
          <p:nvPr/>
        </p:nvGrpSpPr>
        <p:grpSpPr>
          <a:xfrm>
            <a:off x="13872228" y="-2293069"/>
            <a:ext cx="4053851" cy="3086120"/>
            <a:chOff x="0" y="0"/>
            <a:chExt cx="1067674" cy="812800"/>
          </a:xfrm>
        </p:grpSpPr>
        <p:sp>
          <p:nvSpPr>
            <p:cNvPr id="329" name="Google Shape;329;p26"/>
            <p:cNvSpPr/>
            <p:nvPr/>
          </p:nvSpPr>
          <p:spPr>
            <a:xfrm>
              <a:off x="0" y="0"/>
              <a:ext cx="1067674" cy="812800"/>
            </a:xfrm>
            <a:custGeom>
              <a:rect b="b" l="l" r="r" t="t"/>
              <a:pathLst>
                <a:path extrusionOk="0" h="812800" w="1067674">
                  <a:moveTo>
                    <a:pt x="533837" y="0"/>
                  </a:moveTo>
                  <a:cubicBezTo>
                    <a:pt x="239007" y="0"/>
                    <a:pt x="0" y="181951"/>
                    <a:pt x="0" y="406400"/>
                  </a:cubicBezTo>
                  <a:cubicBezTo>
                    <a:pt x="0" y="630849"/>
                    <a:pt x="239007" y="812800"/>
                    <a:pt x="533837" y="812800"/>
                  </a:cubicBezTo>
                  <a:cubicBezTo>
                    <a:pt x="828667" y="812800"/>
                    <a:pt x="1067674" y="630849"/>
                    <a:pt x="1067674" y="406400"/>
                  </a:cubicBezTo>
                  <a:cubicBezTo>
                    <a:pt x="1067674" y="181951"/>
                    <a:pt x="828667" y="0"/>
                    <a:pt x="533837" y="0"/>
                  </a:cubicBezTo>
                  <a:close/>
                </a:path>
              </a:pathLst>
            </a:custGeom>
            <a:solidFill>
              <a:srgbClr val="2EBD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6"/>
            <p:cNvSpPr txBox="1"/>
            <p:nvPr/>
          </p:nvSpPr>
          <p:spPr>
            <a:xfrm>
              <a:off x="100094" y="28575"/>
              <a:ext cx="8676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1" name="Google Shape;331;p26"/>
          <p:cNvSpPr/>
          <p:nvPr/>
        </p:nvSpPr>
        <p:spPr>
          <a:xfrm>
            <a:off x="9144487" y="1960064"/>
            <a:ext cx="944027" cy="944027"/>
          </a:xfrm>
          <a:custGeom>
            <a:rect b="b" l="l" r="r" t="t"/>
            <a:pathLst>
              <a:path extrusionOk="0" h="944027" w="944027">
                <a:moveTo>
                  <a:pt x="0" y="0"/>
                </a:moveTo>
                <a:lnTo>
                  <a:pt x="944028" y="0"/>
                </a:lnTo>
                <a:lnTo>
                  <a:pt x="944028" y="944028"/>
                </a:lnTo>
                <a:lnTo>
                  <a:pt x="0" y="9440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2" name="Google Shape;332;p26"/>
          <p:cNvSpPr txBox="1"/>
          <p:nvPr/>
        </p:nvSpPr>
        <p:spPr>
          <a:xfrm>
            <a:off x="1028700" y="397175"/>
            <a:ext cx="140775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86">
                <a:latin typeface="League Spartan"/>
                <a:ea typeface="League Spartan"/>
                <a:cs typeface="League Spartan"/>
                <a:sym typeface="League Spartan"/>
              </a:rPr>
              <a:t>CROSS VALIDATING </a:t>
            </a:r>
            <a:r>
              <a:rPr lang="en-US" sz="4086">
                <a:solidFill>
                  <a:srgbClr val="2EBC5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ALL CLASSIFIERS USING </a:t>
            </a:r>
            <a:r>
              <a:rPr lang="en-US" sz="4086">
                <a:solidFill>
                  <a:srgbClr val="2EBC5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STRATIFIED</a:t>
            </a:r>
            <a:r>
              <a:rPr lang="en-US" sz="4086">
                <a:solidFill>
                  <a:srgbClr val="2EBC5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K-FOLD</a:t>
            </a:r>
            <a:endParaRPr sz="4086">
              <a:solidFill>
                <a:srgbClr val="2EBC59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333" name="Google Shape;33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5925" y="3429000"/>
            <a:ext cx="8548076" cy="50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71150" y="5252563"/>
            <a:ext cx="5784175" cy="14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6668" l="0" r="0" t="-16659"/>
            </a:stretch>
          </a:blipFill>
          <a:ln>
            <a:noFill/>
          </a:ln>
        </p:spPr>
      </p:sp>
      <p:sp>
        <p:nvSpPr>
          <p:cNvPr id="340" name="Google Shape;340;p27"/>
          <p:cNvSpPr/>
          <p:nvPr/>
        </p:nvSpPr>
        <p:spPr>
          <a:xfrm>
            <a:off x="1635900" y="1591675"/>
            <a:ext cx="15961200" cy="8533200"/>
          </a:xfrm>
          <a:prstGeom prst="roundRect">
            <a:avLst>
              <a:gd fmla="val 16667" name="adj"/>
            </a:avLst>
          </a:prstGeom>
          <a:solidFill>
            <a:srgbClr val="EA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1" name="Google Shape;341;p27"/>
          <p:cNvGrpSpPr/>
          <p:nvPr/>
        </p:nvGrpSpPr>
        <p:grpSpPr>
          <a:xfrm>
            <a:off x="14082756" y="8884627"/>
            <a:ext cx="4053851" cy="3086120"/>
            <a:chOff x="0" y="0"/>
            <a:chExt cx="1067674" cy="812800"/>
          </a:xfrm>
        </p:grpSpPr>
        <p:sp>
          <p:nvSpPr>
            <p:cNvPr id="342" name="Google Shape;342;p27"/>
            <p:cNvSpPr/>
            <p:nvPr/>
          </p:nvSpPr>
          <p:spPr>
            <a:xfrm>
              <a:off x="0" y="0"/>
              <a:ext cx="1067674" cy="812800"/>
            </a:xfrm>
            <a:custGeom>
              <a:rect b="b" l="l" r="r" t="t"/>
              <a:pathLst>
                <a:path extrusionOk="0" h="812800" w="1067674">
                  <a:moveTo>
                    <a:pt x="533837" y="0"/>
                  </a:moveTo>
                  <a:cubicBezTo>
                    <a:pt x="239007" y="0"/>
                    <a:pt x="0" y="181951"/>
                    <a:pt x="0" y="406400"/>
                  </a:cubicBezTo>
                  <a:cubicBezTo>
                    <a:pt x="0" y="630849"/>
                    <a:pt x="239007" y="812800"/>
                    <a:pt x="533837" y="812800"/>
                  </a:cubicBezTo>
                  <a:cubicBezTo>
                    <a:pt x="828667" y="812800"/>
                    <a:pt x="1067674" y="630849"/>
                    <a:pt x="1067674" y="406400"/>
                  </a:cubicBezTo>
                  <a:cubicBezTo>
                    <a:pt x="1067674" y="181951"/>
                    <a:pt x="828667" y="0"/>
                    <a:pt x="533837" y="0"/>
                  </a:cubicBezTo>
                  <a:close/>
                </a:path>
              </a:pathLst>
            </a:custGeom>
            <a:solidFill>
              <a:srgbClr val="2EBC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7"/>
            <p:cNvSpPr txBox="1"/>
            <p:nvPr/>
          </p:nvSpPr>
          <p:spPr>
            <a:xfrm>
              <a:off x="100094" y="28575"/>
              <a:ext cx="8676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4" name="Google Shape;344;p27"/>
          <p:cNvGrpSpPr/>
          <p:nvPr/>
        </p:nvGrpSpPr>
        <p:grpSpPr>
          <a:xfrm>
            <a:off x="13872228" y="-2293069"/>
            <a:ext cx="4053851" cy="3086120"/>
            <a:chOff x="0" y="0"/>
            <a:chExt cx="1067674" cy="812800"/>
          </a:xfrm>
        </p:grpSpPr>
        <p:sp>
          <p:nvSpPr>
            <p:cNvPr id="345" name="Google Shape;345;p27"/>
            <p:cNvSpPr/>
            <p:nvPr/>
          </p:nvSpPr>
          <p:spPr>
            <a:xfrm>
              <a:off x="0" y="0"/>
              <a:ext cx="1067674" cy="812800"/>
            </a:xfrm>
            <a:custGeom>
              <a:rect b="b" l="l" r="r" t="t"/>
              <a:pathLst>
                <a:path extrusionOk="0" h="812800" w="1067674">
                  <a:moveTo>
                    <a:pt x="533837" y="0"/>
                  </a:moveTo>
                  <a:cubicBezTo>
                    <a:pt x="239007" y="0"/>
                    <a:pt x="0" y="181951"/>
                    <a:pt x="0" y="406400"/>
                  </a:cubicBezTo>
                  <a:cubicBezTo>
                    <a:pt x="0" y="630849"/>
                    <a:pt x="239007" y="812800"/>
                    <a:pt x="533837" y="812800"/>
                  </a:cubicBezTo>
                  <a:cubicBezTo>
                    <a:pt x="828667" y="812800"/>
                    <a:pt x="1067674" y="630849"/>
                    <a:pt x="1067674" y="406400"/>
                  </a:cubicBezTo>
                  <a:cubicBezTo>
                    <a:pt x="1067674" y="181951"/>
                    <a:pt x="828667" y="0"/>
                    <a:pt x="533837" y="0"/>
                  </a:cubicBezTo>
                  <a:close/>
                </a:path>
              </a:pathLst>
            </a:custGeom>
            <a:solidFill>
              <a:srgbClr val="2EBD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7"/>
            <p:cNvSpPr txBox="1"/>
            <p:nvPr/>
          </p:nvSpPr>
          <p:spPr>
            <a:xfrm>
              <a:off x="100094" y="28575"/>
              <a:ext cx="8676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7" name="Google Shape;347;p27"/>
          <p:cNvSpPr/>
          <p:nvPr/>
        </p:nvSpPr>
        <p:spPr>
          <a:xfrm>
            <a:off x="9144487" y="1119989"/>
            <a:ext cx="944027" cy="944027"/>
          </a:xfrm>
          <a:custGeom>
            <a:rect b="b" l="l" r="r" t="t"/>
            <a:pathLst>
              <a:path extrusionOk="0" h="944027" w="944027">
                <a:moveTo>
                  <a:pt x="0" y="0"/>
                </a:moveTo>
                <a:lnTo>
                  <a:pt x="944028" y="0"/>
                </a:lnTo>
                <a:lnTo>
                  <a:pt x="944028" y="944028"/>
                </a:lnTo>
                <a:lnTo>
                  <a:pt x="0" y="9440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8" name="Google Shape;348;p27"/>
          <p:cNvSpPr txBox="1"/>
          <p:nvPr/>
        </p:nvSpPr>
        <p:spPr>
          <a:xfrm>
            <a:off x="1028700" y="397175"/>
            <a:ext cx="140775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86">
                <a:latin typeface="League Spartan"/>
                <a:ea typeface="League Spartan"/>
                <a:cs typeface="League Spartan"/>
                <a:sym typeface="League Spartan"/>
              </a:rPr>
              <a:t>TRAINING</a:t>
            </a:r>
            <a:r>
              <a:rPr lang="en-US" sz="4086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4086">
                <a:solidFill>
                  <a:srgbClr val="2EBC5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CLASSIFIER NEURAL NETWORK</a:t>
            </a:r>
            <a:endParaRPr sz="4086">
              <a:solidFill>
                <a:srgbClr val="2EBC59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349" name="Google Shape;34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1850" y="1754525"/>
            <a:ext cx="6131537" cy="5864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31850" y="7693150"/>
            <a:ext cx="8086400" cy="222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574250" y="3355597"/>
            <a:ext cx="7860600" cy="40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8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6668" l="0" r="0" t="-16659"/>
            </a:stretch>
          </a:blipFill>
          <a:ln>
            <a:noFill/>
          </a:ln>
        </p:spPr>
      </p:sp>
      <p:sp>
        <p:nvSpPr>
          <p:cNvPr id="357" name="Google Shape;357;p28"/>
          <p:cNvSpPr/>
          <p:nvPr/>
        </p:nvSpPr>
        <p:spPr>
          <a:xfrm>
            <a:off x="1635900" y="1591675"/>
            <a:ext cx="15961200" cy="8533200"/>
          </a:xfrm>
          <a:prstGeom prst="roundRect">
            <a:avLst>
              <a:gd fmla="val 16667" name="adj"/>
            </a:avLst>
          </a:prstGeom>
          <a:solidFill>
            <a:srgbClr val="EA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28"/>
          <p:cNvGrpSpPr/>
          <p:nvPr/>
        </p:nvGrpSpPr>
        <p:grpSpPr>
          <a:xfrm>
            <a:off x="14082756" y="8884627"/>
            <a:ext cx="4053851" cy="3086120"/>
            <a:chOff x="0" y="0"/>
            <a:chExt cx="1067674" cy="812800"/>
          </a:xfrm>
        </p:grpSpPr>
        <p:sp>
          <p:nvSpPr>
            <p:cNvPr id="359" name="Google Shape;359;p28"/>
            <p:cNvSpPr/>
            <p:nvPr/>
          </p:nvSpPr>
          <p:spPr>
            <a:xfrm>
              <a:off x="0" y="0"/>
              <a:ext cx="1067674" cy="812800"/>
            </a:xfrm>
            <a:custGeom>
              <a:rect b="b" l="l" r="r" t="t"/>
              <a:pathLst>
                <a:path extrusionOk="0" h="812800" w="1067674">
                  <a:moveTo>
                    <a:pt x="533837" y="0"/>
                  </a:moveTo>
                  <a:cubicBezTo>
                    <a:pt x="239007" y="0"/>
                    <a:pt x="0" y="181951"/>
                    <a:pt x="0" y="406400"/>
                  </a:cubicBezTo>
                  <a:cubicBezTo>
                    <a:pt x="0" y="630849"/>
                    <a:pt x="239007" y="812800"/>
                    <a:pt x="533837" y="812800"/>
                  </a:cubicBezTo>
                  <a:cubicBezTo>
                    <a:pt x="828667" y="812800"/>
                    <a:pt x="1067674" y="630849"/>
                    <a:pt x="1067674" y="406400"/>
                  </a:cubicBezTo>
                  <a:cubicBezTo>
                    <a:pt x="1067674" y="181951"/>
                    <a:pt x="828667" y="0"/>
                    <a:pt x="533837" y="0"/>
                  </a:cubicBezTo>
                  <a:close/>
                </a:path>
              </a:pathLst>
            </a:custGeom>
            <a:solidFill>
              <a:srgbClr val="2EBC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8"/>
            <p:cNvSpPr txBox="1"/>
            <p:nvPr/>
          </p:nvSpPr>
          <p:spPr>
            <a:xfrm>
              <a:off x="100094" y="28575"/>
              <a:ext cx="8676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1" name="Google Shape;361;p28"/>
          <p:cNvGrpSpPr/>
          <p:nvPr/>
        </p:nvGrpSpPr>
        <p:grpSpPr>
          <a:xfrm>
            <a:off x="13872228" y="-2293069"/>
            <a:ext cx="4053851" cy="3086120"/>
            <a:chOff x="0" y="0"/>
            <a:chExt cx="1067674" cy="812800"/>
          </a:xfrm>
        </p:grpSpPr>
        <p:sp>
          <p:nvSpPr>
            <p:cNvPr id="362" name="Google Shape;362;p28"/>
            <p:cNvSpPr/>
            <p:nvPr/>
          </p:nvSpPr>
          <p:spPr>
            <a:xfrm>
              <a:off x="0" y="0"/>
              <a:ext cx="1067674" cy="812800"/>
            </a:xfrm>
            <a:custGeom>
              <a:rect b="b" l="l" r="r" t="t"/>
              <a:pathLst>
                <a:path extrusionOk="0" h="812800" w="1067674">
                  <a:moveTo>
                    <a:pt x="533837" y="0"/>
                  </a:moveTo>
                  <a:cubicBezTo>
                    <a:pt x="239007" y="0"/>
                    <a:pt x="0" y="181951"/>
                    <a:pt x="0" y="406400"/>
                  </a:cubicBezTo>
                  <a:cubicBezTo>
                    <a:pt x="0" y="630849"/>
                    <a:pt x="239007" y="812800"/>
                    <a:pt x="533837" y="812800"/>
                  </a:cubicBezTo>
                  <a:cubicBezTo>
                    <a:pt x="828667" y="812800"/>
                    <a:pt x="1067674" y="630849"/>
                    <a:pt x="1067674" y="406400"/>
                  </a:cubicBezTo>
                  <a:cubicBezTo>
                    <a:pt x="1067674" y="181951"/>
                    <a:pt x="828667" y="0"/>
                    <a:pt x="533837" y="0"/>
                  </a:cubicBezTo>
                  <a:close/>
                </a:path>
              </a:pathLst>
            </a:custGeom>
            <a:solidFill>
              <a:srgbClr val="2EBD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8"/>
            <p:cNvSpPr txBox="1"/>
            <p:nvPr/>
          </p:nvSpPr>
          <p:spPr>
            <a:xfrm>
              <a:off x="100094" y="28575"/>
              <a:ext cx="8676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4" name="Google Shape;364;p28"/>
          <p:cNvSpPr/>
          <p:nvPr/>
        </p:nvSpPr>
        <p:spPr>
          <a:xfrm>
            <a:off x="9144487" y="1119989"/>
            <a:ext cx="944027" cy="944027"/>
          </a:xfrm>
          <a:custGeom>
            <a:rect b="b" l="l" r="r" t="t"/>
            <a:pathLst>
              <a:path extrusionOk="0" h="944027" w="944027">
                <a:moveTo>
                  <a:pt x="0" y="0"/>
                </a:moveTo>
                <a:lnTo>
                  <a:pt x="944028" y="0"/>
                </a:lnTo>
                <a:lnTo>
                  <a:pt x="944028" y="944028"/>
                </a:lnTo>
                <a:lnTo>
                  <a:pt x="0" y="9440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5" name="Google Shape;365;p28"/>
          <p:cNvSpPr txBox="1"/>
          <p:nvPr/>
        </p:nvSpPr>
        <p:spPr>
          <a:xfrm>
            <a:off x="1028700" y="397175"/>
            <a:ext cx="140775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86">
                <a:latin typeface="League Spartan"/>
                <a:ea typeface="League Spartan"/>
                <a:cs typeface="League Spartan"/>
                <a:sym typeface="League Spartan"/>
              </a:rPr>
              <a:t>COMPARING PREDICTIONS </a:t>
            </a:r>
            <a:r>
              <a:rPr lang="en-US" sz="4086">
                <a:solidFill>
                  <a:srgbClr val="2EBD5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OF ALL 4 CLASSIFIER MODELS</a:t>
            </a:r>
            <a:endParaRPr sz="4086">
              <a:solidFill>
                <a:srgbClr val="2EBD59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366" name="Google Shape;36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2850" y="2064025"/>
            <a:ext cx="7424467" cy="471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8638" y="6955550"/>
            <a:ext cx="8875725" cy="29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9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6668" l="0" r="0" t="-16659"/>
            </a:stretch>
          </a:blipFill>
          <a:ln>
            <a:noFill/>
          </a:ln>
        </p:spPr>
      </p:sp>
      <p:grpSp>
        <p:nvGrpSpPr>
          <p:cNvPr id="373" name="Google Shape;373;p29"/>
          <p:cNvGrpSpPr/>
          <p:nvPr/>
        </p:nvGrpSpPr>
        <p:grpSpPr>
          <a:xfrm>
            <a:off x="14082756" y="8884627"/>
            <a:ext cx="4053851" cy="3086120"/>
            <a:chOff x="0" y="0"/>
            <a:chExt cx="1067674" cy="812800"/>
          </a:xfrm>
        </p:grpSpPr>
        <p:sp>
          <p:nvSpPr>
            <p:cNvPr id="374" name="Google Shape;374;p29"/>
            <p:cNvSpPr/>
            <p:nvPr/>
          </p:nvSpPr>
          <p:spPr>
            <a:xfrm>
              <a:off x="0" y="0"/>
              <a:ext cx="1067674" cy="812800"/>
            </a:xfrm>
            <a:custGeom>
              <a:rect b="b" l="l" r="r" t="t"/>
              <a:pathLst>
                <a:path extrusionOk="0" h="812800" w="1067674">
                  <a:moveTo>
                    <a:pt x="533837" y="0"/>
                  </a:moveTo>
                  <a:cubicBezTo>
                    <a:pt x="239007" y="0"/>
                    <a:pt x="0" y="181951"/>
                    <a:pt x="0" y="406400"/>
                  </a:cubicBezTo>
                  <a:cubicBezTo>
                    <a:pt x="0" y="630849"/>
                    <a:pt x="239007" y="812800"/>
                    <a:pt x="533837" y="812800"/>
                  </a:cubicBezTo>
                  <a:cubicBezTo>
                    <a:pt x="828667" y="812800"/>
                    <a:pt x="1067674" y="630849"/>
                    <a:pt x="1067674" y="406400"/>
                  </a:cubicBezTo>
                  <a:cubicBezTo>
                    <a:pt x="1067674" y="181951"/>
                    <a:pt x="828667" y="0"/>
                    <a:pt x="533837" y="0"/>
                  </a:cubicBezTo>
                  <a:close/>
                </a:path>
              </a:pathLst>
            </a:custGeom>
            <a:solidFill>
              <a:srgbClr val="2EBC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9"/>
            <p:cNvSpPr txBox="1"/>
            <p:nvPr/>
          </p:nvSpPr>
          <p:spPr>
            <a:xfrm>
              <a:off x="100094" y="28575"/>
              <a:ext cx="8676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6" name="Google Shape;376;p29"/>
          <p:cNvGrpSpPr/>
          <p:nvPr/>
        </p:nvGrpSpPr>
        <p:grpSpPr>
          <a:xfrm>
            <a:off x="13872228" y="-2293069"/>
            <a:ext cx="4053851" cy="3086120"/>
            <a:chOff x="0" y="0"/>
            <a:chExt cx="1067674" cy="812800"/>
          </a:xfrm>
        </p:grpSpPr>
        <p:sp>
          <p:nvSpPr>
            <p:cNvPr id="377" name="Google Shape;377;p29"/>
            <p:cNvSpPr/>
            <p:nvPr/>
          </p:nvSpPr>
          <p:spPr>
            <a:xfrm>
              <a:off x="0" y="0"/>
              <a:ext cx="1067674" cy="812800"/>
            </a:xfrm>
            <a:custGeom>
              <a:rect b="b" l="l" r="r" t="t"/>
              <a:pathLst>
                <a:path extrusionOk="0" h="812800" w="1067674">
                  <a:moveTo>
                    <a:pt x="533837" y="0"/>
                  </a:moveTo>
                  <a:cubicBezTo>
                    <a:pt x="239007" y="0"/>
                    <a:pt x="0" y="181951"/>
                    <a:pt x="0" y="406400"/>
                  </a:cubicBezTo>
                  <a:cubicBezTo>
                    <a:pt x="0" y="630849"/>
                    <a:pt x="239007" y="812800"/>
                    <a:pt x="533837" y="812800"/>
                  </a:cubicBezTo>
                  <a:cubicBezTo>
                    <a:pt x="828667" y="812800"/>
                    <a:pt x="1067674" y="630849"/>
                    <a:pt x="1067674" y="406400"/>
                  </a:cubicBezTo>
                  <a:cubicBezTo>
                    <a:pt x="1067674" y="181951"/>
                    <a:pt x="828667" y="0"/>
                    <a:pt x="533837" y="0"/>
                  </a:cubicBezTo>
                  <a:close/>
                </a:path>
              </a:pathLst>
            </a:custGeom>
            <a:solidFill>
              <a:srgbClr val="2EBD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9"/>
            <p:cNvSpPr txBox="1"/>
            <p:nvPr/>
          </p:nvSpPr>
          <p:spPr>
            <a:xfrm>
              <a:off x="100094" y="28575"/>
              <a:ext cx="8676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9" name="Google Shape;379;p29"/>
          <p:cNvSpPr/>
          <p:nvPr/>
        </p:nvSpPr>
        <p:spPr>
          <a:xfrm>
            <a:off x="875579" y="2158170"/>
            <a:ext cx="7960894" cy="5970671"/>
          </a:xfrm>
          <a:custGeom>
            <a:rect b="b" l="l" r="r" t="t"/>
            <a:pathLst>
              <a:path extrusionOk="0" h="5970671" w="7960894">
                <a:moveTo>
                  <a:pt x="0" y="0"/>
                </a:moveTo>
                <a:lnTo>
                  <a:pt x="7960895" y="0"/>
                </a:lnTo>
                <a:lnTo>
                  <a:pt x="7960895" y="5970671"/>
                </a:lnTo>
                <a:lnTo>
                  <a:pt x="0" y="59706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380" name="Google Shape;380;p29"/>
          <p:cNvCxnSpPr/>
          <p:nvPr/>
        </p:nvCxnSpPr>
        <p:spPr>
          <a:xfrm>
            <a:off x="8179500" y="3699156"/>
            <a:ext cx="0" cy="2888700"/>
          </a:xfrm>
          <a:prstGeom prst="straightConnector1">
            <a:avLst/>
          </a:prstGeom>
          <a:noFill/>
          <a:ln cap="flat" cmpd="sng" w="38100">
            <a:solidFill>
              <a:srgbClr val="2EBC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Google Shape;381;p29"/>
          <p:cNvSpPr txBox="1"/>
          <p:nvPr/>
        </p:nvSpPr>
        <p:spPr>
          <a:xfrm>
            <a:off x="8253175" y="4126656"/>
            <a:ext cx="7530900" cy="20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00">
                <a:solidFill>
                  <a:srgbClr val="2DBC5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YOU!</a:t>
            </a:r>
            <a:endParaRPr sz="9200">
              <a:solidFill>
                <a:srgbClr val="2DBC58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6663" l="0" r="0" t="-16664"/>
            </a:stretch>
          </a:blipFill>
          <a:ln>
            <a:noFill/>
          </a:ln>
        </p:spPr>
      </p:sp>
      <p:grpSp>
        <p:nvGrpSpPr>
          <p:cNvPr id="99" name="Google Shape;99;p14"/>
          <p:cNvGrpSpPr/>
          <p:nvPr/>
        </p:nvGrpSpPr>
        <p:grpSpPr>
          <a:xfrm>
            <a:off x="6395774" y="9258300"/>
            <a:ext cx="4053826" cy="3086100"/>
            <a:chOff x="0" y="0"/>
            <a:chExt cx="1067674" cy="812800"/>
          </a:xfrm>
        </p:grpSpPr>
        <p:sp>
          <p:nvSpPr>
            <p:cNvPr id="100" name="Google Shape;100;p14"/>
            <p:cNvSpPr/>
            <p:nvPr/>
          </p:nvSpPr>
          <p:spPr>
            <a:xfrm>
              <a:off x="0" y="0"/>
              <a:ext cx="1067674" cy="812800"/>
            </a:xfrm>
            <a:custGeom>
              <a:rect b="b" l="l" r="r" t="t"/>
              <a:pathLst>
                <a:path extrusionOk="0" h="812800" w="1067674">
                  <a:moveTo>
                    <a:pt x="533837" y="0"/>
                  </a:moveTo>
                  <a:cubicBezTo>
                    <a:pt x="239007" y="0"/>
                    <a:pt x="0" y="181951"/>
                    <a:pt x="0" y="406400"/>
                  </a:cubicBezTo>
                  <a:cubicBezTo>
                    <a:pt x="0" y="630849"/>
                    <a:pt x="239007" y="812800"/>
                    <a:pt x="533837" y="812800"/>
                  </a:cubicBezTo>
                  <a:cubicBezTo>
                    <a:pt x="828667" y="812800"/>
                    <a:pt x="1067674" y="630849"/>
                    <a:pt x="1067674" y="406400"/>
                  </a:cubicBezTo>
                  <a:cubicBezTo>
                    <a:pt x="1067674" y="181951"/>
                    <a:pt x="828667" y="0"/>
                    <a:pt x="533837" y="0"/>
                  </a:cubicBezTo>
                  <a:close/>
                </a:path>
              </a:pathLst>
            </a:custGeom>
            <a:solidFill>
              <a:srgbClr val="2EBC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 txBox="1"/>
            <p:nvPr/>
          </p:nvSpPr>
          <p:spPr>
            <a:xfrm>
              <a:off x="100094" y="28575"/>
              <a:ext cx="867485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" name="Google Shape;102;p14"/>
          <p:cNvGrpSpPr/>
          <p:nvPr/>
        </p:nvGrpSpPr>
        <p:grpSpPr>
          <a:xfrm>
            <a:off x="13872228" y="-2293069"/>
            <a:ext cx="4053826" cy="3086100"/>
            <a:chOff x="0" y="0"/>
            <a:chExt cx="1067674" cy="812800"/>
          </a:xfrm>
        </p:grpSpPr>
        <p:sp>
          <p:nvSpPr>
            <p:cNvPr id="103" name="Google Shape;103;p14"/>
            <p:cNvSpPr/>
            <p:nvPr/>
          </p:nvSpPr>
          <p:spPr>
            <a:xfrm>
              <a:off x="0" y="0"/>
              <a:ext cx="1067674" cy="812800"/>
            </a:xfrm>
            <a:custGeom>
              <a:rect b="b" l="l" r="r" t="t"/>
              <a:pathLst>
                <a:path extrusionOk="0" h="812800" w="1067674">
                  <a:moveTo>
                    <a:pt x="533837" y="0"/>
                  </a:moveTo>
                  <a:cubicBezTo>
                    <a:pt x="239007" y="0"/>
                    <a:pt x="0" y="181951"/>
                    <a:pt x="0" y="406400"/>
                  </a:cubicBezTo>
                  <a:cubicBezTo>
                    <a:pt x="0" y="630849"/>
                    <a:pt x="239007" y="812800"/>
                    <a:pt x="533837" y="812800"/>
                  </a:cubicBezTo>
                  <a:cubicBezTo>
                    <a:pt x="828667" y="812800"/>
                    <a:pt x="1067674" y="630849"/>
                    <a:pt x="1067674" y="406400"/>
                  </a:cubicBezTo>
                  <a:cubicBezTo>
                    <a:pt x="1067674" y="181951"/>
                    <a:pt x="828667" y="0"/>
                    <a:pt x="533837" y="0"/>
                  </a:cubicBezTo>
                  <a:close/>
                </a:path>
              </a:pathLst>
            </a:custGeom>
            <a:solidFill>
              <a:srgbClr val="2EBD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100094" y="28575"/>
              <a:ext cx="867485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028700" y="397175"/>
            <a:ext cx="5367074" cy="705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86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OUR</a:t>
            </a:r>
            <a:r>
              <a:rPr b="0" i="0" lang="en-US" sz="4086" u="none" cap="none" strike="noStrike">
                <a:solidFill>
                  <a:srgbClr val="2EBD5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TEAM</a:t>
            </a:r>
            <a:endParaRPr/>
          </a:p>
        </p:txBody>
      </p:sp>
      <p:pic>
        <p:nvPicPr>
          <p:cNvPr id="106" name="Google Shape;106;p14"/>
          <p:cNvPicPr preferRelativeResize="0"/>
          <p:nvPr/>
        </p:nvPicPr>
        <p:blipFill rotWithShape="1">
          <a:blip r:embed="rId4">
            <a:alphaModFix/>
          </a:blip>
          <a:srcRect b="0" l="11819" r="17866" t="0"/>
          <a:stretch/>
        </p:blipFill>
        <p:spPr>
          <a:xfrm>
            <a:off x="7392975" y="1614438"/>
            <a:ext cx="3086100" cy="30861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7" name="Google Shape;107;p14"/>
          <p:cNvPicPr preferRelativeResize="0"/>
          <p:nvPr/>
        </p:nvPicPr>
        <p:blipFill rotWithShape="1">
          <a:blip r:embed="rId5">
            <a:alphaModFix/>
          </a:blip>
          <a:srcRect b="0" l="11781" r="17120" t="0"/>
          <a:stretch/>
        </p:blipFill>
        <p:spPr>
          <a:xfrm>
            <a:off x="913725" y="1614438"/>
            <a:ext cx="3086100" cy="30861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 rotWithShape="1">
          <a:blip r:embed="rId6">
            <a:alphaModFix/>
          </a:blip>
          <a:srcRect b="0" l="5881" r="20317" t="0"/>
          <a:stretch/>
        </p:blipFill>
        <p:spPr>
          <a:xfrm>
            <a:off x="13872225" y="1614738"/>
            <a:ext cx="3086100" cy="3085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 rotWithShape="1">
          <a:blip r:embed="rId7">
            <a:alphaModFix/>
          </a:blip>
          <a:srcRect b="0" l="15814" r="15814" t="0"/>
          <a:stretch/>
        </p:blipFill>
        <p:spPr>
          <a:xfrm>
            <a:off x="4126600" y="5767499"/>
            <a:ext cx="3086100" cy="3090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0" name="Google Shape;110;p14"/>
          <p:cNvPicPr preferRelativeResize="0"/>
          <p:nvPr/>
        </p:nvPicPr>
        <p:blipFill rotWithShape="1">
          <a:blip r:embed="rId8">
            <a:alphaModFix/>
          </a:blip>
          <a:srcRect b="0" l="0" r="0" t="14008"/>
          <a:stretch/>
        </p:blipFill>
        <p:spPr>
          <a:xfrm>
            <a:off x="10678800" y="5767499"/>
            <a:ext cx="3090600" cy="3090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1" name="Google Shape;111;p14"/>
          <p:cNvSpPr txBox="1"/>
          <p:nvPr/>
        </p:nvSpPr>
        <p:spPr>
          <a:xfrm>
            <a:off x="911475" y="4789775"/>
            <a:ext cx="30906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EBC5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Rohan Pudipeddi</a:t>
            </a:r>
            <a:endParaRPr sz="2400">
              <a:solidFill>
                <a:srgbClr val="2EBC59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7390725" y="4789775"/>
            <a:ext cx="30906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EBC5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Utsav Parekh</a:t>
            </a:r>
            <a:endParaRPr sz="2400">
              <a:solidFill>
                <a:srgbClr val="2EBC59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13869975" y="4863450"/>
            <a:ext cx="30906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EBC5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Minita Joshee</a:t>
            </a:r>
            <a:endParaRPr sz="2400">
              <a:solidFill>
                <a:srgbClr val="2EBC59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10678800" y="8892575"/>
            <a:ext cx="30906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EBC5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Tanya Sharma</a:t>
            </a:r>
            <a:endParaRPr sz="2400">
              <a:solidFill>
                <a:srgbClr val="2EBC59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4124350" y="8892575"/>
            <a:ext cx="30906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EBC5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Priyal Dani</a:t>
            </a:r>
            <a:endParaRPr sz="2400">
              <a:solidFill>
                <a:srgbClr val="2EBC59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6663" l="0" r="0" t="-16664"/>
            </a:stretch>
          </a:blipFill>
          <a:ln>
            <a:noFill/>
          </a:ln>
        </p:spPr>
      </p:sp>
      <p:grpSp>
        <p:nvGrpSpPr>
          <p:cNvPr id="121" name="Google Shape;121;p15"/>
          <p:cNvGrpSpPr/>
          <p:nvPr/>
        </p:nvGrpSpPr>
        <p:grpSpPr>
          <a:xfrm>
            <a:off x="13872228" y="-2293069"/>
            <a:ext cx="4053826" cy="3086100"/>
            <a:chOff x="0" y="0"/>
            <a:chExt cx="1067674" cy="812800"/>
          </a:xfrm>
        </p:grpSpPr>
        <p:sp>
          <p:nvSpPr>
            <p:cNvPr id="122" name="Google Shape;122;p15"/>
            <p:cNvSpPr/>
            <p:nvPr/>
          </p:nvSpPr>
          <p:spPr>
            <a:xfrm>
              <a:off x="0" y="0"/>
              <a:ext cx="1067674" cy="812800"/>
            </a:xfrm>
            <a:custGeom>
              <a:rect b="b" l="l" r="r" t="t"/>
              <a:pathLst>
                <a:path extrusionOk="0" h="812800" w="1067674">
                  <a:moveTo>
                    <a:pt x="533837" y="0"/>
                  </a:moveTo>
                  <a:cubicBezTo>
                    <a:pt x="239007" y="0"/>
                    <a:pt x="0" y="181951"/>
                    <a:pt x="0" y="406400"/>
                  </a:cubicBezTo>
                  <a:cubicBezTo>
                    <a:pt x="0" y="630849"/>
                    <a:pt x="239007" y="812800"/>
                    <a:pt x="533837" y="812800"/>
                  </a:cubicBezTo>
                  <a:cubicBezTo>
                    <a:pt x="828667" y="812800"/>
                    <a:pt x="1067674" y="630849"/>
                    <a:pt x="1067674" y="406400"/>
                  </a:cubicBezTo>
                  <a:cubicBezTo>
                    <a:pt x="1067674" y="181951"/>
                    <a:pt x="828667" y="0"/>
                    <a:pt x="533837" y="0"/>
                  </a:cubicBezTo>
                  <a:close/>
                </a:path>
              </a:pathLst>
            </a:custGeom>
            <a:solidFill>
              <a:srgbClr val="2EBD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 txBox="1"/>
            <p:nvPr/>
          </p:nvSpPr>
          <p:spPr>
            <a:xfrm>
              <a:off x="100094" y="28575"/>
              <a:ext cx="867485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" name="Google Shape;124;p15"/>
          <p:cNvSpPr txBox="1"/>
          <p:nvPr/>
        </p:nvSpPr>
        <p:spPr>
          <a:xfrm>
            <a:off x="1028700" y="397175"/>
            <a:ext cx="6420490" cy="705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86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DATASET</a:t>
            </a:r>
            <a:r>
              <a:rPr b="0" i="0" lang="en-US" sz="4086" u="none" cap="none" strike="noStrike">
                <a:solidFill>
                  <a:srgbClr val="2EBD5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OVERVIEW</a:t>
            </a:r>
            <a:endParaRPr/>
          </a:p>
        </p:txBody>
      </p:sp>
      <p:pic>
        <p:nvPicPr>
          <p:cNvPr id="125" name="Google Shape;12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5139" y="3668225"/>
            <a:ext cx="13257723" cy="5890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15"/>
          <p:cNvGrpSpPr/>
          <p:nvPr/>
        </p:nvGrpSpPr>
        <p:grpSpPr>
          <a:xfrm>
            <a:off x="7117074" y="9258300"/>
            <a:ext cx="4053851" cy="3086120"/>
            <a:chOff x="0" y="0"/>
            <a:chExt cx="1067674" cy="812800"/>
          </a:xfrm>
        </p:grpSpPr>
        <p:sp>
          <p:nvSpPr>
            <p:cNvPr id="127" name="Google Shape;127;p15"/>
            <p:cNvSpPr/>
            <p:nvPr/>
          </p:nvSpPr>
          <p:spPr>
            <a:xfrm>
              <a:off x="0" y="0"/>
              <a:ext cx="1067674" cy="812800"/>
            </a:xfrm>
            <a:custGeom>
              <a:rect b="b" l="l" r="r" t="t"/>
              <a:pathLst>
                <a:path extrusionOk="0" h="812800" w="1067674">
                  <a:moveTo>
                    <a:pt x="533837" y="0"/>
                  </a:moveTo>
                  <a:cubicBezTo>
                    <a:pt x="239007" y="0"/>
                    <a:pt x="0" y="181951"/>
                    <a:pt x="0" y="406400"/>
                  </a:cubicBezTo>
                  <a:cubicBezTo>
                    <a:pt x="0" y="630849"/>
                    <a:pt x="239007" y="812800"/>
                    <a:pt x="533837" y="812800"/>
                  </a:cubicBezTo>
                  <a:cubicBezTo>
                    <a:pt x="828667" y="812800"/>
                    <a:pt x="1067674" y="630849"/>
                    <a:pt x="1067674" y="406400"/>
                  </a:cubicBezTo>
                  <a:cubicBezTo>
                    <a:pt x="1067674" y="181951"/>
                    <a:pt x="828667" y="0"/>
                    <a:pt x="533837" y="0"/>
                  </a:cubicBezTo>
                  <a:close/>
                </a:path>
              </a:pathLst>
            </a:custGeom>
            <a:solidFill>
              <a:srgbClr val="2EBC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5"/>
            <p:cNvSpPr txBox="1"/>
            <p:nvPr/>
          </p:nvSpPr>
          <p:spPr>
            <a:xfrm>
              <a:off x="100094" y="28575"/>
              <a:ext cx="867485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9" name="Google Shape;129;p15"/>
          <p:cNvSpPr/>
          <p:nvPr/>
        </p:nvSpPr>
        <p:spPr>
          <a:xfrm>
            <a:off x="2958925" y="1252725"/>
            <a:ext cx="5571000" cy="2176200"/>
          </a:xfrm>
          <a:prstGeom prst="roundRect">
            <a:avLst>
              <a:gd fmla="val 16667" name="adj"/>
            </a:avLst>
          </a:prstGeom>
          <a:solidFill>
            <a:srgbClr val="2DBC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TOTAL RECORDS</a:t>
            </a:r>
            <a:endParaRPr sz="4800">
              <a:latin typeface="League Spartan SemiBold"/>
              <a:ea typeface="League Spartan SemiBold"/>
              <a:cs typeface="League Spartan SemiBold"/>
              <a:sym typeface="League Spartan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130,663</a:t>
            </a:r>
            <a:endParaRPr sz="4800">
              <a:latin typeface="League Spartan SemiBold"/>
              <a:ea typeface="League Spartan SemiBold"/>
              <a:cs typeface="League Spartan SemiBold"/>
              <a:sym typeface="League Spartan SemiBold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9758075" y="1252725"/>
            <a:ext cx="5571000" cy="2176200"/>
          </a:xfrm>
          <a:prstGeom prst="roundRect">
            <a:avLst>
              <a:gd fmla="val 16667" name="adj"/>
            </a:avLst>
          </a:prstGeom>
          <a:solidFill>
            <a:srgbClr val="2DBC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TOTAL FEATURES</a:t>
            </a:r>
            <a:endParaRPr sz="4800">
              <a:latin typeface="League Spartan SemiBold"/>
              <a:ea typeface="League Spartan SemiBold"/>
              <a:cs typeface="League Spartan SemiBold"/>
              <a:sym typeface="League Spartan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17</a:t>
            </a:r>
            <a:endParaRPr sz="4800">
              <a:latin typeface="League Spartan SemiBold"/>
              <a:ea typeface="League Spartan SemiBold"/>
              <a:cs typeface="League Spartan SemiBold"/>
              <a:sym typeface="League Spartan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6663" l="0" r="0" t="-16664"/>
            </a:stretch>
          </a:blipFill>
          <a:ln>
            <a:noFill/>
          </a:ln>
        </p:spPr>
      </p:sp>
      <p:grpSp>
        <p:nvGrpSpPr>
          <p:cNvPr id="136" name="Google Shape;136;p16"/>
          <p:cNvGrpSpPr/>
          <p:nvPr/>
        </p:nvGrpSpPr>
        <p:grpSpPr>
          <a:xfrm>
            <a:off x="6395774" y="9258300"/>
            <a:ext cx="4053826" cy="3086100"/>
            <a:chOff x="0" y="0"/>
            <a:chExt cx="1067674" cy="812800"/>
          </a:xfrm>
        </p:grpSpPr>
        <p:sp>
          <p:nvSpPr>
            <p:cNvPr id="137" name="Google Shape;137;p16"/>
            <p:cNvSpPr/>
            <p:nvPr/>
          </p:nvSpPr>
          <p:spPr>
            <a:xfrm>
              <a:off x="0" y="0"/>
              <a:ext cx="1067674" cy="812800"/>
            </a:xfrm>
            <a:custGeom>
              <a:rect b="b" l="l" r="r" t="t"/>
              <a:pathLst>
                <a:path extrusionOk="0" h="812800" w="1067674">
                  <a:moveTo>
                    <a:pt x="533837" y="0"/>
                  </a:moveTo>
                  <a:cubicBezTo>
                    <a:pt x="239007" y="0"/>
                    <a:pt x="0" y="181951"/>
                    <a:pt x="0" y="406400"/>
                  </a:cubicBezTo>
                  <a:cubicBezTo>
                    <a:pt x="0" y="630849"/>
                    <a:pt x="239007" y="812800"/>
                    <a:pt x="533837" y="812800"/>
                  </a:cubicBezTo>
                  <a:cubicBezTo>
                    <a:pt x="828667" y="812800"/>
                    <a:pt x="1067674" y="630849"/>
                    <a:pt x="1067674" y="406400"/>
                  </a:cubicBezTo>
                  <a:cubicBezTo>
                    <a:pt x="1067674" y="181951"/>
                    <a:pt x="828667" y="0"/>
                    <a:pt x="533837" y="0"/>
                  </a:cubicBezTo>
                  <a:close/>
                </a:path>
              </a:pathLst>
            </a:custGeom>
            <a:solidFill>
              <a:srgbClr val="2EBC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6"/>
            <p:cNvSpPr txBox="1"/>
            <p:nvPr/>
          </p:nvSpPr>
          <p:spPr>
            <a:xfrm>
              <a:off x="100094" y="28575"/>
              <a:ext cx="867485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" name="Google Shape;139;p16"/>
          <p:cNvGrpSpPr/>
          <p:nvPr/>
        </p:nvGrpSpPr>
        <p:grpSpPr>
          <a:xfrm>
            <a:off x="13872228" y="-2293069"/>
            <a:ext cx="4053826" cy="3086100"/>
            <a:chOff x="0" y="0"/>
            <a:chExt cx="1067674" cy="812800"/>
          </a:xfrm>
        </p:grpSpPr>
        <p:sp>
          <p:nvSpPr>
            <p:cNvPr id="140" name="Google Shape;140;p16"/>
            <p:cNvSpPr/>
            <p:nvPr/>
          </p:nvSpPr>
          <p:spPr>
            <a:xfrm>
              <a:off x="0" y="0"/>
              <a:ext cx="1067674" cy="812800"/>
            </a:xfrm>
            <a:custGeom>
              <a:rect b="b" l="l" r="r" t="t"/>
              <a:pathLst>
                <a:path extrusionOk="0" h="812800" w="1067674">
                  <a:moveTo>
                    <a:pt x="533837" y="0"/>
                  </a:moveTo>
                  <a:cubicBezTo>
                    <a:pt x="239007" y="0"/>
                    <a:pt x="0" y="181951"/>
                    <a:pt x="0" y="406400"/>
                  </a:cubicBezTo>
                  <a:cubicBezTo>
                    <a:pt x="0" y="630849"/>
                    <a:pt x="239007" y="812800"/>
                    <a:pt x="533837" y="812800"/>
                  </a:cubicBezTo>
                  <a:cubicBezTo>
                    <a:pt x="828667" y="812800"/>
                    <a:pt x="1067674" y="630849"/>
                    <a:pt x="1067674" y="406400"/>
                  </a:cubicBezTo>
                  <a:cubicBezTo>
                    <a:pt x="1067674" y="181951"/>
                    <a:pt x="828667" y="0"/>
                    <a:pt x="533837" y="0"/>
                  </a:cubicBezTo>
                  <a:close/>
                </a:path>
              </a:pathLst>
            </a:custGeom>
            <a:solidFill>
              <a:srgbClr val="2EBD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6"/>
            <p:cNvSpPr txBox="1"/>
            <p:nvPr/>
          </p:nvSpPr>
          <p:spPr>
            <a:xfrm>
              <a:off x="100094" y="28575"/>
              <a:ext cx="867485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6"/>
          <p:cNvSpPr txBox="1"/>
          <p:nvPr/>
        </p:nvSpPr>
        <p:spPr>
          <a:xfrm>
            <a:off x="1028700" y="397175"/>
            <a:ext cx="89763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86">
                <a:latin typeface="League Spartan"/>
                <a:ea typeface="League Spartan"/>
                <a:cs typeface="League Spartan"/>
                <a:sym typeface="League Spartan"/>
              </a:rPr>
              <a:t>FEATURE</a:t>
            </a:r>
            <a:r>
              <a:rPr b="0" i="0" lang="en-US" sz="4086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4086">
                <a:solidFill>
                  <a:srgbClr val="2EBC5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EXPLANATION</a:t>
            </a:r>
            <a:endParaRPr/>
          </a:p>
        </p:txBody>
      </p:sp>
      <p:sp>
        <p:nvSpPr>
          <p:cNvPr id="143" name="Google Shape;143;p16"/>
          <p:cNvSpPr txBox="1"/>
          <p:nvPr/>
        </p:nvSpPr>
        <p:spPr>
          <a:xfrm>
            <a:off x="442125" y="1216175"/>
            <a:ext cx="10301700" cy="7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  <a:p>
            <a:pPr indent="-3683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ague Spartan Medium"/>
              <a:buChar char="●"/>
            </a:pPr>
            <a:r>
              <a:rPr b="1" lang="en-US" sz="22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artist_name</a:t>
            </a:r>
            <a:r>
              <a:rPr lang="en-US" sz="22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: </a:t>
            </a:r>
            <a:r>
              <a:rPr lang="en-US" sz="2200">
                <a:solidFill>
                  <a:srgbClr val="2DBC58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The name of the track's artist</a:t>
            </a:r>
            <a:endParaRPr sz="2200">
              <a:solidFill>
                <a:srgbClr val="2DBC58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  <a:p>
            <a:pPr indent="-3683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ague Spartan Medium"/>
              <a:buChar char="●"/>
            </a:pPr>
            <a:r>
              <a:rPr b="1" lang="en-US" sz="22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track_id</a:t>
            </a:r>
            <a:r>
              <a:rPr lang="en-US" sz="22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: </a:t>
            </a:r>
            <a:r>
              <a:rPr lang="en-US" sz="2200">
                <a:solidFill>
                  <a:srgbClr val="2DBC58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A unique identifier for the track</a:t>
            </a:r>
            <a:endParaRPr sz="2200">
              <a:solidFill>
                <a:srgbClr val="2DBC58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  <a:p>
            <a:pPr indent="-3683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ague Spartan Medium"/>
              <a:buChar char="●"/>
            </a:pPr>
            <a:r>
              <a:rPr b="1" lang="en-US" sz="22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track_name</a:t>
            </a:r>
            <a:r>
              <a:rPr lang="en-US" sz="22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: </a:t>
            </a:r>
            <a:r>
              <a:rPr lang="en-US" sz="2200">
                <a:solidFill>
                  <a:srgbClr val="2DBC58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The title of the track</a:t>
            </a:r>
            <a:endParaRPr sz="2200">
              <a:solidFill>
                <a:srgbClr val="2DBC58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  <a:p>
            <a:pPr indent="-3683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ague Spartan Medium"/>
              <a:buChar char="●"/>
            </a:pPr>
            <a:r>
              <a:rPr b="1" lang="en-US" sz="22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acousticness</a:t>
            </a:r>
            <a:r>
              <a:rPr lang="en-US" sz="22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: </a:t>
            </a:r>
            <a:r>
              <a:rPr lang="en-US" sz="2200">
                <a:solidFill>
                  <a:srgbClr val="2DBC58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Measure of acoustic characteristics (0 to 1)</a:t>
            </a:r>
            <a:endParaRPr sz="2200">
              <a:solidFill>
                <a:srgbClr val="2DBC58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  <a:p>
            <a:pPr indent="-3683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ague Spartan Medium"/>
              <a:buChar char="●"/>
            </a:pPr>
            <a:r>
              <a:rPr b="1" lang="en-US" sz="22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danceability</a:t>
            </a:r>
            <a:r>
              <a:rPr lang="en-US" sz="22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: </a:t>
            </a:r>
            <a:r>
              <a:rPr lang="en-US" sz="2200">
                <a:solidFill>
                  <a:srgbClr val="2DBC58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Indicates suitability for dancing (0 to 1)</a:t>
            </a:r>
            <a:endParaRPr sz="2200">
              <a:solidFill>
                <a:srgbClr val="2DBC58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  <a:p>
            <a:pPr indent="-3683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ague Spartan Medium"/>
              <a:buChar char="●"/>
            </a:pPr>
            <a:r>
              <a:rPr b="1" lang="en-US" sz="22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duration_ms</a:t>
            </a:r>
            <a:r>
              <a:rPr lang="en-US" sz="22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: </a:t>
            </a:r>
            <a:r>
              <a:rPr lang="en-US" sz="2200">
                <a:solidFill>
                  <a:srgbClr val="2DBC58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Duration of the track in milliseconds</a:t>
            </a:r>
            <a:endParaRPr sz="2200">
              <a:solidFill>
                <a:srgbClr val="2DBC58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  <a:p>
            <a:pPr indent="-3683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ague Spartan Medium"/>
              <a:buChar char="●"/>
            </a:pPr>
            <a:r>
              <a:rPr b="1" lang="en-US" sz="22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energy</a:t>
            </a:r>
            <a:r>
              <a:rPr lang="en-US" sz="22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: </a:t>
            </a:r>
            <a:r>
              <a:rPr lang="en-US" sz="2200">
                <a:solidFill>
                  <a:srgbClr val="2DBC58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Perceptual measure of intensity and activity (0 to 1)</a:t>
            </a:r>
            <a:endParaRPr sz="2200">
              <a:solidFill>
                <a:srgbClr val="2DBC58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  <a:p>
            <a:pPr indent="-3683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ague Spartan Medium"/>
              <a:buChar char="●"/>
            </a:pPr>
            <a:r>
              <a:rPr b="1" lang="en-US" sz="22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instrumentalness</a:t>
            </a:r>
            <a:r>
              <a:rPr lang="en-US" sz="22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: </a:t>
            </a:r>
            <a:r>
              <a:rPr lang="en-US" sz="2200">
                <a:solidFill>
                  <a:srgbClr val="2DBC58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Predicts whether the track is instrumental (0 to 1)</a:t>
            </a:r>
            <a:endParaRPr sz="2200">
              <a:solidFill>
                <a:srgbClr val="2DBC58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  <a:p>
            <a:pPr indent="-3683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ague Spartan Medium"/>
              <a:buChar char="●"/>
            </a:pPr>
            <a:r>
              <a:rPr b="1" lang="en-US" sz="22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key</a:t>
            </a:r>
            <a:r>
              <a:rPr lang="en-US" sz="22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:</a:t>
            </a:r>
            <a:r>
              <a:rPr lang="en-US" sz="2200">
                <a:solidFill>
                  <a:srgbClr val="2DBC58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 The key the track is in (numeric representation)</a:t>
            </a:r>
            <a:endParaRPr sz="2200">
              <a:solidFill>
                <a:srgbClr val="2DBC58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  <a:p>
            <a:pPr indent="-3683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ague Spartan Medium"/>
              <a:buChar char="●"/>
            </a:pPr>
            <a:r>
              <a:rPr b="1" lang="en-US" sz="22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liveness</a:t>
            </a:r>
            <a:r>
              <a:rPr lang="en-US" sz="22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: </a:t>
            </a:r>
            <a:r>
              <a:rPr lang="en-US" sz="2200">
                <a:solidFill>
                  <a:srgbClr val="2DBC58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Detects the presence of an audience (0 to 1)</a:t>
            </a:r>
            <a:endParaRPr sz="2200">
              <a:solidFill>
                <a:srgbClr val="2DBC58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  <a:p>
            <a:pPr indent="-3683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ague Spartan Medium"/>
              <a:buChar char="●"/>
            </a:pPr>
            <a:r>
              <a:rPr b="1" lang="en-US" sz="22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loudness</a:t>
            </a:r>
            <a:r>
              <a:rPr lang="en-US" sz="22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: </a:t>
            </a:r>
            <a:r>
              <a:rPr lang="en-US" sz="2200">
                <a:solidFill>
                  <a:srgbClr val="2DBC58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Overall loudness of the track in decibels (dB)</a:t>
            </a:r>
            <a:endParaRPr sz="2200">
              <a:solidFill>
                <a:srgbClr val="2DBC58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  <a:p>
            <a:pPr indent="-3683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ague Spartan Medium"/>
              <a:buChar char="●"/>
            </a:pPr>
            <a:r>
              <a:rPr b="1" lang="en-US" sz="22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mode</a:t>
            </a:r>
            <a:r>
              <a:rPr lang="en-US" sz="22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: </a:t>
            </a:r>
            <a:r>
              <a:rPr lang="en-US" sz="2200">
                <a:solidFill>
                  <a:srgbClr val="2DBC58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Modality of the track (Major = 1, Minor = 0)</a:t>
            </a:r>
            <a:endParaRPr sz="2200">
              <a:solidFill>
                <a:srgbClr val="2DBC58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  <a:p>
            <a:pPr indent="-3683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ague Spartan Medium"/>
              <a:buChar char="●"/>
            </a:pPr>
            <a:r>
              <a:rPr b="1" lang="en-US" sz="22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speechiness</a:t>
            </a:r>
            <a:r>
              <a:rPr lang="en-US" sz="22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:</a:t>
            </a:r>
            <a:r>
              <a:rPr lang="en-US" sz="2200">
                <a:solidFill>
                  <a:srgbClr val="2DBC58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 Presence of spoken words (0 to 1)</a:t>
            </a:r>
            <a:endParaRPr sz="2200">
              <a:solidFill>
                <a:srgbClr val="2DBC58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  <a:p>
            <a:pPr indent="-3683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ague Spartan Medium"/>
              <a:buChar char="●"/>
            </a:pPr>
            <a:r>
              <a:rPr b="1" lang="en-US" sz="22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tempo</a:t>
            </a:r>
            <a:r>
              <a:rPr lang="en-US" sz="22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: </a:t>
            </a:r>
            <a:r>
              <a:rPr lang="en-US" sz="2200">
                <a:solidFill>
                  <a:srgbClr val="2DBC58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Estimated tempo of the track in BPM</a:t>
            </a:r>
            <a:endParaRPr sz="2200">
              <a:solidFill>
                <a:srgbClr val="2DBC58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  <a:p>
            <a:pPr indent="-3683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ague Spartan Medium"/>
              <a:buChar char="●"/>
            </a:pPr>
            <a:r>
              <a:rPr b="1" lang="en-US" sz="22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time_signature</a:t>
            </a:r>
            <a:r>
              <a:rPr lang="en-US" sz="22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:</a:t>
            </a:r>
            <a:r>
              <a:rPr lang="en-US" sz="2200">
                <a:solidFill>
                  <a:srgbClr val="2DBC58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 Estimated overall time signature of the track</a:t>
            </a:r>
            <a:endParaRPr sz="2200">
              <a:solidFill>
                <a:srgbClr val="2DBC58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  <a:p>
            <a:pPr indent="-3683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ague Spartan Medium"/>
              <a:buChar char="●"/>
            </a:pPr>
            <a:r>
              <a:rPr b="1" lang="en-US" sz="22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valence</a:t>
            </a:r>
            <a:r>
              <a:rPr lang="en-US" sz="22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:</a:t>
            </a:r>
            <a:r>
              <a:rPr lang="en-US" sz="2200">
                <a:solidFill>
                  <a:srgbClr val="2DBC58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 Musical positiveness of the track (0 to 1)</a:t>
            </a:r>
            <a:endParaRPr sz="2200">
              <a:solidFill>
                <a:srgbClr val="2DBC58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  <a:p>
            <a:pPr indent="-3683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eague Spartan Medium"/>
              <a:buChar char="●"/>
            </a:pPr>
            <a:r>
              <a:rPr b="1" lang="en-US" sz="22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popularity</a:t>
            </a:r>
            <a:r>
              <a:rPr lang="en-US" sz="22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: </a:t>
            </a:r>
            <a:r>
              <a:rPr lang="en-US" sz="2200">
                <a:solidFill>
                  <a:srgbClr val="2DBC58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Metric indicating the track's popularity</a:t>
            </a:r>
            <a:endParaRPr sz="2200">
              <a:solidFill>
                <a:srgbClr val="2DBC58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</p:txBody>
      </p:sp>
      <p:pic>
        <p:nvPicPr>
          <p:cNvPr id="144" name="Google Shape;14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93425" y="2755800"/>
            <a:ext cx="4053850" cy="40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6663" l="0" r="0" t="-16664"/>
            </a:stretch>
          </a:blipFill>
          <a:ln>
            <a:noFill/>
          </a:ln>
        </p:spPr>
      </p:sp>
      <p:grpSp>
        <p:nvGrpSpPr>
          <p:cNvPr id="150" name="Google Shape;150;p17"/>
          <p:cNvGrpSpPr/>
          <p:nvPr/>
        </p:nvGrpSpPr>
        <p:grpSpPr>
          <a:xfrm>
            <a:off x="14082756" y="8884627"/>
            <a:ext cx="4053826" cy="3086100"/>
            <a:chOff x="0" y="0"/>
            <a:chExt cx="1067674" cy="812800"/>
          </a:xfrm>
        </p:grpSpPr>
        <p:sp>
          <p:nvSpPr>
            <p:cNvPr id="151" name="Google Shape;151;p17"/>
            <p:cNvSpPr/>
            <p:nvPr/>
          </p:nvSpPr>
          <p:spPr>
            <a:xfrm>
              <a:off x="0" y="0"/>
              <a:ext cx="1067674" cy="812800"/>
            </a:xfrm>
            <a:custGeom>
              <a:rect b="b" l="l" r="r" t="t"/>
              <a:pathLst>
                <a:path extrusionOk="0" h="812800" w="1067674">
                  <a:moveTo>
                    <a:pt x="533837" y="0"/>
                  </a:moveTo>
                  <a:cubicBezTo>
                    <a:pt x="239007" y="0"/>
                    <a:pt x="0" y="181951"/>
                    <a:pt x="0" y="406400"/>
                  </a:cubicBezTo>
                  <a:cubicBezTo>
                    <a:pt x="0" y="630849"/>
                    <a:pt x="239007" y="812800"/>
                    <a:pt x="533837" y="812800"/>
                  </a:cubicBezTo>
                  <a:cubicBezTo>
                    <a:pt x="828667" y="812800"/>
                    <a:pt x="1067674" y="630849"/>
                    <a:pt x="1067674" y="406400"/>
                  </a:cubicBezTo>
                  <a:cubicBezTo>
                    <a:pt x="1067674" y="181951"/>
                    <a:pt x="828667" y="0"/>
                    <a:pt x="533837" y="0"/>
                  </a:cubicBezTo>
                  <a:close/>
                </a:path>
              </a:pathLst>
            </a:custGeom>
            <a:solidFill>
              <a:srgbClr val="2EBC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7"/>
            <p:cNvSpPr txBox="1"/>
            <p:nvPr/>
          </p:nvSpPr>
          <p:spPr>
            <a:xfrm>
              <a:off x="100094" y="28575"/>
              <a:ext cx="867485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" name="Google Shape;153;p17"/>
          <p:cNvGrpSpPr/>
          <p:nvPr/>
        </p:nvGrpSpPr>
        <p:grpSpPr>
          <a:xfrm>
            <a:off x="13872228" y="-2293069"/>
            <a:ext cx="4053826" cy="3086100"/>
            <a:chOff x="0" y="0"/>
            <a:chExt cx="1067674" cy="812800"/>
          </a:xfrm>
        </p:grpSpPr>
        <p:sp>
          <p:nvSpPr>
            <p:cNvPr id="154" name="Google Shape;154;p17"/>
            <p:cNvSpPr/>
            <p:nvPr/>
          </p:nvSpPr>
          <p:spPr>
            <a:xfrm>
              <a:off x="0" y="0"/>
              <a:ext cx="1067674" cy="812800"/>
            </a:xfrm>
            <a:custGeom>
              <a:rect b="b" l="l" r="r" t="t"/>
              <a:pathLst>
                <a:path extrusionOk="0" h="812800" w="1067674">
                  <a:moveTo>
                    <a:pt x="533837" y="0"/>
                  </a:moveTo>
                  <a:cubicBezTo>
                    <a:pt x="239007" y="0"/>
                    <a:pt x="0" y="181951"/>
                    <a:pt x="0" y="406400"/>
                  </a:cubicBezTo>
                  <a:cubicBezTo>
                    <a:pt x="0" y="630849"/>
                    <a:pt x="239007" y="812800"/>
                    <a:pt x="533837" y="812800"/>
                  </a:cubicBezTo>
                  <a:cubicBezTo>
                    <a:pt x="828667" y="812800"/>
                    <a:pt x="1067674" y="630849"/>
                    <a:pt x="1067674" y="406400"/>
                  </a:cubicBezTo>
                  <a:cubicBezTo>
                    <a:pt x="1067674" y="181951"/>
                    <a:pt x="828667" y="0"/>
                    <a:pt x="533837" y="0"/>
                  </a:cubicBezTo>
                  <a:close/>
                </a:path>
              </a:pathLst>
            </a:custGeom>
            <a:solidFill>
              <a:srgbClr val="2EBD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7"/>
            <p:cNvSpPr txBox="1"/>
            <p:nvPr/>
          </p:nvSpPr>
          <p:spPr>
            <a:xfrm>
              <a:off x="100094" y="28575"/>
              <a:ext cx="867485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17"/>
          <p:cNvSpPr txBox="1"/>
          <p:nvPr/>
        </p:nvSpPr>
        <p:spPr>
          <a:xfrm>
            <a:off x="1028700" y="397175"/>
            <a:ext cx="8976320" cy="705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86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 </a:t>
            </a:r>
            <a:r>
              <a:rPr b="0" i="0" lang="en-US" sz="4086" u="none" cap="none" strike="noStrike">
                <a:solidFill>
                  <a:srgbClr val="2DBC5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PRE</a:t>
            </a:r>
            <a:r>
              <a:rPr b="0" i="0" lang="en-US" sz="4086" u="none" cap="none" strike="noStrike">
                <a:solidFill>
                  <a:srgbClr val="2EBC5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PROCESSING</a:t>
            </a:r>
            <a:endParaRPr/>
          </a:p>
        </p:txBody>
      </p:sp>
      <p:sp>
        <p:nvSpPr>
          <p:cNvPr id="157" name="Google Shape;157;p17"/>
          <p:cNvSpPr txBox="1"/>
          <p:nvPr/>
        </p:nvSpPr>
        <p:spPr>
          <a:xfrm>
            <a:off x="1930649" y="1747925"/>
            <a:ext cx="86250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199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Handling missing values using KNN imputation</a:t>
            </a:r>
            <a:endParaRPr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1930650" y="5757825"/>
            <a:ext cx="96372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199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Normalizing numeric features using Min-Max scaling</a:t>
            </a:r>
            <a:endParaRPr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5784" y="2449075"/>
            <a:ext cx="14201700" cy="248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 rotWithShape="1">
          <a:blip r:embed="rId5">
            <a:alphaModFix/>
          </a:blip>
          <a:srcRect b="0" l="0" r="4260" t="0"/>
          <a:stretch/>
        </p:blipFill>
        <p:spPr>
          <a:xfrm>
            <a:off x="2265776" y="6517500"/>
            <a:ext cx="14201700" cy="16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6663" l="0" r="0" t="-16664"/>
            </a:stretch>
          </a:blipFill>
          <a:ln>
            <a:noFill/>
          </a:ln>
        </p:spPr>
      </p:sp>
      <p:grpSp>
        <p:nvGrpSpPr>
          <p:cNvPr id="166" name="Google Shape;166;p18"/>
          <p:cNvGrpSpPr/>
          <p:nvPr/>
        </p:nvGrpSpPr>
        <p:grpSpPr>
          <a:xfrm>
            <a:off x="14082756" y="8884627"/>
            <a:ext cx="4053826" cy="3086100"/>
            <a:chOff x="0" y="0"/>
            <a:chExt cx="1067674" cy="812800"/>
          </a:xfrm>
        </p:grpSpPr>
        <p:sp>
          <p:nvSpPr>
            <p:cNvPr id="167" name="Google Shape;167;p18"/>
            <p:cNvSpPr/>
            <p:nvPr/>
          </p:nvSpPr>
          <p:spPr>
            <a:xfrm>
              <a:off x="0" y="0"/>
              <a:ext cx="1067674" cy="812800"/>
            </a:xfrm>
            <a:custGeom>
              <a:rect b="b" l="l" r="r" t="t"/>
              <a:pathLst>
                <a:path extrusionOk="0" h="812800" w="1067674">
                  <a:moveTo>
                    <a:pt x="533837" y="0"/>
                  </a:moveTo>
                  <a:cubicBezTo>
                    <a:pt x="239007" y="0"/>
                    <a:pt x="0" y="181951"/>
                    <a:pt x="0" y="406400"/>
                  </a:cubicBezTo>
                  <a:cubicBezTo>
                    <a:pt x="0" y="630849"/>
                    <a:pt x="239007" y="812800"/>
                    <a:pt x="533837" y="812800"/>
                  </a:cubicBezTo>
                  <a:cubicBezTo>
                    <a:pt x="828667" y="812800"/>
                    <a:pt x="1067674" y="630849"/>
                    <a:pt x="1067674" y="406400"/>
                  </a:cubicBezTo>
                  <a:cubicBezTo>
                    <a:pt x="1067674" y="181951"/>
                    <a:pt x="828667" y="0"/>
                    <a:pt x="533837" y="0"/>
                  </a:cubicBezTo>
                  <a:close/>
                </a:path>
              </a:pathLst>
            </a:custGeom>
            <a:solidFill>
              <a:srgbClr val="2EBC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8"/>
            <p:cNvSpPr txBox="1"/>
            <p:nvPr/>
          </p:nvSpPr>
          <p:spPr>
            <a:xfrm>
              <a:off x="100094" y="28575"/>
              <a:ext cx="867485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" name="Google Shape;169;p18"/>
          <p:cNvGrpSpPr/>
          <p:nvPr/>
        </p:nvGrpSpPr>
        <p:grpSpPr>
          <a:xfrm>
            <a:off x="13872228" y="-2293069"/>
            <a:ext cx="4053826" cy="3086100"/>
            <a:chOff x="0" y="0"/>
            <a:chExt cx="1067674" cy="812800"/>
          </a:xfrm>
        </p:grpSpPr>
        <p:sp>
          <p:nvSpPr>
            <p:cNvPr id="170" name="Google Shape;170;p18"/>
            <p:cNvSpPr/>
            <p:nvPr/>
          </p:nvSpPr>
          <p:spPr>
            <a:xfrm>
              <a:off x="0" y="0"/>
              <a:ext cx="1067674" cy="812800"/>
            </a:xfrm>
            <a:custGeom>
              <a:rect b="b" l="l" r="r" t="t"/>
              <a:pathLst>
                <a:path extrusionOk="0" h="812800" w="1067674">
                  <a:moveTo>
                    <a:pt x="533837" y="0"/>
                  </a:moveTo>
                  <a:cubicBezTo>
                    <a:pt x="239007" y="0"/>
                    <a:pt x="0" y="181951"/>
                    <a:pt x="0" y="406400"/>
                  </a:cubicBezTo>
                  <a:cubicBezTo>
                    <a:pt x="0" y="630849"/>
                    <a:pt x="239007" y="812800"/>
                    <a:pt x="533837" y="812800"/>
                  </a:cubicBezTo>
                  <a:cubicBezTo>
                    <a:pt x="828667" y="812800"/>
                    <a:pt x="1067674" y="630849"/>
                    <a:pt x="1067674" y="406400"/>
                  </a:cubicBezTo>
                  <a:cubicBezTo>
                    <a:pt x="1067674" y="181951"/>
                    <a:pt x="828667" y="0"/>
                    <a:pt x="533837" y="0"/>
                  </a:cubicBezTo>
                  <a:close/>
                </a:path>
              </a:pathLst>
            </a:custGeom>
            <a:solidFill>
              <a:srgbClr val="2EBD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8"/>
            <p:cNvSpPr txBox="1"/>
            <p:nvPr/>
          </p:nvSpPr>
          <p:spPr>
            <a:xfrm>
              <a:off x="100094" y="28575"/>
              <a:ext cx="867485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" name="Google Shape;172;p18"/>
          <p:cNvGrpSpPr/>
          <p:nvPr/>
        </p:nvGrpSpPr>
        <p:grpSpPr>
          <a:xfrm>
            <a:off x="1557254" y="2983600"/>
            <a:ext cx="4452275" cy="4936691"/>
            <a:chOff x="0" y="-47625"/>
            <a:chExt cx="1172608" cy="1300190"/>
          </a:xfrm>
        </p:grpSpPr>
        <p:sp>
          <p:nvSpPr>
            <p:cNvPr id="173" name="Google Shape;173;p18"/>
            <p:cNvSpPr/>
            <p:nvPr/>
          </p:nvSpPr>
          <p:spPr>
            <a:xfrm>
              <a:off x="0" y="0"/>
              <a:ext cx="1172608" cy="1252565"/>
            </a:xfrm>
            <a:custGeom>
              <a:rect b="b" l="l" r="r" t="t"/>
              <a:pathLst>
                <a:path extrusionOk="0" h="1252565" w="1172608">
                  <a:moveTo>
                    <a:pt x="88683" y="0"/>
                  </a:moveTo>
                  <a:lnTo>
                    <a:pt x="1083925" y="0"/>
                  </a:lnTo>
                  <a:cubicBezTo>
                    <a:pt x="1132903" y="0"/>
                    <a:pt x="1172608" y="39705"/>
                    <a:pt x="1172608" y="88683"/>
                  </a:cubicBezTo>
                  <a:lnTo>
                    <a:pt x="1172608" y="1163882"/>
                  </a:lnTo>
                  <a:cubicBezTo>
                    <a:pt x="1172608" y="1212860"/>
                    <a:pt x="1132903" y="1252565"/>
                    <a:pt x="1083925" y="1252565"/>
                  </a:cubicBezTo>
                  <a:lnTo>
                    <a:pt x="88683" y="1252565"/>
                  </a:lnTo>
                  <a:cubicBezTo>
                    <a:pt x="39705" y="1252565"/>
                    <a:pt x="0" y="1212860"/>
                    <a:pt x="0" y="1163882"/>
                  </a:cubicBezTo>
                  <a:lnTo>
                    <a:pt x="0" y="88683"/>
                  </a:lnTo>
                  <a:cubicBezTo>
                    <a:pt x="0" y="39705"/>
                    <a:pt x="39705" y="0"/>
                    <a:pt x="88683" y="0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8"/>
            <p:cNvSpPr txBox="1"/>
            <p:nvPr/>
          </p:nvSpPr>
          <p:spPr>
            <a:xfrm>
              <a:off x="0" y="-47625"/>
              <a:ext cx="1172608" cy="13001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" name="Google Shape;175;p18"/>
          <p:cNvGrpSpPr/>
          <p:nvPr/>
        </p:nvGrpSpPr>
        <p:grpSpPr>
          <a:xfrm>
            <a:off x="6781585" y="2983600"/>
            <a:ext cx="4452275" cy="4936691"/>
            <a:chOff x="0" y="-47625"/>
            <a:chExt cx="1172608" cy="1300190"/>
          </a:xfrm>
        </p:grpSpPr>
        <p:sp>
          <p:nvSpPr>
            <p:cNvPr id="176" name="Google Shape;176;p18"/>
            <p:cNvSpPr/>
            <p:nvPr/>
          </p:nvSpPr>
          <p:spPr>
            <a:xfrm>
              <a:off x="0" y="0"/>
              <a:ext cx="1172608" cy="1252565"/>
            </a:xfrm>
            <a:custGeom>
              <a:rect b="b" l="l" r="r" t="t"/>
              <a:pathLst>
                <a:path extrusionOk="0" h="1252565" w="1172608">
                  <a:moveTo>
                    <a:pt x="88683" y="0"/>
                  </a:moveTo>
                  <a:lnTo>
                    <a:pt x="1083925" y="0"/>
                  </a:lnTo>
                  <a:cubicBezTo>
                    <a:pt x="1132903" y="0"/>
                    <a:pt x="1172608" y="39705"/>
                    <a:pt x="1172608" y="88683"/>
                  </a:cubicBezTo>
                  <a:lnTo>
                    <a:pt x="1172608" y="1163882"/>
                  </a:lnTo>
                  <a:cubicBezTo>
                    <a:pt x="1172608" y="1212860"/>
                    <a:pt x="1132903" y="1252565"/>
                    <a:pt x="1083925" y="1252565"/>
                  </a:cubicBezTo>
                  <a:lnTo>
                    <a:pt x="88683" y="1252565"/>
                  </a:lnTo>
                  <a:cubicBezTo>
                    <a:pt x="39705" y="1252565"/>
                    <a:pt x="0" y="1212860"/>
                    <a:pt x="0" y="1163882"/>
                  </a:cubicBezTo>
                  <a:lnTo>
                    <a:pt x="0" y="88683"/>
                  </a:lnTo>
                  <a:cubicBezTo>
                    <a:pt x="0" y="39705"/>
                    <a:pt x="39705" y="0"/>
                    <a:pt x="88683" y="0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8"/>
            <p:cNvSpPr txBox="1"/>
            <p:nvPr/>
          </p:nvSpPr>
          <p:spPr>
            <a:xfrm>
              <a:off x="0" y="-47625"/>
              <a:ext cx="1172608" cy="13001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8" name="Google Shape;178;p18"/>
          <p:cNvGrpSpPr/>
          <p:nvPr/>
        </p:nvGrpSpPr>
        <p:grpSpPr>
          <a:xfrm>
            <a:off x="12278469" y="2958954"/>
            <a:ext cx="4452275" cy="4936691"/>
            <a:chOff x="0" y="-47625"/>
            <a:chExt cx="1172608" cy="1300190"/>
          </a:xfrm>
        </p:grpSpPr>
        <p:sp>
          <p:nvSpPr>
            <p:cNvPr id="179" name="Google Shape;179;p18"/>
            <p:cNvSpPr/>
            <p:nvPr/>
          </p:nvSpPr>
          <p:spPr>
            <a:xfrm>
              <a:off x="0" y="0"/>
              <a:ext cx="1172608" cy="1252565"/>
            </a:xfrm>
            <a:custGeom>
              <a:rect b="b" l="l" r="r" t="t"/>
              <a:pathLst>
                <a:path extrusionOk="0" h="1252565" w="1172608">
                  <a:moveTo>
                    <a:pt x="88683" y="0"/>
                  </a:moveTo>
                  <a:lnTo>
                    <a:pt x="1083925" y="0"/>
                  </a:lnTo>
                  <a:cubicBezTo>
                    <a:pt x="1132903" y="0"/>
                    <a:pt x="1172608" y="39705"/>
                    <a:pt x="1172608" y="88683"/>
                  </a:cubicBezTo>
                  <a:lnTo>
                    <a:pt x="1172608" y="1163882"/>
                  </a:lnTo>
                  <a:cubicBezTo>
                    <a:pt x="1172608" y="1212860"/>
                    <a:pt x="1132903" y="1252565"/>
                    <a:pt x="1083925" y="1252565"/>
                  </a:cubicBezTo>
                  <a:lnTo>
                    <a:pt x="88683" y="1252565"/>
                  </a:lnTo>
                  <a:cubicBezTo>
                    <a:pt x="39705" y="1252565"/>
                    <a:pt x="0" y="1212860"/>
                    <a:pt x="0" y="1163882"/>
                  </a:cubicBezTo>
                  <a:lnTo>
                    <a:pt x="0" y="88683"/>
                  </a:lnTo>
                  <a:cubicBezTo>
                    <a:pt x="0" y="39705"/>
                    <a:pt x="39705" y="0"/>
                    <a:pt x="88683" y="0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8"/>
            <p:cNvSpPr txBox="1"/>
            <p:nvPr/>
          </p:nvSpPr>
          <p:spPr>
            <a:xfrm>
              <a:off x="0" y="-47625"/>
              <a:ext cx="1172608" cy="13001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1" name="Google Shape;181;p18"/>
          <p:cNvSpPr/>
          <p:nvPr/>
        </p:nvSpPr>
        <p:spPr>
          <a:xfrm>
            <a:off x="3311362" y="2594789"/>
            <a:ext cx="944027" cy="944027"/>
          </a:xfrm>
          <a:custGeom>
            <a:rect b="b" l="l" r="r" t="t"/>
            <a:pathLst>
              <a:path extrusionOk="0" h="944027" w="944027">
                <a:moveTo>
                  <a:pt x="0" y="0"/>
                </a:moveTo>
                <a:lnTo>
                  <a:pt x="944028" y="0"/>
                </a:lnTo>
                <a:lnTo>
                  <a:pt x="944028" y="944028"/>
                </a:lnTo>
                <a:lnTo>
                  <a:pt x="0" y="9440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2" name="Google Shape;182;p18"/>
          <p:cNvSpPr/>
          <p:nvPr/>
        </p:nvSpPr>
        <p:spPr>
          <a:xfrm>
            <a:off x="8535694" y="2594789"/>
            <a:ext cx="944027" cy="944027"/>
          </a:xfrm>
          <a:custGeom>
            <a:rect b="b" l="l" r="r" t="t"/>
            <a:pathLst>
              <a:path extrusionOk="0" h="944027" w="944027">
                <a:moveTo>
                  <a:pt x="0" y="0"/>
                </a:moveTo>
                <a:lnTo>
                  <a:pt x="944027" y="0"/>
                </a:lnTo>
                <a:lnTo>
                  <a:pt x="944027" y="944028"/>
                </a:lnTo>
                <a:lnTo>
                  <a:pt x="0" y="9440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3" name="Google Shape;183;p18"/>
          <p:cNvSpPr/>
          <p:nvPr/>
        </p:nvSpPr>
        <p:spPr>
          <a:xfrm>
            <a:off x="14243105" y="2667767"/>
            <a:ext cx="944027" cy="944027"/>
          </a:xfrm>
          <a:custGeom>
            <a:rect b="b" l="l" r="r" t="t"/>
            <a:pathLst>
              <a:path extrusionOk="0" h="944027" w="944027">
                <a:moveTo>
                  <a:pt x="0" y="0"/>
                </a:moveTo>
                <a:lnTo>
                  <a:pt x="944027" y="0"/>
                </a:lnTo>
                <a:lnTo>
                  <a:pt x="944027" y="944027"/>
                </a:lnTo>
                <a:lnTo>
                  <a:pt x="0" y="9440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4" name="Google Shape;184;p18"/>
          <p:cNvSpPr txBox="1"/>
          <p:nvPr/>
        </p:nvSpPr>
        <p:spPr>
          <a:xfrm>
            <a:off x="1028700" y="397175"/>
            <a:ext cx="10880400" cy="23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86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DIMENSIONALITY </a:t>
            </a:r>
            <a:r>
              <a:rPr b="0" i="0" lang="en-US" sz="4086" u="none" cap="none" strike="noStrike">
                <a:solidFill>
                  <a:srgbClr val="2DBC5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REDUCTION</a:t>
            </a:r>
            <a:r>
              <a:rPr lang="en-US" sz="4086">
                <a:solidFill>
                  <a:srgbClr val="2DBC5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USING</a:t>
            </a:r>
            <a:r>
              <a:rPr b="0" i="0" lang="en-US" sz="4086" u="none" cap="none" strike="noStrike">
                <a:solidFill>
                  <a:srgbClr val="2DBC5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4086">
                <a:solidFill>
                  <a:srgbClr val="2DBC5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</a:t>
            </a:r>
            <a:r>
              <a:rPr b="0" i="0" lang="en-US" sz="4086" u="none" cap="none" strike="noStrike">
                <a:solidFill>
                  <a:srgbClr val="2DBC5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-SNE (</a:t>
            </a:r>
            <a:r>
              <a:rPr lang="en-US" sz="4086">
                <a:solidFill>
                  <a:srgbClr val="2DBC5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t-DISTRIBUTED STOCHASTIC DISTRIBUTION)</a:t>
            </a:r>
            <a:endParaRPr sz="4086">
              <a:solidFill>
                <a:srgbClr val="2DBC58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86" u="none" cap="none" strike="noStrike">
              <a:solidFill>
                <a:srgbClr val="2DBC58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85" name="Google Shape;185;p18"/>
          <p:cNvSpPr txBox="1"/>
          <p:nvPr/>
        </p:nvSpPr>
        <p:spPr>
          <a:xfrm>
            <a:off x="2272719" y="4418375"/>
            <a:ext cx="30213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1">
                <a:latin typeface="League Spartan"/>
                <a:ea typeface="League Spartan"/>
                <a:cs typeface="League Spartan"/>
                <a:sym typeface="League Spartan"/>
              </a:rPr>
              <a:t>R</a:t>
            </a:r>
            <a:r>
              <a:rPr b="0" i="0" lang="en-US" sz="1891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educe </a:t>
            </a:r>
            <a:r>
              <a:rPr lang="en-US" sz="1891">
                <a:latin typeface="League Spartan"/>
                <a:ea typeface="League Spartan"/>
                <a:cs typeface="League Spartan"/>
                <a:sym typeface="League Spartan"/>
              </a:rPr>
              <a:t>the dimensions of the dataset</a:t>
            </a:r>
            <a:endParaRPr/>
          </a:p>
        </p:txBody>
      </p:sp>
      <p:sp>
        <p:nvSpPr>
          <p:cNvPr id="186" name="Google Shape;186;p18"/>
          <p:cNvSpPr txBox="1"/>
          <p:nvPr/>
        </p:nvSpPr>
        <p:spPr>
          <a:xfrm>
            <a:off x="2544694" y="5486649"/>
            <a:ext cx="24774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91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Simplify data representation</a:t>
            </a:r>
            <a:endParaRPr/>
          </a:p>
        </p:txBody>
      </p:sp>
      <p:sp>
        <p:nvSpPr>
          <p:cNvPr id="187" name="Google Shape;187;p18"/>
          <p:cNvSpPr txBox="1"/>
          <p:nvPr/>
        </p:nvSpPr>
        <p:spPr>
          <a:xfrm>
            <a:off x="2544669" y="6761272"/>
            <a:ext cx="24774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91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Improve interpretability for mood detection</a:t>
            </a:r>
            <a:endParaRPr/>
          </a:p>
        </p:txBody>
      </p:sp>
      <p:sp>
        <p:nvSpPr>
          <p:cNvPr id="188" name="Google Shape;188;p18"/>
          <p:cNvSpPr txBox="1"/>
          <p:nvPr/>
        </p:nvSpPr>
        <p:spPr>
          <a:xfrm>
            <a:off x="7271058" y="4418375"/>
            <a:ext cx="34734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Transform</a:t>
            </a:r>
            <a:r>
              <a:rPr lang="en-US" sz="1800">
                <a:latin typeface="League Spartan"/>
                <a:ea typeface="League Spartan"/>
                <a:cs typeface="League Spartan"/>
                <a:sym typeface="League Spartan"/>
              </a:rPr>
              <a:t>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high-dimensional Spotify audio features into a 2D space.</a:t>
            </a:r>
            <a:endParaRPr/>
          </a:p>
        </p:txBody>
      </p:sp>
      <p:sp>
        <p:nvSpPr>
          <p:cNvPr id="189" name="Google Shape;189;p18"/>
          <p:cNvSpPr txBox="1"/>
          <p:nvPr/>
        </p:nvSpPr>
        <p:spPr>
          <a:xfrm>
            <a:off x="7147137" y="5412825"/>
            <a:ext cx="37212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eague Spartan"/>
                <a:ea typeface="League Spartan"/>
                <a:cs typeface="League Spartan"/>
                <a:sym typeface="League Spartan"/>
              </a:rPr>
              <a:t> Compresses complex information about each song into two simpler numbers</a:t>
            </a: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3105400" y="3699175"/>
            <a:ext cx="1356000" cy="539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What?</a:t>
            </a:r>
            <a:endParaRPr sz="2200">
              <a:solidFill>
                <a:schemeClr val="dk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8329688" y="3717225"/>
            <a:ext cx="1356000" cy="539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How?</a:t>
            </a:r>
            <a:endParaRPr sz="2200">
              <a:solidFill>
                <a:schemeClr val="dk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14037125" y="3699175"/>
            <a:ext cx="1356000" cy="539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rPr>
              <a:t>Why?</a:t>
            </a:r>
            <a:endParaRPr sz="2200">
              <a:solidFill>
                <a:schemeClr val="dk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</p:txBody>
      </p:sp>
      <p:sp>
        <p:nvSpPr>
          <p:cNvPr id="193" name="Google Shape;193;p18"/>
          <p:cNvSpPr txBox="1"/>
          <p:nvPr/>
        </p:nvSpPr>
        <p:spPr>
          <a:xfrm>
            <a:off x="7271058" y="6794875"/>
            <a:ext cx="34734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eague Spartan"/>
                <a:ea typeface="League Spartan"/>
                <a:cs typeface="League Spartan"/>
                <a:sym typeface="League Spartan"/>
              </a:rPr>
              <a:t>Preserving relationships between songs as much as possible</a:t>
            </a:r>
            <a:endParaRPr sz="18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12767908" y="4435163"/>
            <a:ext cx="34734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eague Spartan"/>
                <a:ea typeface="League Spartan"/>
                <a:cs typeface="League Spartan"/>
                <a:sym typeface="League Spartan"/>
              </a:rPr>
              <a:t>Easier to visualize relationships and patterns between songs</a:t>
            </a:r>
            <a:endParaRPr sz="18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95" name="Google Shape;195;p18"/>
          <p:cNvSpPr txBox="1"/>
          <p:nvPr/>
        </p:nvSpPr>
        <p:spPr>
          <a:xfrm>
            <a:off x="12767921" y="5606613"/>
            <a:ext cx="34734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eague Spartan"/>
                <a:ea typeface="League Spartan"/>
                <a:cs typeface="League Spartan"/>
                <a:sym typeface="League Spartan"/>
              </a:rPr>
              <a:t>Identify groups or categories within the playlist based on their features</a:t>
            </a:r>
            <a:endParaRPr sz="18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96" name="Google Shape;196;p18"/>
          <p:cNvSpPr txBox="1"/>
          <p:nvPr/>
        </p:nvSpPr>
        <p:spPr>
          <a:xfrm>
            <a:off x="12831896" y="6778063"/>
            <a:ext cx="34734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eague Spartan"/>
                <a:ea typeface="League Spartan"/>
                <a:cs typeface="League Spartan"/>
                <a:sym typeface="League Spartan"/>
              </a:rPr>
              <a:t>Straightforward analysis of how different songs relate to each other</a:t>
            </a:r>
            <a:endParaRPr sz="18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6668" l="0" r="0" t="-16659"/>
            </a:stretch>
          </a:blipFill>
          <a:ln>
            <a:noFill/>
          </a:ln>
        </p:spPr>
      </p:sp>
      <p:sp>
        <p:nvSpPr>
          <p:cNvPr id="202" name="Google Shape;202;p19"/>
          <p:cNvSpPr/>
          <p:nvPr/>
        </p:nvSpPr>
        <p:spPr>
          <a:xfrm>
            <a:off x="1635900" y="2387525"/>
            <a:ext cx="15961200" cy="7722600"/>
          </a:xfrm>
          <a:prstGeom prst="roundRect">
            <a:avLst>
              <a:gd fmla="val 16667" name="adj"/>
            </a:avLst>
          </a:prstGeom>
          <a:solidFill>
            <a:srgbClr val="EA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3" name="Google Shape;203;p19"/>
          <p:cNvGrpSpPr/>
          <p:nvPr/>
        </p:nvGrpSpPr>
        <p:grpSpPr>
          <a:xfrm>
            <a:off x="14082756" y="8884627"/>
            <a:ext cx="4053851" cy="3086120"/>
            <a:chOff x="0" y="0"/>
            <a:chExt cx="1067674" cy="812800"/>
          </a:xfrm>
        </p:grpSpPr>
        <p:sp>
          <p:nvSpPr>
            <p:cNvPr id="204" name="Google Shape;204;p19"/>
            <p:cNvSpPr/>
            <p:nvPr/>
          </p:nvSpPr>
          <p:spPr>
            <a:xfrm>
              <a:off x="0" y="0"/>
              <a:ext cx="1067674" cy="812800"/>
            </a:xfrm>
            <a:custGeom>
              <a:rect b="b" l="l" r="r" t="t"/>
              <a:pathLst>
                <a:path extrusionOk="0" h="812800" w="1067674">
                  <a:moveTo>
                    <a:pt x="533837" y="0"/>
                  </a:moveTo>
                  <a:cubicBezTo>
                    <a:pt x="239007" y="0"/>
                    <a:pt x="0" y="181951"/>
                    <a:pt x="0" y="406400"/>
                  </a:cubicBezTo>
                  <a:cubicBezTo>
                    <a:pt x="0" y="630849"/>
                    <a:pt x="239007" y="812800"/>
                    <a:pt x="533837" y="812800"/>
                  </a:cubicBezTo>
                  <a:cubicBezTo>
                    <a:pt x="828667" y="812800"/>
                    <a:pt x="1067674" y="630849"/>
                    <a:pt x="1067674" y="406400"/>
                  </a:cubicBezTo>
                  <a:cubicBezTo>
                    <a:pt x="1067674" y="181951"/>
                    <a:pt x="828667" y="0"/>
                    <a:pt x="533837" y="0"/>
                  </a:cubicBezTo>
                  <a:close/>
                </a:path>
              </a:pathLst>
            </a:custGeom>
            <a:solidFill>
              <a:srgbClr val="2EBC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9"/>
            <p:cNvSpPr txBox="1"/>
            <p:nvPr/>
          </p:nvSpPr>
          <p:spPr>
            <a:xfrm>
              <a:off x="100094" y="28575"/>
              <a:ext cx="8676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19"/>
          <p:cNvGrpSpPr/>
          <p:nvPr/>
        </p:nvGrpSpPr>
        <p:grpSpPr>
          <a:xfrm>
            <a:off x="13872228" y="-2293069"/>
            <a:ext cx="4053851" cy="3086120"/>
            <a:chOff x="0" y="0"/>
            <a:chExt cx="1067674" cy="812800"/>
          </a:xfrm>
        </p:grpSpPr>
        <p:sp>
          <p:nvSpPr>
            <p:cNvPr id="207" name="Google Shape;207;p19"/>
            <p:cNvSpPr/>
            <p:nvPr/>
          </p:nvSpPr>
          <p:spPr>
            <a:xfrm>
              <a:off x="0" y="0"/>
              <a:ext cx="1067674" cy="812800"/>
            </a:xfrm>
            <a:custGeom>
              <a:rect b="b" l="l" r="r" t="t"/>
              <a:pathLst>
                <a:path extrusionOk="0" h="812800" w="1067674">
                  <a:moveTo>
                    <a:pt x="533837" y="0"/>
                  </a:moveTo>
                  <a:cubicBezTo>
                    <a:pt x="239007" y="0"/>
                    <a:pt x="0" y="181951"/>
                    <a:pt x="0" y="406400"/>
                  </a:cubicBezTo>
                  <a:cubicBezTo>
                    <a:pt x="0" y="630849"/>
                    <a:pt x="239007" y="812800"/>
                    <a:pt x="533837" y="812800"/>
                  </a:cubicBezTo>
                  <a:cubicBezTo>
                    <a:pt x="828667" y="812800"/>
                    <a:pt x="1067674" y="630849"/>
                    <a:pt x="1067674" y="406400"/>
                  </a:cubicBezTo>
                  <a:cubicBezTo>
                    <a:pt x="1067674" y="181951"/>
                    <a:pt x="828667" y="0"/>
                    <a:pt x="533837" y="0"/>
                  </a:cubicBezTo>
                  <a:close/>
                </a:path>
              </a:pathLst>
            </a:custGeom>
            <a:solidFill>
              <a:srgbClr val="2EBD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9"/>
            <p:cNvSpPr txBox="1"/>
            <p:nvPr/>
          </p:nvSpPr>
          <p:spPr>
            <a:xfrm>
              <a:off x="100094" y="28575"/>
              <a:ext cx="8676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19"/>
          <p:cNvSpPr/>
          <p:nvPr/>
        </p:nvSpPr>
        <p:spPr>
          <a:xfrm>
            <a:off x="9144487" y="1961064"/>
            <a:ext cx="944027" cy="944027"/>
          </a:xfrm>
          <a:custGeom>
            <a:rect b="b" l="l" r="r" t="t"/>
            <a:pathLst>
              <a:path extrusionOk="0" h="944027" w="944027">
                <a:moveTo>
                  <a:pt x="0" y="0"/>
                </a:moveTo>
                <a:lnTo>
                  <a:pt x="944028" y="0"/>
                </a:lnTo>
                <a:lnTo>
                  <a:pt x="944028" y="944028"/>
                </a:lnTo>
                <a:lnTo>
                  <a:pt x="0" y="9440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0" name="Google Shape;210;p19"/>
          <p:cNvSpPr txBox="1"/>
          <p:nvPr/>
        </p:nvSpPr>
        <p:spPr>
          <a:xfrm>
            <a:off x="1028700" y="397175"/>
            <a:ext cx="108804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86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DIMENSIONALITY </a:t>
            </a:r>
            <a:r>
              <a:rPr b="0" i="0" lang="en-US" sz="4086" u="none" cap="none" strike="noStrike">
                <a:solidFill>
                  <a:srgbClr val="2DBC5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REDUCTION</a:t>
            </a:r>
            <a:r>
              <a:rPr lang="en-US" sz="4086">
                <a:solidFill>
                  <a:srgbClr val="2DBC5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USING</a:t>
            </a:r>
            <a:r>
              <a:rPr b="0" i="0" lang="en-US" sz="4086" u="none" cap="none" strike="noStrike">
                <a:solidFill>
                  <a:srgbClr val="2DBC5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4086">
                <a:solidFill>
                  <a:srgbClr val="2DBC5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</a:t>
            </a:r>
            <a:r>
              <a:rPr b="0" i="0" lang="en-US" sz="4086" u="none" cap="none" strike="noStrike">
                <a:solidFill>
                  <a:srgbClr val="2DBC5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-SNE (</a:t>
            </a:r>
            <a:r>
              <a:rPr lang="en-US" sz="4086">
                <a:solidFill>
                  <a:srgbClr val="2DBC5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t-DISTRIBUTED STOCHASTIC DISTRIBUTION)</a:t>
            </a:r>
            <a:endParaRPr b="0" i="0" sz="4086" u="none" cap="none" strike="noStrike">
              <a:solidFill>
                <a:srgbClr val="2DBC58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211" name="Google Shape;21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0775" y="3843219"/>
            <a:ext cx="7934921" cy="43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073838" y="3843219"/>
            <a:ext cx="5553075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6668" l="0" r="0" t="-16659"/>
            </a:stretch>
          </a:blipFill>
          <a:ln>
            <a:noFill/>
          </a:ln>
        </p:spPr>
      </p:sp>
      <p:sp>
        <p:nvSpPr>
          <p:cNvPr id="218" name="Google Shape;218;p20"/>
          <p:cNvSpPr/>
          <p:nvPr/>
        </p:nvSpPr>
        <p:spPr>
          <a:xfrm>
            <a:off x="1635900" y="2387525"/>
            <a:ext cx="15961200" cy="7722600"/>
          </a:xfrm>
          <a:prstGeom prst="roundRect">
            <a:avLst>
              <a:gd fmla="val 16667" name="adj"/>
            </a:avLst>
          </a:prstGeom>
          <a:solidFill>
            <a:srgbClr val="EA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9" name="Google Shape;219;p20"/>
          <p:cNvGrpSpPr/>
          <p:nvPr/>
        </p:nvGrpSpPr>
        <p:grpSpPr>
          <a:xfrm>
            <a:off x="14082756" y="8884627"/>
            <a:ext cx="4053851" cy="3086120"/>
            <a:chOff x="0" y="0"/>
            <a:chExt cx="1067674" cy="812800"/>
          </a:xfrm>
        </p:grpSpPr>
        <p:sp>
          <p:nvSpPr>
            <p:cNvPr id="220" name="Google Shape;220;p20"/>
            <p:cNvSpPr/>
            <p:nvPr/>
          </p:nvSpPr>
          <p:spPr>
            <a:xfrm>
              <a:off x="0" y="0"/>
              <a:ext cx="1067674" cy="812800"/>
            </a:xfrm>
            <a:custGeom>
              <a:rect b="b" l="l" r="r" t="t"/>
              <a:pathLst>
                <a:path extrusionOk="0" h="812800" w="1067674">
                  <a:moveTo>
                    <a:pt x="533837" y="0"/>
                  </a:moveTo>
                  <a:cubicBezTo>
                    <a:pt x="239007" y="0"/>
                    <a:pt x="0" y="181951"/>
                    <a:pt x="0" y="406400"/>
                  </a:cubicBezTo>
                  <a:cubicBezTo>
                    <a:pt x="0" y="630849"/>
                    <a:pt x="239007" y="812800"/>
                    <a:pt x="533837" y="812800"/>
                  </a:cubicBezTo>
                  <a:cubicBezTo>
                    <a:pt x="828667" y="812800"/>
                    <a:pt x="1067674" y="630849"/>
                    <a:pt x="1067674" y="406400"/>
                  </a:cubicBezTo>
                  <a:cubicBezTo>
                    <a:pt x="1067674" y="181951"/>
                    <a:pt x="828667" y="0"/>
                    <a:pt x="533837" y="0"/>
                  </a:cubicBezTo>
                  <a:close/>
                </a:path>
              </a:pathLst>
            </a:custGeom>
            <a:solidFill>
              <a:srgbClr val="2EBC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0"/>
            <p:cNvSpPr txBox="1"/>
            <p:nvPr/>
          </p:nvSpPr>
          <p:spPr>
            <a:xfrm>
              <a:off x="100094" y="28575"/>
              <a:ext cx="8676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2" name="Google Shape;222;p20"/>
          <p:cNvGrpSpPr/>
          <p:nvPr/>
        </p:nvGrpSpPr>
        <p:grpSpPr>
          <a:xfrm>
            <a:off x="13872228" y="-2293069"/>
            <a:ext cx="4053851" cy="3086120"/>
            <a:chOff x="0" y="0"/>
            <a:chExt cx="1067674" cy="812800"/>
          </a:xfrm>
        </p:grpSpPr>
        <p:sp>
          <p:nvSpPr>
            <p:cNvPr id="223" name="Google Shape;223;p20"/>
            <p:cNvSpPr/>
            <p:nvPr/>
          </p:nvSpPr>
          <p:spPr>
            <a:xfrm>
              <a:off x="0" y="0"/>
              <a:ext cx="1067674" cy="812800"/>
            </a:xfrm>
            <a:custGeom>
              <a:rect b="b" l="l" r="r" t="t"/>
              <a:pathLst>
                <a:path extrusionOk="0" h="812800" w="1067674">
                  <a:moveTo>
                    <a:pt x="533837" y="0"/>
                  </a:moveTo>
                  <a:cubicBezTo>
                    <a:pt x="239007" y="0"/>
                    <a:pt x="0" y="181951"/>
                    <a:pt x="0" y="406400"/>
                  </a:cubicBezTo>
                  <a:cubicBezTo>
                    <a:pt x="0" y="630849"/>
                    <a:pt x="239007" y="812800"/>
                    <a:pt x="533837" y="812800"/>
                  </a:cubicBezTo>
                  <a:cubicBezTo>
                    <a:pt x="828667" y="812800"/>
                    <a:pt x="1067674" y="630849"/>
                    <a:pt x="1067674" y="406400"/>
                  </a:cubicBezTo>
                  <a:cubicBezTo>
                    <a:pt x="1067674" y="181951"/>
                    <a:pt x="828667" y="0"/>
                    <a:pt x="533837" y="0"/>
                  </a:cubicBezTo>
                  <a:close/>
                </a:path>
              </a:pathLst>
            </a:custGeom>
            <a:solidFill>
              <a:srgbClr val="2EBD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0"/>
            <p:cNvSpPr txBox="1"/>
            <p:nvPr/>
          </p:nvSpPr>
          <p:spPr>
            <a:xfrm>
              <a:off x="100094" y="28575"/>
              <a:ext cx="8676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5" name="Google Shape;225;p20"/>
          <p:cNvSpPr/>
          <p:nvPr/>
        </p:nvSpPr>
        <p:spPr>
          <a:xfrm>
            <a:off x="9144487" y="1886364"/>
            <a:ext cx="944027" cy="944027"/>
          </a:xfrm>
          <a:custGeom>
            <a:rect b="b" l="l" r="r" t="t"/>
            <a:pathLst>
              <a:path extrusionOk="0" h="944027" w="944027">
                <a:moveTo>
                  <a:pt x="0" y="0"/>
                </a:moveTo>
                <a:lnTo>
                  <a:pt x="944028" y="0"/>
                </a:lnTo>
                <a:lnTo>
                  <a:pt x="944028" y="944028"/>
                </a:lnTo>
                <a:lnTo>
                  <a:pt x="0" y="9440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6" name="Google Shape;226;p20"/>
          <p:cNvSpPr txBox="1"/>
          <p:nvPr/>
        </p:nvSpPr>
        <p:spPr>
          <a:xfrm>
            <a:off x="1028700" y="397175"/>
            <a:ext cx="108804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86">
                <a:latin typeface="League Spartan"/>
                <a:ea typeface="League Spartan"/>
                <a:cs typeface="League Spartan"/>
                <a:sym typeface="League Spartan"/>
              </a:rPr>
              <a:t>CLUSTERING </a:t>
            </a:r>
            <a:r>
              <a:rPr lang="en-US" sz="4086">
                <a:solidFill>
                  <a:srgbClr val="2DBC5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USING K-MEANS ALGORITHM</a:t>
            </a:r>
            <a:endParaRPr sz="4086">
              <a:solidFill>
                <a:srgbClr val="2DBC58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86">
                <a:solidFill>
                  <a:srgbClr val="2DBC5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 (USING ELBOW METHOD TO IDENTIFY ‘K’)</a:t>
            </a:r>
            <a:endParaRPr sz="4086">
              <a:solidFill>
                <a:srgbClr val="2DBC58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227" name="Google Shape;22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9825" y="3742950"/>
            <a:ext cx="5362150" cy="4723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8" name="Google Shape;228;p20"/>
          <p:cNvGrpSpPr/>
          <p:nvPr/>
        </p:nvGrpSpPr>
        <p:grpSpPr>
          <a:xfrm>
            <a:off x="10018175" y="3742951"/>
            <a:ext cx="5751616" cy="4723800"/>
            <a:chOff x="10018175" y="3742951"/>
            <a:chExt cx="5751616" cy="4723800"/>
          </a:xfrm>
        </p:grpSpPr>
        <p:pic>
          <p:nvPicPr>
            <p:cNvPr id="229" name="Google Shape;229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0018175" y="3742951"/>
              <a:ext cx="5751616" cy="4723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0" name="Google Shape;230;p20"/>
            <p:cNvSpPr/>
            <p:nvPr/>
          </p:nvSpPr>
          <p:spPr>
            <a:xfrm>
              <a:off x="13216125" y="7313500"/>
              <a:ext cx="294900" cy="2949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0"/>
            <p:cNvSpPr txBox="1"/>
            <p:nvPr/>
          </p:nvSpPr>
          <p:spPr>
            <a:xfrm>
              <a:off x="11867625" y="4598200"/>
              <a:ext cx="2991900" cy="94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2DBC58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In our case, we need more than 3 clusters for mood labels. Hence, we’re taking 6 clusters</a:t>
              </a:r>
              <a:endParaRPr>
                <a:solidFill>
                  <a:srgbClr val="2DBC58"/>
                </a:solidFill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cxnSp>
          <p:nvCxnSpPr>
            <p:cNvPr id="232" name="Google Shape;232;p20"/>
            <p:cNvCxnSpPr/>
            <p:nvPr/>
          </p:nvCxnSpPr>
          <p:spPr>
            <a:xfrm rot="10800000">
              <a:off x="13363575" y="5416775"/>
              <a:ext cx="0" cy="17712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6668" l="0" r="0" t="-16659"/>
            </a:stretch>
          </a:blipFill>
          <a:ln>
            <a:noFill/>
          </a:ln>
        </p:spPr>
      </p:sp>
      <p:sp>
        <p:nvSpPr>
          <p:cNvPr id="238" name="Google Shape;238;p21"/>
          <p:cNvSpPr/>
          <p:nvPr/>
        </p:nvSpPr>
        <p:spPr>
          <a:xfrm>
            <a:off x="1635900" y="2387525"/>
            <a:ext cx="15961200" cy="7722600"/>
          </a:xfrm>
          <a:prstGeom prst="roundRect">
            <a:avLst>
              <a:gd fmla="val 16667" name="adj"/>
            </a:avLst>
          </a:prstGeom>
          <a:solidFill>
            <a:srgbClr val="EA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9" name="Google Shape;239;p21"/>
          <p:cNvGrpSpPr/>
          <p:nvPr/>
        </p:nvGrpSpPr>
        <p:grpSpPr>
          <a:xfrm>
            <a:off x="14082756" y="8884627"/>
            <a:ext cx="4053851" cy="3086120"/>
            <a:chOff x="0" y="0"/>
            <a:chExt cx="1067674" cy="812800"/>
          </a:xfrm>
        </p:grpSpPr>
        <p:sp>
          <p:nvSpPr>
            <p:cNvPr id="240" name="Google Shape;240;p21"/>
            <p:cNvSpPr/>
            <p:nvPr/>
          </p:nvSpPr>
          <p:spPr>
            <a:xfrm>
              <a:off x="0" y="0"/>
              <a:ext cx="1067674" cy="812800"/>
            </a:xfrm>
            <a:custGeom>
              <a:rect b="b" l="l" r="r" t="t"/>
              <a:pathLst>
                <a:path extrusionOk="0" h="812800" w="1067674">
                  <a:moveTo>
                    <a:pt x="533837" y="0"/>
                  </a:moveTo>
                  <a:cubicBezTo>
                    <a:pt x="239007" y="0"/>
                    <a:pt x="0" y="181951"/>
                    <a:pt x="0" y="406400"/>
                  </a:cubicBezTo>
                  <a:cubicBezTo>
                    <a:pt x="0" y="630849"/>
                    <a:pt x="239007" y="812800"/>
                    <a:pt x="533837" y="812800"/>
                  </a:cubicBezTo>
                  <a:cubicBezTo>
                    <a:pt x="828667" y="812800"/>
                    <a:pt x="1067674" y="630849"/>
                    <a:pt x="1067674" y="406400"/>
                  </a:cubicBezTo>
                  <a:cubicBezTo>
                    <a:pt x="1067674" y="181951"/>
                    <a:pt x="828667" y="0"/>
                    <a:pt x="533837" y="0"/>
                  </a:cubicBezTo>
                  <a:close/>
                </a:path>
              </a:pathLst>
            </a:custGeom>
            <a:solidFill>
              <a:srgbClr val="2EBC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1"/>
            <p:cNvSpPr txBox="1"/>
            <p:nvPr/>
          </p:nvSpPr>
          <p:spPr>
            <a:xfrm>
              <a:off x="100094" y="28575"/>
              <a:ext cx="8676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2" name="Google Shape;242;p21"/>
          <p:cNvGrpSpPr/>
          <p:nvPr/>
        </p:nvGrpSpPr>
        <p:grpSpPr>
          <a:xfrm>
            <a:off x="13872228" y="-2293069"/>
            <a:ext cx="4053851" cy="3086120"/>
            <a:chOff x="0" y="0"/>
            <a:chExt cx="1067674" cy="812800"/>
          </a:xfrm>
        </p:grpSpPr>
        <p:sp>
          <p:nvSpPr>
            <p:cNvPr id="243" name="Google Shape;243;p21"/>
            <p:cNvSpPr/>
            <p:nvPr/>
          </p:nvSpPr>
          <p:spPr>
            <a:xfrm>
              <a:off x="0" y="0"/>
              <a:ext cx="1067674" cy="812800"/>
            </a:xfrm>
            <a:custGeom>
              <a:rect b="b" l="l" r="r" t="t"/>
              <a:pathLst>
                <a:path extrusionOk="0" h="812800" w="1067674">
                  <a:moveTo>
                    <a:pt x="533837" y="0"/>
                  </a:moveTo>
                  <a:cubicBezTo>
                    <a:pt x="239007" y="0"/>
                    <a:pt x="0" y="181951"/>
                    <a:pt x="0" y="406400"/>
                  </a:cubicBezTo>
                  <a:cubicBezTo>
                    <a:pt x="0" y="630849"/>
                    <a:pt x="239007" y="812800"/>
                    <a:pt x="533837" y="812800"/>
                  </a:cubicBezTo>
                  <a:cubicBezTo>
                    <a:pt x="828667" y="812800"/>
                    <a:pt x="1067674" y="630849"/>
                    <a:pt x="1067674" y="406400"/>
                  </a:cubicBezTo>
                  <a:cubicBezTo>
                    <a:pt x="1067674" y="181951"/>
                    <a:pt x="828667" y="0"/>
                    <a:pt x="533837" y="0"/>
                  </a:cubicBezTo>
                  <a:close/>
                </a:path>
              </a:pathLst>
            </a:custGeom>
            <a:solidFill>
              <a:srgbClr val="2EBD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1"/>
            <p:cNvSpPr txBox="1"/>
            <p:nvPr/>
          </p:nvSpPr>
          <p:spPr>
            <a:xfrm>
              <a:off x="100094" y="28575"/>
              <a:ext cx="8676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5" name="Google Shape;245;p21"/>
          <p:cNvSpPr/>
          <p:nvPr/>
        </p:nvSpPr>
        <p:spPr>
          <a:xfrm>
            <a:off x="9144487" y="1960064"/>
            <a:ext cx="944027" cy="944027"/>
          </a:xfrm>
          <a:custGeom>
            <a:rect b="b" l="l" r="r" t="t"/>
            <a:pathLst>
              <a:path extrusionOk="0" h="944027" w="944027">
                <a:moveTo>
                  <a:pt x="0" y="0"/>
                </a:moveTo>
                <a:lnTo>
                  <a:pt x="944028" y="0"/>
                </a:lnTo>
                <a:lnTo>
                  <a:pt x="944028" y="944028"/>
                </a:lnTo>
                <a:lnTo>
                  <a:pt x="0" y="9440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6" name="Google Shape;246;p21"/>
          <p:cNvSpPr txBox="1"/>
          <p:nvPr/>
        </p:nvSpPr>
        <p:spPr>
          <a:xfrm>
            <a:off x="1028700" y="397175"/>
            <a:ext cx="108804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86">
                <a:latin typeface="League Spartan"/>
                <a:ea typeface="League Spartan"/>
                <a:cs typeface="League Spartan"/>
                <a:sym typeface="League Spartan"/>
              </a:rPr>
              <a:t>CLUSTERING </a:t>
            </a:r>
            <a:r>
              <a:rPr lang="en-US" sz="4086">
                <a:solidFill>
                  <a:srgbClr val="2DBC5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USING K-MEANS ALGORITHM</a:t>
            </a:r>
            <a:endParaRPr sz="4086">
              <a:solidFill>
                <a:srgbClr val="2DBC58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86">
                <a:solidFill>
                  <a:srgbClr val="2DBC5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        (VISUALIZING THE 6 CLUSTERS)</a:t>
            </a:r>
            <a:endParaRPr sz="4086">
              <a:solidFill>
                <a:srgbClr val="2DBC58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247" name="Google Shape;24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5673" y="2977802"/>
            <a:ext cx="11350025" cy="22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9950" y="5501763"/>
            <a:ext cx="5553075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