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37"/>
  </p:notesMasterIdLst>
  <p:handoutMasterIdLst>
    <p:handoutMasterId r:id="rId38"/>
  </p:handoutMasterIdLst>
  <p:sldIdLst>
    <p:sldId id="267" r:id="rId5"/>
    <p:sldId id="268" r:id="rId6"/>
    <p:sldId id="287" r:id="rId7"/>
    <p:sldId id="286" r:id="rId8"/>
    <p:sldId id="284" r:id="rId9"/>
    <p:sldId id="285" r:id="rId10"/>
    <p:sldId id="262" r:id="rId11"/>
    <p:sldId id="263" r:id="rId12"/>
    <p:sldId id="264" r:id="rId13"/>
    <p:sldId id="265" r:id="rId14"/>
    <p:sldId id="266" r:id="rId15"/>
    <p:sldId id="270" r:id="rId16"/>
    <p:sldId id="278" r:id="rId17"/>
    <p:sldId id="279" r:id="rId18"/>
    <p:sldId id="288" r:id="rId19"/>
    <p:sldId id="281" r:id="rId20"/>
    <p:sldId id="280" r:id="rId21"/>
    <p:sldId id="282" r:id="rId22"/>
    <p:sldId id="290" r:id="rId23"/>
    <p:sldId id="291" r:id="rId24"/>
    <p:sldId id="289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83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67"/>
            <p14:sldId id="268"/>
            <p14:sldId id="287"/>
            <p14:sldId id="286"/>
            <p14:sldId id="284"/>
            <p14:sldId id="285"/>
            <p14:sldId id="262"/>
            <p14:sldId id="263"/>
            <p14:sldId id="264"/>
            <p14:sldId id="265"/>
            <p14:sldId id="266"/>
            <p14:sldId id="270"/>
            <p14:sldId id="278"/>
            <p14:sldId id="279"/>
            <p14:sldId id="288"/>
            <p14:sldId id="281"/>
            <p14:sldId id="280"/>
            <p14:sldId id="282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4" d="100"/>
          <a:sy n="7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30/03/2018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30/03/2018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7954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6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02EA35-D01C-4808-9729-33858F38CA7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A0A12D-ED0C-4612-8025-E45A877C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4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77" y="223457"/>
            <a:ext cx="10515600" cy="68526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History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78" y="1549020"/>
            <a:ext cx="10515600" cy="4351338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APARANET utilized a central file HOST.txt.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name’s to address mapping.</a:t>
            </a:r>
          </a:p>
          <a:p>
            <a:pPr marL="4763" lvl="1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 SRI’s NIC (Stanford-Research-Institute: Network –</a:t>
            </a:r>
          </a:p>
          <a:p>
            <a:pPr marL="4763" lvl="1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Information -Center)</a:t>
            </a:r>
          </a:p>
          <a:p>
            <a:pPr marL="4763" lvl="1" indent="0">
              <a:buNone/>
            </a:pPr>
            <a:endParaRPr lang="en-US" dirty="0" smtClean="0"/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Administrators email changes to NIC.</a:t>
            </a:r>
          </a:p>
          <a:p>
            <a:pPr marL="4763" lvl="1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NIC updates HOSTS.txt periodically.</a:t>
            </a:r>
          </a:p>
          <a:p>
            <a:pPr marL="228600" lvl="2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Administrators FTP (Download) HOSTS.txt.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3501008"/>
            <a:ext cx="4289712" cy="28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Slave zone is a read-only copy of the zone 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secondary DNS zone can receive the updated records only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primary DNS zone of the DNS server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 can be used as a back up.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914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Stub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88" y="1359555"/>
            <a:ext cx="11197852" cy="547996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stub zone is also read-only like a secondary zone,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administrators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can't manually add, remove, or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resource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records on it.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differences end here, as stub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zones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are quite different from secondary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zones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a couple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significant ways. </a:t>
            </a:r>
            <a:r>
              <a:rPr lang="en-US" sz="3200" dirty="0"/>
              <a:t> </a:t>
            </a:r>
            <a:endParaRPr lang="en-US" sz="3200" dirty="0" smtClean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while secondary zones contain copies of all the resource records in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corresponding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zone on the master name server, stub zones contain only three kinds of resource records: 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copy of the SOA record for the zone</a:t>
            </a:r>
            <a:r>
              <a:rPr lang="en-US" sz="3200" dirty="0" smtClean="0"/>
              <a:t>.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Copies of NS records for all name servers authoritative for the zone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Copies of A records for all name servers authoritative for the zone.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20000"/>
              </a:lnSpc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DNS RECORDS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database record that maps a URL to an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contains the basic information of all elements of a domain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record has a type, an expiration time,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different types of records used in DNS. Most commonly used records are:</a:t>
            </a:r>
          </a:p>
          <a:p>
            <a:r>
              <a:rPr lang="en-US" sz="2400" dirty="0"/>
              <a:t>	1. A/AAAA</a:t>
            </a:r>
          </a:p>
          <a:p>
            <a:r>
              <a:rPr lang="en-US" sz="2400" dirty="0"/>
              <a:t>	2.CNAME</a:t>
            </a:r>
          </a:p>
          <a:p>
            <a:r>
              <a:rPr lang="en-US" sz="2400" dirty="0"/>
              <a:t>	3.PTR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5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A/AAAA: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A/AAAA is used to translate domain names into IP address.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is used to specify the IPV4 address and AAAA is used to specify the IPV6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EX:</a:t>
            </a:r>
          </a:p>
          <a:p>
            <a:r>
              <a:rPr lang="en-US" sz="2400" dirty="0"/>
              <a:t>Example.com A 12.30.56.96</a:t>
            </a:r>
          </a:p>
          <a:p>
            <a:r>
              <a:rPr lang="en-US" sz="2400" dirty="0"/>
              <a:t>Example.com AAAA 0123:4567:89ab:cdef:0123:4567:89ab:cdef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5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2.CNAME: (Canonical NAME)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used for creating alias names for the domains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CNAME record should not be used for a domain that gets a mail, as the mail server deals it with in an odd 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MX records cannot refer to CNAME_ defined hostnames.</a:t>
            </a:r>
          </a:p>
          <a:p>
            <a:endParaRPr lang="en-US" sz="2800" dirty="0"/>
          </a:p>
          <a:p>
            <a:r>
              <a:rPr lang="en-US" sz="2800" dirty="0" smtClean="0"/>
              <a:t>Ex: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bar.example.com. CNAME foo.example.com.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8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PTR(Pointer Record)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used to translate IP address to domain name, by reverse DNS lookup.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 prerequisite to create a PTR record , we need to create a valid A/ AAAA record that points to desired domain of that 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Iterative resolution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sends query to 1st server if server is authorized to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name it sends answer otherwise send IP address of next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who can resolve query. Now here client sends query to 2nd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.Client continues this process of sending query to server until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is resolved.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recursive client only send query to 1st server then server will send request to next server until query is resolved.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iterative client is responsible for sending query to different servers until query is resolved.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Recursive resolution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recursive query is a kind of query, in which the DNS server, who received your query will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all the job of fetching the answer, and giving it back to you. During this process, the DNS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might also query other DNS server's in the internet on your behalf, for the answer.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836712"/>
            <a:ext cx="7424255" cy="52017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47647" y="3284984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111111"/>
                </a:solidFill>
              </a:rPr>
              <a:t>DNS server which keeps all root zone is called TLD name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1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root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Amsterdam, , the </a:t>
            </a:r>
            <a:r>
              <a:rPr lang="en-US" dirty="0" smtClean="0"/>
              <a:t>Netherlands</a:t>
            </a:r>
          </a:p>
          <a:p>
            <a:endParaRPr lang="en-US" dirty="0"/>
          </a:p>
          <a:p>
            <a:r>
              <a:rPr lang="en-US" dirty="0" smtClean="0"/>
              <a:t>198.41.0.4 – IPV4</a:t>
            </a:r>
          </a:p>
          <a:p>
            <a:r>
              <a:rPr lang="en-US" dirty="0" smtClean="0"/>
              <a:t>2001:503:ba3e</a:t>
            </a:r>
            <a:r>
              <a:rPr lang="en-US" dirty="0"/>
              <a:t>::</a:t>
            </a:r>
            <a:r>
              <a:rPr lang="en-US" dirty="0" smtClean="0"/>
              <a:t>2:30 – IPV6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16832"/>
            <a:ext cx="5312261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HISTORY Cont….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1700808"/>
            <a:ext cx="11370945" cy="4351337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 the system grew, HOSTS.txt had problems with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 ( Traffic and load)</a:t>
            </a:r>
          </a:p>
          <a:p>
            <a:pPr marL="4763" lvl="1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Name collisions</a:t>
            </a:r>
          </a:p>
          <a:p>
            <a:pPr marL="4763" lvl="1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Consistency.</a:t>
            </a:r>
          </a:p>
          <a:p>
            <a:pPr marL="4763" lvl="1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1984, Paul Mockapetris released the first version (RFCs882 and 883,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superseded by 1034 and 1035….)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4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Budapest</a:t>
            </a:r>
            <a:r>
              <a:rPr lang="en-US" dirty="0"/>
              <a:t>, </a:t>
            </a:r>
            <a:r>
              <a:rPr lang="en-US" dirty="0" smtClean="0"/>
              <a:t>Hungary</a:t>
            </a:r>
          </a:p>
          <a:p>
            <a:endParaRPr lang="en-US" dirty="0" smtClean="0"/>
          </a:p>
          <a:p>
            <a:r>
              <a:rPr lang="en-US" dirty="0" smtClean="0"/>
              <a:t>199.9.14.201 – IPV4</a:t>
            </a:r>
          </a:p>
          <a:p>
            <a:r>
              <a:rPr lang="en-US" dirty="0" smtClean="0"/>
              <a:t>2001:500:200</a:t>
            </a:r>
            <a:r>
              <a:rPr lang="en-US" dirty="0"/>
              <a:t>::</a:t>
            </a:r>
            <a:r>
              <a:rPr lang="en-US" dirty="0" smtClean="0"/>
              <a:t>b – IPV6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700808"/>
            <a:ext cx="5485002" cy="406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7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</a:t>
            </a:r>
            <a:r>
              <a:rPr lang="en-US" dirty="0"/>
              <a:t>Paris, </a:t>
            </a:r>
            <a:r>
              <a:rPr lang="en-US" dirty="0" smtClean="0"/>
              <a:t>France</a:t>
            </a:r>
          </a:p>
          <a:p>
            <a:endParaRPr lang="en-US" dirty="0"/>
          </a:p>
          <a:p>
            <a:r>
              <a:rPr lang="en-US" dirty="0" smtClean="0"/>
              <a:t>192.33.4.12 – IPV4</a:t>
            </a:r>
          </a:p>
          <a:p>
            <a:r>
              <a:rPr lang="en-US" dirty="0" smtClean="0"/>
              <a:t>2001:500:2</a:t>
            </a:r>
            <a:r>
              <a:rPr lang="en-US" dirty="0"/>
              <a:t>::</a:t>
            </a:r>
            <a:r>
              <a:rPr lang="en-US" dirty="0" smtClean="0"/>
              <a:t>c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903771"/>
            <a:ext cx="5068788" cy="38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3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</a:t>
            </a:r>
            <a:r>
              <a:rPr lang="en-US" dirty="0"/>
              <a:t>London, United </a:t>
            </a:r>
            <a:r>
              <a:rPr lang="en-US" dirty="0" smtClean="0"/>
              <a:t>Kingdom</a:t>
            </a:r>
          </a:p>
          <a:p>
            <a:endParaRPr lang="en-US" dirty="0"/>
          </a:p>
          <a:p>
            <a:r>
              <a:rPr lang="en-US" dirty="0" smtClean="0"/>
              <a:t>199.7.91.13 – IPV4</a:t>
            </a:r>
          </a:p>
          <a:p>
            <a:r>
              <a:rPr lang="en-US" dirty="0" smtClean="0"/>
              <a:t>2001:500:2d</a:t>
            </a:r>
            <a:r>
              <a:rPr lang="en-US" dirty="0"/>
              <a:t>::</a:t>
            </a:r>
            <a:r>
              <a:rPr lang="en-US" dirty="0" smtClean="0"/>
              <a:t>d – IPV6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506611"/>
            <a:ext cx="550083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at Boston, </a:t>
            </a:r>
            <a:r>
              <a:rPr lang="en-US" dirty="0" smtClean="0"/>
              <a:t>US </a:t>
            </a:r>
          </a:p>
          <a:p>
            <a:endParaRPr lang="en-US" dirty="0"/>
          </a:p>
          <a:p>
            <a:r>
              <a:rPr lang="en-US" dirty="0" smtClean="0"/>
              <a:t>192.203.230.10 – IPV4 </a:t>
            </a:r>
          </a:p>
          <a:p>
            <a:r>
              <a:rPr lang="en-US" dirty="0" smtClean="0"/>
              <a:t>2001:500:a8</a:t>
            </a:r>
            <a:r>
              <a:rPr lang="en-US" dirty="0"/>
              <a:t>::</a:t>
            </a:r>
            <a:r>
              <a:rPr lang="en-US" dirty="0" smtClean="0"/>
              <a:t>e – IPV6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29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Melbourne, Victoria, </a:t>
            </a:r>
            <a:r>
              <a:rPr lang="en-US" dirty="0" smtClean="0"/>
              <a:t>Australia</a:t>
            </a:r>
          </a:p>
          <a:p>
            <a:endParaRPr lang="en-US" dirty="0"/>
          </a:p>
          <a:p>
            <a:r>
              <a:rPr lang="en-US" dirty="0" smtClean="0"/>
              <a:t>192.5.5.241 – IPV4</a:t>
            </a:r>
          </a:p>
          <a:p>
            <a:r>
              <a:rPr lang="en-US" dirty="0" smtClean="0"/>
              <a:t>2001:500:2f</a:t>
            </a:r>
            <a:r>
              <a:rPr lang="en-US" dirty="0"/>
              <a:t>::</a:t>
            </a:r>
            <a:r>
              <a:rPr lang="en-US" dirty="0" smtClean="0"/>
              <a:t>f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354" y="1860351"/>
            <a:ext cx="514079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49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Chicago, Illinois, </a:t>
            </a:r>
            <a:r>
              <a:rPr lang="en-US" dirty="0" smtClean="0"/>
              <a:t>USA</a:t>
            </a:r>
          </a:p>
          <a:p>
            <a:endParaRPr lang="en-US" dirty="0"/>
          </a:p>
          <a:p>
            <a:r>
              <a:rPr lang="en-US" dirty="0" smtClean="0"/>
              <a:t>192.112.36.4 – IPV4</a:t>
            </a:r>
          </a:p>
          <a:p>
            <a:r>
              <a:rPr lang="en-US" dirty="0" smtClean="0"/>
              <a:t>2001:500:12</a:t>
            </a:r>
            <a:r>
              <a:rPr lang="en-US" dirty="0"/>
              <a:t>::</a:t>
            </a:r>
            <a:r>
              <a:rPr lang="en-US" dirty="0" smtClean="0"/>
              <a:t>d0d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34" y="1628800"/>
            <a:ext cx="4996780" cy="36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7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Des </a:t>
            </a:r>
            <a:r>
              <a:rPr lang="en-US" dirty="0"/>
              <a:t>Moines, Iowa, USA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 198.97.190.53 – IPV4</a:t>
            </a:r>
          </a:p>
          <a:p>
            <a:r>
              <a:rPr lang="en-US" dirty="0" smtClean="0"/>
              <a:t>2001:500:1</a:t>
            </a:r>
            <a:r>
              <a:rPr lang="en-US" dirty="0"/>
              <a:t>::</a:t>
            </a:r>
            <a:r>
              <a:rPr lang="en-US" dirty="0" smtClean="0"/>
              <a:t>53 – IPV6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404427"/>
            <a:ext cx="5832648" cy="43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Chennai, Tamilnadu, </a:t>
            </a:r>
            <a:r>
              <a:rPr lang="en-US" dirty="0" smtClean="0"/>
              <a:t>India </a:t>
            </a:r>
          </a:p>
          <a:p>
            <a:endParaRPr lang="en-US" dirty="0"/>
          </a:p>
          <a:p>
            <a:r>
              <a:rPr lang="en-US" dirty="0" smtClean="0"/>
              <a:t>192.36.148.17 – IPV4</a:t>
            </a:r>
          </a:p>
          <a:p>
            <a:r>
              <a:rPr lang="en-US" dirty="0" smtClean="0"/>
              <a:t>2001:7fe</a:t>
            </a:r>
            <a:r>
              <a:rPr lang="en-US" dirty="0"/>
              <a:t>::</a:t>
            </a:r>
            <a:r>
              <a:rPr lang="en-US" dirty="0" smtClean="0"/>
              <a:t>53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34" y="2060848"/>
            <a:ext cx="4996780" cy="33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1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Singapore</a:t>
            </a:r>
          </a:p>
          <a:p>
            <a:endParaRPr lang="en-US" dirty="0"/>
          </a:p>
          <a:p>
            <a:r>
              <a:rPr lang="en-US" dirty="0" smtClean="0"/>
              <a:t>192.58.128.30 – IPV4</a:t>
            </a:r>
          </a:p>
          <a:p>
            <a:r>
              <a:rPr lang="en-US" dirty="0" smtClean="0"/>
              <a:t>2001:503:c27</a:t>
            </a:r>
            <a:r>
              <a:rPr lang="en-US" dirty="0"/>
              <a:t>::</a:t>
            </a:r>
            <a:r>
              <a:rPr lang="en-US" dirty="0" smtClean="0"/>
              <a:t>2:30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86" y="1916832"/>
            <a:ext cx="5112568" cy="3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6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Moscow, </a:t>
            </a:r>
            <a:r>
              <a:rPr lang="en-US" dirty="0" smtClean="0"/>
              <a:t>Russia</a:t>
            </a:r>
          </a:p>
          <a:p>
            <a:endParaRPr lang="en-US" dirty="0"/>
          </a:p>
          <a:p>
            <a:r>
              <a:rPr lang="en-US" dirty="0" smtClean="0"/>
              <a:t>193.0.14.129 – IPV4</a:t>
            </a:r>
          </a:p>
          <a:p>
            <a:r>
              <a:rPr lang="en-US" dirty="0" smtClean="0"/>
              <a:t>2001:7fd</a:t>
            </a:r>
            <a:r>
              <a:rPr lang="en-US" dirty="0"/>
              <a:t>::</a:t>
            </a:r>
            <a:r>
              <a:rPr lang="en-US" dirty="0" smtClean="0"/>
              <a:t>1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132856"/>
            <a:ext cx="480399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DNS Hierarchy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DNS uses a hierarchy to manage its distributed database system. The DNS hierarchy, also called the domain name space, is an inverted tree structure, much like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eDirectory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18" y="2793548"/>
            <a:ext cx="6840760" cy="40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5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Tehran, </a:t>
            </a:r>
            <a:r>
              <a:rPr lang="en-US" dirty="0" smtClean="0"/>
              <a:t>Iran</a:t>
            </a:r>
          </a:p>
          <a:p>
            <a:endParaRPr lang="en-US" dirty="0"/>
          </a:p>
          <a:p>
            <a:r>
              <a:rPr lang="en-US" dirty="0" smtClean="0"/>
              <a:t>199.7.83.42 – IPV4</a:t>
            </a:r>
          </a:p>
          <a:p>
            <a:r>
              <a:rPr lang="en-US" dirty="0" smtClean="0"/>
              <a:t>2001:500:9f</a:t>
            </a:r>
            <a:r>
              <a:rPr lang="en-US" dirty="0"/>
              <a:t>::</a:t>
            </a:r>
            <a:r>
              <a:rPr lang="en-US" dirty="0" smtClean="0"/>
              <a:t>42 –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44" y="1886116"/>
            <a:ext cx="5644852" cy="34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36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root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</a:t>
            </a:r>
            <a:r>
              <a:rPr lang="en-US" dirty="0"/>
              <a:t>Chimbote, </a:t>
            </a:r>
            <a:r>
              <a:rPr lang="en-US" dirty="0" smtClean="0"/>
              <a:t>Peru</a:t>
            </a:r>
          </a:p>
          <a:p>
            <a:endParaRPr lang="en-US" dirty="0"/>
          </a:p>
          <a:p>
            <a:r>
              <a:rPr lang="en-US" dirty="0" smtClean="0"/>
              <a:t>202.12.27.33 – IPV4</a:t>
            </a:r>
          </a:p>
          <a:p>
            <a:r>
              <a:rPr lang="en-US" dirty="0"/>
              <a:t>2001:dc3::</a:t>
            </a:r>
            <a:r>
              <a:rPr lang="en-US" dirty="0" smtClean="0"/>
              <a:t>35 – IPV6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972009"/>
            <a:ext cx="4752528" cy="3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0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DNS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Website Request </a:t>
            </a:r>
          </a:p>
          <a:p>
            <a:r>
              <a:rPr lang="en-US" b="1" dirty="0"/>
              <a:t>Ask resolver </a:t>
            </a:r>
          </a:p>
          <a:p>
            <a:r>
              <a:rPr lang="en-US" b="1" dirty="0"/>
              <a:t>Ask root server </a:t>
            </a:r>
          </a:p>
          <a:p>
            <a:r>
              <a:rPr lang="en-US" b="1" dirty="0"/>
              <a:t>Ask TLD server </a:t>
            </a:r>
          </a:p>
          <a:p>
            <a:r>
              <a:rPr lang="en-US" b="1" dirty="0"/>
              <a:t>Ask authoritative name servers </a:t>
            </a:r>
          </a:p>
          <a:p>
            <a:r>
              <a:rPr lang="en-US" b="1" dirty="0"/>
              <a:t>Cache the IP and return it to the browser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7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7" y="548681"/>
            <a:ext cx="11370945" cy="5215532"/>
          </a:xfrm>
        </p:spPr>
        <p:txBody>
          <a:bodyPr/>
          <a:lstStyle/>
          <a:p>
            <a:r>
              <a:rPr lang="en-US" b="1" dirty="0"/>
              <a:t>Top-Level Name Component of the DNS </a:t>
            </a:r>
            <a:r>
              <a:rPr lang="en-US" b="1" dirty="0" smtClean="0"/>
              <a:t>Hierarchy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07988" y="980728"/>
            <a:ext cx="10800580" cy="5616624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43039"/>
              </p:ext>
            </p:extLst>
          </p:nvPr>
        </p:nvGraphicFramePr>
        <p:xfrm>
          <a:off x="839415" y="1628800"/>
          <a:ext cx="10369153" cy="604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9"/>
                <a:gridCol w="5832648"/>
                <a:gridCol w="2304256"/>
              </a:tblGrid>
              <a:tr h="105841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Top-Level Name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DNS Domain Name</a:t>
                      </a:r>
                      <a:endParaRPr lang="en-US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pPr marL="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.com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the domain namespace under this level to commercial organizations, such as the Microsoft Corporation.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microsoft.com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educational organizations, such as the Massachusetts Institute of Technology (MIT).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mit.edu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governmental organizations, such as the White House in Washington, D.C.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whitehouse.gov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noncommercial organizations, such as the Center for Networked Information Discovery and Retrieval (CNIDR).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cnidr.org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Internet name authority delegates portions of this domain namespace to networking organizations, such as the National Science Foundation (NSF).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nsf.net</a:t>
                      </a:r>
                      <a:endParaRPr lang="en-US" sz="1400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8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Root Hints</a:t>
            </a:r>
            <a:br>
              <a:rPr lang="en-US" sz="24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hints are DNS data stored in a DNS server. The root hints provides a list of preliminary resource records that can be used by the DNS service to locate other DNS servers that are authoritative for the root of the DNS domain namespace tree.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Root hints are used to prepare servers authoritative for non-root zones so that they can learn and discover authoritative servers that manage domains located at a higher level or in other subtrees of the DNS domain namespace.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hints are essential for servers authoritative at lower levels of the namespace when locating and finding servers under these conditions. 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the DNS Server service implements root hints using a file, named Cache.dns, stored in the %systemroot%\System32\</a:t>
            </a:r>
            <a:r>
              <a:rPr lang="en-US" dirty="0" err="1"/>
              <a:t>Dns</a:t>
            </a:r>
            <a:r>
              <a:rPr lang="en-US" dirty="0"/>
              <a:t> folder on the server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Zone Resolution</a:t>
            </a:r>
            <a:br>
              <a:rPr lang="en-US" sz="24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zone represents a discrete portion of the domain namespace. Zones provide a way to partition the domain namespace into manageable sections and they provide the following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zones in a domain namespace are used to distribute administrative tasks to different groups.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04" y="3068960"/>
            <a:ext cx="6447763" cy="3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4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DNS Zone ?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955095"/>
            <a:ext cx="6048672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Every domain name, which is a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part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the DNS system, has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several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DNS settings, also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known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DNS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records ,to keep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his DNS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records in order,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DNS zone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was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DNS zone represents a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boundary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authority subject to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management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certain entities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15" y="1955095"/>
            <a:ext cx="5285669" cy="38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DNS Zones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3 types of DNS Zone.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DNS Zone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Stub DNS Zone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8" y="1412776"/>
            <a:ext cx="11370945" cy="43513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DNS Zone contain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read/write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copy of the zone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All the DNS records added manually or automatically, are written in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this Primary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zone of the DNS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 is stored in a standard text file – .txt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Something essential is that to be able to make changes to the DNS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zone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zone must be available.</a:t>
            </a:r>
          </a:p>
        </p:txBody>
      </p:sp>
    </p:spTree>
    <p:extLst>
      <p:ext uri="{BB962C8B-B14F-4D97-AF65-F5344CB8AC3E}">
        <p14:creationId xmlns:p14="http://schemas.microsoft.com/office/powerpoint/2010/main" val="38727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22611</TotalTime>
  <Words>1172</Words>
  <Application>Microsoft Office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DNS History</vt:lpstr>
      <vt:lpstr>DNS HISTORY Cont….</vt:lpstr>
      <vt:lpstr>DNS Hierarchy </vt:lpstr>
      <vt:lpstr>  </vt:lpstr>
      <vt:lpstr>Root Hints </vt:lpstr>
      <vt:lpstr>Zone Resolution </vt:lpstr>
      <vt:lpstr>What is a DNS Zone ?</vt:lpstr>
      <vt:lpstr>Types of DNS Zones</vt:lpstr>
      <vt:lpstr>Primary DNS Zone</vt:lpstr>
      <vt:lpstr>Secondary DNS Zone</vt:lpstr>
      <vt:lpstr>Stub DNS Zone</vt:lpstr>
      <vt:lpstr>DNS RECORDS </vt:lpstr>
      <vt:lpstr>PowerPoint Presentation</vt:lpstr>
      <vt:lpstr>2.CNAME: (Canonical NAME) </vt:lpstr>
      <vt:lpstr>PTR(Pointer Record)</vt:lpstr>
      <vt:lpstr>Iterative resolution  </vt:lpstr>
      <vt:lpstr>Recursive resolution  </vt:lpstr>
      <vt:lpstr>PowerPoint Presentation</vt:lpstr>
      <vt:lpstr>A root server</vt:lpstr>
      <vt:lpstr>B root server</vt:lpstr>
      <vt:lpstr>C root server</vt:lpstr>
      <vt:lpstr>D root server</vt:lpstr>
      <vt:lpstr>E root server</vt:lpstr>
      <vt:lpstr>F root server</vt:lpstr>
      <vt:lpstr>G root server</vt:lpstr>
      <vt:lpstr>H root server</vt:lpstr>
      <vt:lpstr>I root server</vt:lpstr>
      <vt:lpstr>J root server</vt:lpstr>
      <vt:lpstr>K root server</vt:lpstr>
      <vt:lpstr>L root server</vt:lpstr>
      <vt:lpstr>M root server</vt:lpstr>
      <vt:lpstr>Working of DNS 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186</cp:revision>
  <dcterms:created xsi:type="dcterms:W3CDTF">2017-10-18T07:07:16Z</dcterms:created>
  <dcterms:modified xsi:type="dcterms:W3CDTF">2018-03-30T16:59:13Z</dcterms:modified>
</cp:coreProperties>
</file>