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05" r:id="rId3"/>
    <p:sldId id="296" r:id="rId4"/>
    <p:sldId id="297" r:id="rId5"/>
    <p:sldId id="298" r:id="rId6"/>
    <p:sldId id="299" r:id="rId7"/>
    <p:sldId id="300" r:id="rId8"/>
    <p:sldId id="301" r:id="rId9"/>
    <p:sldId id="302" r:id="rId10"/>
    <p:sldId id="304" r:id="rId11"/>
    <p:sldId id="258" r:id="rId12"/>
    <p:sldId id="259" r:id="rId13"/>
    <p:sldId id="260" r:id="rId14"/>
    <p:sldId id="261" r:id="rId15"/>
    <p:sldId id="262" r:id="rId16"/>
    <p:sldId id="263" r:id="rId17"/>
    <p:sldId id="281" r:id="rId18"/>
    <p:sldId id="282" r:id="rId19"/>
    <p:sldId id="283" r:id="rId20"/>
    <p:sldId id="284" r:id="rId21"/>
    <p:sldId id="285" r:id="rId22"/>
    <p:sldId id="288" r:id="rId23"/>
    <p:sldId id="307" r:id="rId24"/>
    <p:sldId id="289" r:id="rId25"/>
    <p:sldId id="290" r:id="rId26"/>
    <p:sldId id="291" r:id="rId27"/>
    <p:sldId id="292" r:id="rId28"/>
    <p:sldId id="293" r:id="rId29"/>
    <p:sldId id="294" r:id="rId30"/>
    <p:sldId id="295" r:id="rId31"/>
    <p:sldId id="306" r:id="rId32"/>
    <p:sldId id="274" r:id="rId33"/>
    <p:sldId id="275" r:id="rId34"/>
    <p:sldId id="276" r:id="rId35"/>
    <p:sldId id="277" r:id="rId36"/>
    <p:sldId id="278" r:id="rId37"/>
    <p:sldId id="279" r:id="rId38"/>
    <p:sldId id="266" r:id="rId39"/>
    <p:sldId id="267" r:id="rId40"/>
    <p:sldId id="268" r:id="rId41"/>
    <p:sldId id="269" r:id="rId42"/>
    <p:sldId id="270" r:id="rId43"/>
    <p:sldId id="2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89D7C-0E9F-4F6F-96CA-2F039EC98052}"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80478-0C31-4162-A507-90D861EC21F1}" type="slidenum">
              <a:rPr lang="en-US" smtClean="0"/>
              <a:t>‹#›</a:t>
            </a:fld>
            <a:endParaRPr lang="en-US"/>
          </a:p>
        </p:txBody>
      </p:sp>
    </p:spTree>
    <p:extLst>
      <p:ext uri="{BB962C8B-B14F-4D97-AF65-F5344CB8AC3E}">
        <p14:creationId xmlns:p14="http://schemas.microsoft.com/office/powerpoint/2010/main" val="139950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680478-0C31-4162-A507-90D861EC21F1}" type="slidenum">
              <a:rPr lang="en-US" smtClean="0"/>
              <a:t>4</a:t>
            </a:fld>
            <a:endParaRPr lang="en-US"/>
          </a:p>
        </p:txBody>
      </p:sp>
    </p:spTree>
    <p:extLst>
      <p:ext uri="{BB962C8B-B14F-4D97-AF65-F5344CB8AC3E}">
        <p14:creationId xmlns:p14="http://schemas.microsoft.com/office/powerpoint/2010/main" val="187492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a:t>
            </a:r>
            <a:r>
              <a:rPr lang="en-US" baseline="0" dirty="0" smtClean="0"/>
              <a:t> file name</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39</a:t>
            </a:fld>
            <a:endParaRPr lang="en-US"/>
          </a:p>
        </p:txBody>
      </p:sp>
    </p:spTree>
    <p:extLst>
      <p:ext uri="{BB962C8B-B14F-4D97-AF65-F5344CB8AC3E}">
        <p14:creationId xmlns:p14="http://schemas.microsoft.com/office/powerpoint/2010/main" val="116014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 -</a:t>
            </a:r>
            <a:r>
              <a:rPr lang="en-US" dirty="0" err="1" smtClean="0"/>
              <a:t>i</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40</a:t>
            </a:fld>
            <a:endParaRPr lang="en-US"/>
          </a:p>
        </p:txBody>
      </p:sp>
    </p:spTree>
    <p:extLst>
      <p:ext uri="{BB962C8B-B14F-4D97-AF65-F5344CB8AC3E}">
        <p14:creationId xmlns:p14="http://schemas.microsoft.com/office/powerpoint/2010/main" val="30569235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913CA-0E9E-42C2-A254-F2E37166480B}"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B40E3C-1BBE-4437-9DF1-36BFA7B8881D}" type="slidenum">
              <a:rPr lang="en-US" smtClean="0"/>
              <a:t>‹#›</a:t>
            </a:fld>
            <a:endParaRPr lang="en-US"/>
          </a:p>
        </p:txBody>
      </p:sp>
    </p:spTree>
    <p:extLst>
      <p:ext uri="{BB962C8B-B14F-4D97-AF65-F5344CB8AC3E}">
        <p14:creationId xmlns:p14="http://schemas.microsoft.com/office/powerpoint/2010/main" val="174387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125E0-7A8B-4CEB-BA26-2AF9A089325A}"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4466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7703C0-79F2-4C67-A6A0-966F7A627BD8}"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03636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5C07CE-FC17-420B-A0A6-0E44FD9C97D1}"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05956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C87801E-165B-4460-95CE-0C8E922FE006}" type="datetime1">
              <a:rPr lang="en-US" smtClean="0"/>
              <a:t>3/22/2018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B40E3C-1BBE-4437-9DF1-36BFA7B8881D}" type="slidenum">
              <a:rPr lang="en-US" smtClean="0"/>
              <a:t>‹#›</a:t>
            </a:fld>
            <a:endParaRPr lang="en-US"/>
          </a:p>
        </p:txBody>
      </p:sp>
    </p:spTree>
    <p:extLst>
      <p:ext uri="{BB962C8B-B14F-4D97-AF65-F5344CB8AC3E}">
        <p14:creationId xmlns:p14="http://schemas.microsoft.com/office/powerpoint/2010/main" val="185958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2F4EA9-424F-40FE-9883-EFCBBE38A6DA}"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25358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CE191-D487-4634-87EC-9BEFDD5528FD}"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91227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FC3302-AC38-43EC-84B0-EFE12712693C}"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6154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45342-1748-4912-A86C-003B785A5C76}"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9969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A1429-E799-4ECC-B75F-B4A08D77A8DC}"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7732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D7F4F-EDC7-45F8-97CF-46299CB3C278}" type="datetime1">
              <a:rPr lang="en-US" smtClean="0"/>
              <a:t>3/22/2018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143435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C6009EF-6BF8-4149-AB19-92651DA5BA0E}" type="datetime1">
              <a:rPr lang="en-US" smtClean="0"/>
              <a:t>3/22/2018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B40E3C-1BBE-4437-9DF1-36BFA7B8881D}" type="slidenum">
              <a:rPr lang="en-US" smtClean="0"/>
              <a:t>‹#›</a:t>
            </a:fld>
            <a:endParaRPr lang="en-US"/>
          </a:p>
        </p:txBody>
      </p:sp>
    </p:spTree>
    <p:extLst>
      <p:ext uri="{BB962C8B-B14F-4D97-AF65-F5344CB8AC3E}">
        <p14:creationId xmlns:p14="http://schemas.microsoft.com/office/powerpoint/2010/main" val="578009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a:t>
            </a:r>
            <a:endParaRPr lang="en-US" dirty="0"/>
          </a:p>
        </p:txBody>
      </p:sp>
      <p:sp>
        <p:nvSpPr>
          <p:cNvPr id="3" name="Subtitle 2"/>
          <p:cNvSpPr>
            <a:spLocks noGrp="1"/>
          </p:cNvSpPr>
          <p:nvPr>
            <p:ph type="subTitle" idx="1"/>
          </p:nvPr>
        </p:nvSpPr>
        <p:spPr/>
        <p:txBody>
          <a:bodyPr>
            <a:normAutofit lnSpcReduction="10000"/>
          </a:bodyPr>
          <a:lstStyle/>
          <a:p>
            <a:r>
              <a:rPr lang="en-US" sz="7200" dirty="0" smtClean="0"/>
              <a:t>TEAM </a:t>
            </a:r>
            <a:endParaRPr lang="en-US" sz="7200" dirty="0"/>
          </a:p>
        </p:txBody>
      </p:sp>
      <p:sp>
        <p:nvSpPr>
          <p:cNvPr id="4" name="Slide Number Placeholder 3"/>
          <p:cNvSpPr>
            <a:spLocks noGrp="1"/>
          </p:cNvSpPr>
          <p:nvPr>
            <p:ph type="sldNum" sz="quarter" idx="12"/>
          </p:nvPr>
        </p:nvSpPr>
        <p:spPr/>
        <p:txBody>
          <a:bodyPr/>
          <a:lstStyle/>
          <a:p>
            <a:fld id="{D7B40E3C-1BBE-4437-9DF1-36BFA7B8881D}" type="slidenum">
              <a:rPr lang="en-US" smtClean="0"/>
              <a:t>1</a:t>
            </a:fld>
            <a:endParaRPr lang="en-US"/>
          </a:p>
        </p:txBody>
      </p:sp>
    </p:spTree>
    <p:extLst>
      <p:ext uri="{BB962C8B-B14F-4D97-AF65-F5344CB8AC3E}">
        <p14:creationId xmlns:p14="http://schemas.microsoft.com/office/powerpoint/2010/main" val="2935065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Journaling file system</a:t>
            </a:r>
            <a:endParaRPr lang="en-US" dirty="0"/>
          </a:p>
        </p:txBody>
      </p:sp>
      <p:sp>
        <p:nvSpPr>
          <p:cNvPr id="3" name="Content Placeholder 2"/>
          <p:cNvSpPr>
            <a:spLocks noGrp="1"/>
          </p:cNvSpPr>
          <p:nvPr>
            <p:ph idx="1"/>
          </p:nvPr>
        </p:nvSpPr>
        <p:spPr/>
        <p:txBody>
          <a:bodyPr/>
          <a:lstStyle/>
          <a:p>
            <a:r>
              <a:rPr lang="en-US" dirty="0"/>
              <a:t>A journaling file system is a file system that keeps track of changes not yet committed to the file system's main part by recording the intentions of such changes in a data structure known as a "journal", which is usually a circular log. In the event of a system crash or power failure, such file systems can be brought back online more quickly with lower likelihood of becoming corrupted.</a:t>
            </a:r>
          </a:p>
        </p:txBody>
      </p:sp>
      <p:sp>
        <p:nvSpPr>
          <p:cNvPr id="4" name="Slide Number Placeholder 3"/>
          <p:cNvSpPr>
            <a:spLocks noGrp="1"/>
          </p:cNvSpPr>
          <p:nvPr>
            <p:ph type="sldNum" sz="quarter" idx="12"/>
          </p:nvPr>
        </p:nvSpPr>
        <p:spPr/>
        <p:txBody>
          <a:bodyPr/>
          <a:lstStyle/>
          <a:p>
            <a:fld id="{D7B40E3C-1BBE-4437-9DF1-36BFA7B8881D}" type="slidenum">
              <a:rPr lang="en-US" smtClean="0"/>
              <a:t>10</a:t>
            </a:fld>
            <a:endParaRPr lang="en-US"/>
          </a:p>
        </p:txBody>
      </p:sp>
    </p:spTree>
    <p:extLst>
      <p:ext uri="{BB962C8B-B14F-4D97-AF65-F5344CB8AC3E}">
        <p14:creationId xmlns:p14="http://schemas.microsoft.com/office/powerpoint/2010/main" val="3727511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EXT2</a:t>
            </a:r>
          </a:p>
          <a:p>
            <a:r>
              <a:rPr lang="en-US" dirty="0" smtClean="0"/>
              <a:t>EXT3</a:t>
            </a:r>
          </a:p>
          <a:p>
            <a:r>
              <a:rPr lang="en-US" dirty="0" smtClean="0"/>
              <a:t>EXT4</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11</a:t>
            </a:fld>
            <a:endParaRPr lang="en-US"/>
          </a:p>
        </p:txBody>
      </p:sp>
    </p:spTree>
    <p:extLst>
      <p:ext uri="{BB962C8B-B14F-4D97-AF65-F5344CB8AC3E}">
        <p14:creationId xmlns:p14="http://schemas.microsoft.com/office/powerpoint/2010/main" val="142017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2</a:t>
            </a:r>
            <a:endParaRPr lang="en-US" dirty="0"/>
          </a:p>
        </p:txBody>
      </p:sp>
      <p:sp>
        <p:nvSpPr>
          <p:cNvPr id="3" name="Content Placeholder 2"/>
          <p:cNvSpPr>
            <a:spLocks noGrp="1"/>
          </p:cNvSpPr>
          <p:nvPr>
            <p:ph idx="1"/>
          </p:nvPr>
        </p:nvSpPr>
        <p:spPr/>
        <p:txBody>
          <a:bodyPr>
            <a:normAutofit/>
          </a:bodyPr>
          <a:lstStyle/>
          <a:p>
            <a:pPr lvl="0"/>
            <a:r>
              <a:rPr lang="en-US" dirty="0"/>
              <a:t>Ext2 stands for second extended file system.</a:t>
            </a:r>
          </a:p>
          <a:p>
            <a:pPr lvl="0"/>
            <a:r>
              <a:rPr lang="en-US" dirty="0"/>
              <a:t>It was introduced in 1993. Developed by </a:t>
            </a:r>
            <a:r>
              <a:rPr lang="en-US" dirty="0" err="1"/>
              <a:t>Rémy</a:t>
            </a:r>
            <a:r>
              <a:rPr lang="en-US" dirty="0"/>
              <a:t> Card.</a:t>
            </a:r>
          </a:p>
          <a:p>
            <a:pPr lvl="0"/>
            <a:r>
              <a:rPr lang="en-US" dirty="0"/>
              <a:t>This was developed to overcome the limitation of the original </a:t>
            </a:r>
            <a:r>
              <a:rPr lang="en-US" dirty="0" err="1"/>
              <a:t>ext</a:t>
            </a:r>
            <a:r>
              <a:rPr lang="en-US" dirty="0"/>
              <a:t> file system.</a:t>
            </a:r>
          </a:p>
          <a:p>
            <a:pPr lvl="0"/>
            <a:r>
              <a:rPr lang="en-US" dirty="0"/>
              <a:t>Ext2 does not have journaling feature.</a:t>
            </a:r>
          </a:p>
          <a:p>
            <a:pPr lvl="0"/>
            <a:r>
              <a:rPr lang="en-US" dirty="0"/>
              <a:t>On flash drives, </a:t>
            </a:r>
            <a:r>
              <a:rPr lang="en-US" dirty="0" err="1"/>
              <a:t>usb</a:t>
            </a:r>
            <a:r>
              <a:rPr lang="en-US" dirty="0"/>
              <a:t> drives, ext2 is recommended, as it doesn’t need to do the over head of journaling.</a:t>
            </a:r>
          </a:p>
          <a:p>
            <a:pPr lvl="0"/>
            <a:r>
              <a:rPr lang="en-US" dirty="0"/>
              <a:t> To speed up access, the ext2fs uses a technique called a "fast symbolic link." </a:t>
            </a:r>
          </a:p>
          <a:p>
            <a:pPr lvl="0"/>
            <a:r>
              <a:rPr lang="en-US" dirty="0"/>
              <a:t>Maximum individual file size can be from 16 GB to 2 TB</a:t>
            </a:r>
          </a:p>
          <a:p>
            <a:pPr lvl="0"/>
            <a:r>
              <a:rPr lang="en-US" dirty="0"/>
              <a:t>Overall ext2 file system size can be from 2 TB to 32 TB</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12</a:t>
            </a:fld>
            <a:endParaRPr lang="en-US"/>
          </a:p>
        </p:txBody>
      </p:sp>
    </p:spTree>
    <p:extLst>
      <p:ext uri="{BB962C8B-B14F-4D97-AF65-F5344CB8AC3E}">
        <p14:creationId xmlns:p14="http://schemas.microsoft.com/office/powerpoint/2010/main" val="3068085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3</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Ext3 stands for third extended file system.</a:t>
            </a:r>
          </a:p>
          <a:p>
            <a:pPr lvl="0"/>
            <a:r>
              <a:rPr lang="en-US" dirty="0"/>
              <a:t>It was introduced in 2001. Developed by Stephen Tweedie.</a:t>
            </a:r>
          </a:p>
          <a:p>
            <a:pPr lvl="0"/>
            <a:r>
              <a:rPr lang="en-US" dirty="0"/>
              <a:t>Starting from Linux Kernel 2.4.15 ext3 was available.</a:t>
            </a:r>
          </a:p>
          <a:p>
            <a:pPr lvl="0"/>
            <a:r>
              <a:rPr lang="en-US" dirty="0"/>
              <a:t>The main benefit of ext3 is that it allows journaling.</a:t>
            </a:r>
          </a:p>
          <a:p>
            <a:pPr lvl="0"/>
            <a:r>
              <a:rPr lang="en-US" dirty="0"/>
              <a:t>Maximum individual file size can be from 16 GB to 2 TB</a:t>
            </a:r>
          </a:p>
          <a:p>
            <a:pPr lvl="0"/>
            <a:r>
              <a:rPr lang="en-US" dirty="0"/>
              <a:t>Overall ext3 file system size can be from 2 TB to 32 TB</a:t>
            </a:r>
          </a:p>
          <a:p>
            <a:pPr lvl="0"/>
            <a:r>
              <a:rPr lang="en-US" dirty="0"/>
              <a:t>There are three types of journaling available in ext3 file system.</a:t>
            </a:r>
          </a:p>
          <a:p>
            <a:pPr lvl="0"/>
            <a:r>
              <a:rPr lang="en-US" dirty="0"/>
              <a:t>Journal – Metadata and content are saved in the journal.</a:t>
            </a:r>
          </a:p>
          <a:p>
            <a:pPr lvl="0"/>
            <a:r>
              <a:rPr lang="en-US" dirty="0"/>
              <a:t>Ordered – Only metadata is saved in the journal. Metadata are journaled only after writing the content to disk. This is the default.</a:t>
            </a:r>
          </a:p>
          <a:p>
            <a:pPr lvl="0"/>
            <a:r>
              <a:rPr lang="en-US" dirty="0" err="1"/>
              <a:t>Writeback</a:t>
            </a:r>
            <a:r>
              <a:rPr lang="en-US" dirty="0"/>
              <a:t> – Only metadata is saved in the journal. Metadata might be journaled either before or after the content is written to the disk.</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13</a:t>
            </a:fld>
            <a:endParaRPr lang="en-US"/>
          </a:p>
        </p:txBody>
      </p:sp>
    </p:spTree>
    <p:extLst>
      <p:ext uri="{BB962C8B-B14F-4D97-AF65-F5344CB8AC3E}">
        <p14:creationId xmlns:p14="http://schemas.microsoft.com/office/powerpoint/2010/main" val="1903775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553791"/>
            <a:ext cx="6626719" cy="5023235"/>
          </a:xfrm>
          <a:prstGeom prst="rect">
            <a:avLst/>
          </a:prstGeom>
        </p:spPr>
      </p:pic>
      <p:sp>
        <p:nvSpPr>
          <p:cNvPr id="2" name="Slide Number Placeholder 1"/>
          <p:cNvSpPr>
            <a:spLocks noGrp="1"/>
          </p:cNvSpPr>
          <p:nvPr>
            <p:ph type="sldNum" sz="quarter" idx="12"/>
          </p:nvPr>
        </p:nvSpPr>
        <p:spPr/>
        <p:txBody>
          <a:bodyPr/>
          <a:lstStyle/>
          <a:p>
            <a:fld id="{D7B40E3C-1BBE-4437-9DF1-36BFA7B8881D}" type="slidenum">
              <a:rPr lang="en-US" smtClean="0"/>
              <a:t>14</a:t>
            </a:fld>
            <a:endParaRPr lang="en-US"/>
          </a:p>
        </p:txBody>
      </p:sp>
    </p:spTree>
    <p:extLst>
      <p:ext uri="{BB962C8B-B14F-4D97-AF65-F5344CB8AC3E}">
        <p14:creationId xmlns:p14="http://schemas.microsoft.com/office/powerpoint/2010/main" val="3881617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4</a:t>
            </a:r>
            <a:endParaRPr lang="en-US" dirty="0"/>
          </a:p>
        </p:txBody>
      </p:sp>
      <p:sp>
        <p:nvSpPr>
          <p:cNvPr id="3" name="Content Placeholder 2"/>
          <p:cNvSpPr>
            <a:spLocks noGrp="1"/>
          </p:cNvSpPr>
          <p:nvPr>
            <p:ph idx="1"/>
          </p:nvPr>
        </p:nvSpPr>
        <p:spPr/>
        <p:txBody>
          <a:bodyPr>
            <a:normAutofit/>
          </a:bodyPr>
          <a:lstStyle/>
          <a:p>
            <a:pPr lvl="0"/>
            <a:r>
              <a:rPr lang="en-US" dirty="0"/>
              <a:t>Ext4 stands for fourth extended file system.</a:t>
            </a:r>
          </a:p>
          <a:p>
            <a:pPr lvl="0"/>
            <a:r>
              <a:rPr lang="en-US" dirty="0"/>
              <a:t>It was introduced in 2008.</a:t>
            </a:r>
          </a:p>
          <a:p>
            <a:pPr lvl="0"/>
            <a:r>
              <a:rPr lang="en-US" dirty="0"/>
              <a:t>Starting from Linux Kernel 2.6.19 ext4 was available.</a:t>
            </a:r>
          </a:p>
          <a:p>
            <a:pPr lvl="0"/>
            <a:r>
              <a:rPr lang="en-US" dirty="0"/>
              <a:t>Supports huge individual file size and overall file system size.</a:t>
            </a:r>
          </a:p>
          <a:p>
            <a:pPr lvl="0"/>
            <a:r>
              <a:rPr lang="en-US" dirty="0"/>
              <a:t>Maximum individual file size can be from 16 GB to 16 TB</a:t>
            </a:r>
          </a:p>
          <a:p>
            <a:pPr lvl="0"/>
            <a:r>
              <a:rPr lang="en-US" dirty="0"/>
              <a:t>Overall maximum ext4 file system size is 1 EB (</a:t>
            </a:r>
            <a:r>
              <a:rPr lang="en-US" dirty="0" err="1"/>
              <a:t>exabyte</a:t>
            </a:r>
            <a:r>
              <a:rPr lang="en-US" dirty="0"/>
              <a:t>). 1 EB = 1024 PB (petabyte). 1 PB = 1024 TB (terabyte).</a:t>
            </a:r>
          </a:p>
          <a:p>
            <a:pPr lvl="0"/>
            <a:r>
              <a:rPr lang="en-US" dirty="0"/>
              <a:t>In ext4, you also have the option of turning the journaling feature “off”.</a:t>
            </a:r>
          </a:p>
          <a:p>
            <a:pPr lvl="0"/>
            <a:r>
              <a:rPr lang="en-US" dirty="0"/>
              <a:t>You can also mount an existing ext3 fs as ext4 fs without having to upgrade it.</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15</a:t>
            </a:fld>
            <a:endParaRPr lang="en-US"/>
          </a:p>
        </p:txBody>
      </p:sp>
    </p:spTree>
    <p:extLst>
      <p:ext uri="{BB962C8B-B14F-4D97-AF65-F5344CB8AC3E}">
        <p14:creationId xmlns:p14="http://schemas.microsoft.com/office/powerpoint/2010/main" val="321538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marL="0" indent="0">
              <a:buNone/>
            </a:pPr>
            <a:r>
              <a:rPr lang="en-US" dirty="0"/>
              <a:t>There are some new features introduced in ext4:</a:t>
            </a:r>
          </a:p>
          <a:p>
            <a:pPr lvl="0"/>
            <a:r>
              <a:rPr lang="en-US" dirty="0" smtClean="0"/>
              <a:t>Multi block </a:t>
            </a:r>
            <a:r>
              <a:rPr lang="en-US" dirty="0"/>
              <a:t>allocation.</a:t>
            </a:r>
          </a:p>
          <a:p>
            <a:pPr lvl="0"/>
            <a:r>
              <a:rPr lang="en-US" dirty="0"/>
              <a:t>delayed allocation.</a:t>
            </a:r>
          </a:p>
          <a:p>
            <a:pPr lvl="0"/>
            <a:r>
              <a:rPr lang="en-US" dirty="0"/>
              <a:t>journal checksum.</a:t>
            </a:r>
          </a:p>
          <a:p>
            <a:pPr lvl="0"/>
            <a:r>
              <a:rPr lang="en-US" dirty="0"/>
              <a:t>These features improves the performance and reliability of the filesystem when compared to ext3.</a:t>
            </a:r>
          </a:p>
          <a:p>
            <a:pPr marL="0" indent="0">
              <a:buNone/>
            </a:pPr>
            <a:endParaRPr lang="en-US" dirty="0"/>
          </a:p>
        </p:txBody>
      </p:sp>
      <p:sp>
        <p:nvSpPr>
          <p:cNvPr id="2" name="Slide Number Placeholder 1"/>
          <p:cNvSpPr>
            <a:spLocks noGrp="1"/>
          </p:cNvSpPr>
          <p:nvPr>
            <p:ph type="sldNum" sz="quarter" idx="12"/>
          </p:nvPr>
        </p:nvSpPr>
        <p:spPr/>
        <p:txBody>
          <a:bodyPr/>
          <a:lstStyle/>
          <a:p>
            <a:fld id="{D7B40E3C-1BBE-4437-9DF1-36BFA7B8881D}" type="slidenum">
              <a:rPr lang="en-US" smtClean="0"/>
              <a:t>16</a:t>
            </a:fld>
            <a:endParaRPr lang="en-US"/>
          </a:p>
        </p:txBody>
      </p:sp>
    </p:spTree>
    <p:extLst>
      <p:ext uri="{BB962C8B-B14F-4D97-AF65-F5344CB8AC3E}">
        <p14:creationId xmlns:p14="http://schemas.microsoft.com/office/powerpoint/2010/main" val="3760892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         Disk Arrangement ( Allocating )</a:t>
            </a:r>
            <a:endParaRPr lang="en-US" sz="4400" dirty="0"/>
          </a:p>
        </p:txBody>
      </p:sp>
      <p:sp>
        <p:nvSpPr>
          <p:cNvPr id="6" name="Content Placeholder 5"/>
          <p:cNvSpPr>
            <a:spLocks noGrp="1"/>
          </p:cNvSpPr>
          <p:nvPr>
            <p:ph sz="half" idx="1"/>
          </p:nvPr>
        </p:nvSpPr>
        <p:spPr/>
        <p:txBody>
          <a:bodyPr>
            <a:normAutofit fontScale="85000" lnSpcReduction="20000"/>
          </a:bodyPr>
          <a:lstStyle/>
          <a:p>
            <a:r>
              <a:rPr lang="en-US" dirty="0" smtClean="0"/>
              <a:t>Allocate filesystems and swap space to separate partitions or disks</a:t>
            </a:r>
          </a:p>
          <a:p>
            <a:r>
              <a:rPr lang="en-US" dirty="0" smtClean="0"/>
              <a:t>Boot files. Some files must be accessible to the BIOS, UEFI, or boot loader at boot time. </a:t>
            </a:r>
          </a:p>
          <a:p>
            <a:r>
              <a:rPr lang="en-US" dirty="0" smtClean="0"/>
              <a:t>Multiple hard drives. Typically each hard drive will be divided into one or more partitions, each with a filesystem that must be mounted somewhere in the filesystem tree. </a:t>
            </a:r>
          </a:p>
          <a:p>
            <a:r>
              <a:rPr lang="en-US" dirty="0" smtClean="0"/>
              <a:t>Potential overflow. If a filesystem might fill to 100 percent of its capacity, it is usually a good idea to separate this from files that are needed to run the system. </a:t>
            </a:r>
          </a:p>
          <a:p>
            <a:r>
              <a:rPr lang="en-US" dirty="0" smtClean="0"/>
              <a:t>Quotas. Quotas limit the amount of space that users or groups can take on a filesystem. </a:t>
            </a:r>
          </a:p>
        </p:txBody>
      </p:sp>
      <p:pic>
        <p:nvPicPr>
          <p:cNvPr id="8" name="Content Placeholder 7"/>
          <p:cNvPicPr>
            <a:picLocks noGrp="1" noChangeAspect="1"/>
          </p:cNvPicPr>
          <p:nvPr>
            <p:ph sz="half" idx="2"/>
          </p:nvPr>
        </p:nvPicPr>
        <p:blipFill>
          <a:blip r:embed="rId2"/>
          <a:stretch>
            <a:fillRect/>
          </a:stretch>
        </p:blipFill>
        <p:spPr>
          <a:xfrm>
            <a:off x="6364288" y="2625943"/>
            <a:ext cx="4754562" cy="3114238"/>
          </a:xfrm>
          <a:prstGeom prst="rect">
            <a:avLst/>
          </a:prstGeom>
        </p:spPr>
      </p:pic>
      <p:sp>
        <p:nvSpPr>
          <p:cNvPr id="2" name="Slide Number Placeholder 1"/>
          <p:cNvSpPr>
            <a:spLocks noGrp="1"/>
          </p:cNvSpPr>
          <p:nvPr>
            <p:ph type="sldNum" sz="quarter" idx="12"/>
          </p:nvPr>
        </p:nvSpPr>
        <p:spPr/>
        <p:txBody>
          <a:bodyPr/>
          <a:lstStyle/>
          <a:p>
            <a:fld id="{D7B40E3C-1BBE-4437-9DF1-36BFA7B8881D}" type="slidenum">
              <a:rPr lang="en-US" smtClean="0"/>
              <a:t>17</a:t>
            </a:fld>
            <a:endParaRPr lang="en-US"/>
          </a:p>
        </p:txBody>
      </p:sp>
    </p:spTree>
    <p:extLst>
      <p:ext uri="{BB962C8B-B14F-4D97-AF65-F5344CB8AC3E}">
        <p14:creationId xmlns:p14="http://schemas.microsoft.com/office/powerpoint/2010/main" val="2711509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sz="3600" b="1" dirty="0" smtClean="0"/>
              <a:t>Disk Arrangement ( Partition)</a:t>
            </a:r>
            <a:endParaRPr lang="en-US" sz="3600" b="1" dirty="0"/>
          </a:p>
        </p:txBody>
      </p:sp>
      <p:sp>
        <p:nvSpPr>
          <p:cNvPr id="4" name="Content Placeholder 3"/>
          <p:cNvSpPr>
            <a:spLocks noGrp="1"/>
          </p:cNvSpPr>
          <p:nvPr>
            <p:ph sz="half" idx="1"/>
          </p:nvPr>
        </p:nvSpPr>
        <p:spPr/>
        <p:txBody>
          <a:bodyPr/>
          <a:lstStyle/>
          <a:p>
            <a:pPr marL="0" indent="0">
              <a:buNone/>
            </a:pPr>
            <a:r>
              <a:rPr lang="en-US" dirty="0" smtClean="0"/>
              <a:t>Only two partition root and swap on hard drive.</a:t>
            </a:r>
          </a:p>
          <a:p>
            <a:pPr marL="0" indent="0">
              <a:buNone/>
            </a:pPr>
            <a:r>
              <a:rPr lang="en-US" dirty="0" smtClean="0"/>
              <a:t>Directories created under root.</a:t>
            </a:r>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6364288" y="2443077"/>
            <a:ext cx="4754562" cy="3479970"/>
          </a:xfrm>
          <a:prstGeom prst="rect">
            <a:avLst/>
          </a:prstGeom>
        </p:spPr>
      </p:pic>
      <p:sp>
        <p:nvSpPr>
          <p:cNvPr id="3" name="Slide Number Placeholder 2"/>
          <p:cNvSpPr>
            <a:spLocks noGrp="1"/>
          </p:cNvSpPr>
          <p:nvPr>
            <p:ph type="sldNum" sz="quarter" idx="12"/>
          </p:nvPr>
        </p:nvSpPr>
        <p:spPr/>
        <p:txBody>
          <a:bodyPr/>
          <a:lstStyle/>
          <a:p>
            <a:fld id="{D7B40E3C-1BBE-4437-9DF1-36BFA7B8881D}" type="slidenum">
              <a:rPr lang="en-US" smtClean="0"/>
              <a:t>18</a:t>
            </a:fld>
            <a:endParaRPr lang="en-US"/>
          </a:p>
        </p:txBody>
      </p:sp>
    </p:spTree>
    <p:extLst>
      <p:ext uri="{BB962C8B-B14F-4D97-AF65-F5344CB8AC3E}">
        <p14:creationId xmlns:p14="http://schemas.microsoft.com/office/powerpoint/2010/main" val="2297395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Disk Management ( Dynamic)</a:t>
            </a:r>
            <a:endParaRPr lang="en-US" sz="5400" dirty="0"/>
          </a:p>
        </p:txBody>
      </p:sp>
      <p:sp>
        <p:nvSpPr>
          <p:cNvPr id="3" name="Content Placeholder 2"/>
          <p:cNvSpPr>
            <a:spLocks noGrp="1"/>
          </p:cNvSpPr>
          <p:nvPr>
            <p:ph sz="half" idx="1"/>
          </p:nvPr>
        </p:nvSpPr>
        <p:spPr/>
        <p:txBody>
          <a:bodyPr/>
          <a:lstStyle/>
          <a:p>
            <a:pPr marL="0" indent="0">
              <a:buNone/>
            </a:pPr>
            <a:r>
              <a:rPr lang="en-US" dirty="0" smtClean="0">
                <a:latin typeface="+mj-lt"/>
              </a:rPr>
              <a:t>Improve </a:t>
            </a:r>
            <a:r>
              <a:rPr lang="en-US" dirty="0">
                <a:latin typeface="+mj-lt"/>
              </a:rPr>
              <a:t>performance with a striped volume across multiple </a:t>
            </a:r>
            <a:r>
              <a:rPr lang="en-US" dirty="0" smtClean="0">
                <a:latin typeface="+mj-lt"/>
              </a:rPr>
              <a:t>disks.</a:t>
            </a: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364288" y="2649716"/>
            <a:ext cx="4754562" cy="3066692"/>
          </a:xfrm>
          <a:prstGeom prst="rect">
            <a:avLst/>
          </a:prstGeom>
        </p:spPr>
      </p:pic>
      <p:sp>
        <p:nvSpPr>
          <p:cNvPr id="4" name="Slide Number Placeholder 3"/>
          <p:cNvSpPr>
            <a:spLocks noGrp="1"/>
          </p:cNvSpPr>
          <p:nvPr>
            <p:ph type="sldNum" sz="quarter" idx="12"/>
          </p:nvPr>
        </p:nvSpPr>
        <p:spPr/>
        <p:txBody>
          <a:bodyPr/>
          <a:lstStyle/>
          <a:p>
            <a:fld id="{D7B40E3C-1BBE-4437-9DF1-36BFA7B8881D}" type="slidenum">
              <a:rPr lang="en-US" smtClean="0"/>
              <a:t>19</a:t>
            </a:fld>
            <a:endParaRPr lang="en-US"/>
          </a:p>
        </p:txBody>
      </p:sp>
    </p:spTree>
    <p:extLst>
      <p:ext uri="{BB962C8B-B14F-4D97-AF65-F5344CB8AC3E}">
        <p14:creationId xmlns:p14="http://schemas.microsoft.com/office/powerpoint/2010/main" val="1174536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Content Placeholder 2"/>
          <p:cNvSpPr>
            <a:spLocks noGrp="1"/>
          </p:cNvSpPr>
          <p:nvPr>
            <p:ph idx="1"/>
          </p:nvPr>
        </p:nvSpPr>
        <p:spPr/>
        <p:txBody>
          <a:bodyPr numCol="2"/>
          <a:lstStyle/>
          <a:p>
            <a:pPr algn="just">
              <a:lnSpc>
                <a:spcPct val="150000"/>
              </a:lnSpc>
            </a:pPr>
            <a:r>
              <a:rPr lang="en-US" dirty="0" err="1" smtClean="0"/>
              <a:t>Menaga</a:t>
            </a:r>
            <a:r>
              <a:rPr lang="en-US" dirty="0" smtClean="0"/>
              <a:t>                                      -093959</a:t>
            </a:r>
          </a:p>
          <a:p>
            <a:pPr algn="just">
              <a:lnSpc>
                <a:spcPct val="150000"/>
              </a:lnSpc>
            </a:pPr>
            <a:r>
              <a:rPr lang="en-US" dirty="0" err="1" smtClean="0"/>
              <a:t>Navya</a:t>
            </a:r>
            <a:r>
              <a:rPr lang="en-US" dirty="0" smtClean="0"/>
              <a:t> Rani                                -093953</a:t>
            </a:r>
          </a:p>
          <a:p>
            <a:pPr algn="just">
              <a:lnSpc>
                <a:spcPct val="150000"/>
              </a:lnSpc>
            </a:pPr>
            <a:r>
              <a:rPr lang="en-US" dirty="0" err="1" smtClean="0"/>
              <a:t>Ayub</a:t>
            </a:r>
            <a:r>
              <a:rPr lang="en-US" dirty="0" smtClean="0"/>
              <a:t> </a:t>
            </a:r>
            <a:r>
              <a:rPr lang="en-US" dirty="0" err="1" smtClean="0"/>
              <a:t>Nadaf</a:t>
            </a:r>
            <a:r>
              <a:rPr lang="en-US" dirty="0" smtClean="0"/>
              <a:t>                               -094047 </a:t>
            </a:r>
          </a:p>
          <a:p>
            <a:pPr algn="just">
              <a:lnSpc>
                <a:spcPct val="150000"/>
              </a:lnSpc>
            </a:pPr>
            <a:r>
              <a:rPr lang="en-US" dirty="0" err="1" smtClean="0"/>
              <a:t>Prem</a:t>
            </a:r>
            <a:r>
              <a:rPr lang="en-US" dirty="0" smtClean="0"/>
              <a:t> </a:t>
            </a:r>
            <a:r>
              <a:rPr lang="en-US" dirty="0"/>
              <a:t>S</a:t>
            </a:r>
            <a:r>
              <a:rPr lang="en-US" dirty="0" smtClean="0"/>
              <a:t>ingh </a:t>
            </a:r>
            <a:r>
              <a:rPr lang="en-US" dirty="0" err="1" smtClean="0"/>
              <a:t>Rawat</a:t>
            </a:r>
            <a:r>
              <a:rPr lang="en-US" dirty="0" smtClean="0"/>
              <a:t>                    -093999</a:t>
            </a:r>
          </a:p>
          <a:p>
            <a:pPr algn="just">
              <a:lnSpc>
                <a:spcPct val="150000"/>
              </a:lnSpc>
            </a:pPr>
            <a:r>
              <a:rPr lang="en-US" dirty="0" smtClean="0"/>
              <a:t>Mohammad Abdul </a:t>
            </a:r>
            <a:r>
              <a:rPr lang="en-US" dirty="0" err="1" smtClean="0"/>
              <a:t>Nadaf</a:t>
            </a:r>
            <a:r>
              <a:rPr lang="en-US" dirty="0" smtClean="0"/>
              <a:t>       -093958</a:t>
            </a:r>
          </a:p>
          <a:p>
            <a:pPr algn="just">
              <a:lnSpc>
                <a:spcPct val="150000"/>
              </a:lnSpc>
            </a:pPr>
            <a:r>
              <a:rPr lang="en-US" dirty="0" smtClean="0"/>
              <a:t>Raj </a:t>
            </a:r>
            <a:r>
              <a:rPr lang="en-US" dirty="0" err="1" smtClean="0"/>
              <a:t>Subash</a:t>
            </a:r>
            <a:r>
              <a:rPr lang="en-US" dirty="0" smtClean="0"/>
              <a:t> B                              -093964</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a:t>
            </a:fld>
            <a:endParaRPr lang="en-US"/>
          </a:p>
        </p:txBody>
      </p:sp>
    </p:spTree>
    <p:extLst>
      <p:ext uri="{BB962C8B-B14F-4D97-AF65-F5344CB8AC3E}">
        <p14:creationId xmlns:p14="http://schemas.microsoft.com/office/powerpoint/2010/main" val="889941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        Disk Management ( Basic ) </a:t>
            </a:r>
            <a:endParaRPr lang="en-US" sz="4800" b="1" dirty="0"/>
          </a:p>
        </p:txBody>
      </p:sp>
      <p:sp>
        <p:nvSpPr>
          <p:cNvPr id="3" name="Content Placeholder 2"/>
          <p:cNvSpPr>
            <a:spLocks noGrp="1"/>
          </p:cNvSpPr>
          <p:nvPr>
            <p:ph idx="1"/>
          </p:nvPr>
        </p:nvSpPr>
        <p:spPr/>
        <p:txBody>
          <a:bodyPr/>
          <a:lstStyle/>
          <a:p>
            <a:pPr marL="0" indent="0">
              <a:buNone/>
            </a:pPr>
            <a:r>
              <a:rPr lang="en-US" dirty="0" smtClean="0"/>
              <a:t>Linux disk management includes several important tasks such as adding or removing storage devices, creating and deleting partitions, mounting partitions on appropriate directories and making file system in partitions.</a:t>
            </a:r>
          </a:p>
          <a:p>
            <a:pPr marL="0" indent="0">
              <a:buNone/>
            </a:pPr>
            <a:r>
              <a:rPr lang="en-US" dirty="0"/>
              <a:t>Improve performance with a striped volume across </a:t>
            </a:r>
            <a:r>
              <a:rPr lang="en-US" dirty="0" smtClean="0"/>
              <a:t>single disks.</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20</a:t>
            </a:fld>
            <a:endParaRPr lang="en-US"/>
          </a:p>
        </p:txBody>
      </p:sp>
    </p:spTree>
    <p:extLst>
      <p:ext uri="{BB962C8B-B14F-4D97-AF65-F5344CB8AC3E}">
        <p14:creationId xmlns:p14="http://schemas.microsoft.com/office/powerpoint/2010/main" val="391358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dirty="0" smtClean="0"/>
              <a:t>                  </a:t>
            </a:r>
            <a:br>
              <a:rPr lang="en-US" sz="5300" b="1" dirty="0" smtClean="0"/>
            </a:br>
            <a:r>
              <a:rPr lang="en-US" sz="4400" b="1" dirty="0"/>
              <a:t> </a:t>
            </a:r>
            <a:r>
              <a:rPr lang="en-US" sz="4400" b="1" dirty="0" smtClean="0"/>
              <a:t>            Mounting </a:t>
            </a:r>
            <a:r>
              <a:rPr lang="en-US" sz="4400" b="1" dirty="0"/>
              <a:t>a filesystem</a:t>
            </a:r>
            <a:r>
              <a:rPr lang="en-US" sz="4900" b="1" dirty="0"/>
              <a:t/>
            </a:r>
            <a:br>
              <a:rPr lang="en-US" sz="4900" b="1" dirty="0"/>
            </a:br>
            <a:endParaRPr lang="en-US" sz="4900" b="1" dirty="0"/>
          </a:p>
        </p:txBody>
      </p:sp>
      <p:sp>
        <p:nvSpPr>
          <p:cNvPr id="3" name="Content Placeholder 2"/>
          <p:cNvSpPr>
            <a:spLocks noGrp="1"/>
          </p:cNvSpPr>
          <p:nvPr>
            <p:ph idx="1"/>
          </p:nvPr>
        </p:nvSpPr>
        <p:spPr>
          <a:xfrm>
            <a:off x="838200" y="2093976"/>
            <a:ext cx="10515600" cy="4396976"/>
          </a:xfrm>
        </p:spPr>
        <p:txBody>
          <a:bodyPr>
            <a:normAutofit/>
          </a:bodyPr>
          <a:lstStyle/>
          <a:p>
            <a:pPr marL="0" indent="0" fontAlgn="base">
              <a:buNone/>
            </a:pPr>
            <a:r>
              <a:rPr lang="en-US" dirty="0"/>
              <a:t>The </a:t>
            </a:r>
            <a:r>
              <a:rPr lang="en-US" b="1" dirty="0"/>
              <a:t>mount</a:t>
            </a:r>
            <a:r>
              <a:rPr lang="en-US" dirty="0"/>
              <a:t> command mounts a storage device </a:t>
            </a:r>
            <a:r>
              <a:rPr lang="en-US" dirty="0" smtClean="0"/>
              <a:t>or </a:t>
            </a:r>
            <a:r>
              <a:rPr lang="en-US" b="1" dirty="0" smtClean="0"/>
              <a:t>filesystem</a:t>
            </a:r>
            <a:r>
              <a:rPr lang="en-US" dirty="0"/>
              <a:t>, making it accessible and attaching it to an existing directory structure</a:t>
            </a:r>
            <a:r>
              <a:rPr lang="en-US" dirty="0" smtClean="0"/>
              <a:t>.</a:t>
            </a:r>
          </a:p>
          <a:p>
            <a:pPr marL="0" indent="0" fontAlgn="base">
              <a:buNone/>
            </a:pPr>
            <a:r>
              <a:rPr lang="en-US" b="1" dirty="0" smtClean="0"/>
              <a:t>                                        $mount</a:t>
            </a:r>
          </a:p>
          <a:p>
            <a:pPr marL="0" indent="0" fontAlgn="base">
              <a:buNone/>
            </a:pPr>
            <a:r>
              <a:rPr lang="en-US" dirty="0" smtClean="0"/>
              <a:t> </a:t>
            </a:r>
            <a:r>
              <a:rPr lang="en-US" dirty="0"/>
              <a:t>When you type this at a command prompt, this command will display all the mounted devices, the filesystem type it is mounted as, and the mount point. The mount point being local directory that is assigned to a filesystem during the process of mounting.</a:t>
            </a:r>
          </a:p>
        </p:txBody>
      </p:sp>
      <p:sp>
        <p:nvSpPr>
          <p:cNvPr id="4" name="Slide Number Placeholder 3"/>
          <p:cNvSpPr>
            <a:spLocks noGrp="1"/>
          </p:cNvSpPr>
          <p:nvPr>
            <p:ph type="sldNum" sz="quarter" idx="12"/>
          </p:nvPr>
        </p:nvSpPr>
        <p:spPr/>
        <p:txBody>
          <a:bodyPr/>
          <a:lstStyle/>
          <a:p>
            <a:fld id="{D7B40E3C-1BBE-4437-9DF1-36BFA7B8881D}" type="slidenum">
              <a:rPr lang="en-US" smtClean="0"/>
              <a:t>21</a:t>
            </a:fld>
            <a:endParaRPr lang="en-US"/>
          </a:p>
        </p:txBody>
      </p:sp>
    </p:spTree>
    <p:extLst>
      <p:ext uri="{BB962C8B-B14F-4D97-AF65-F5344CB8AC3E}">
        <p14:creationId xmlns:p14="http://schemas.microsoft.com/office/powerpoint/2010/main" val="3039864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4175"/>
            <a:ext cx="10058400" cy="1609344"/>
          </a:xfrm>
        </p:spPr>
        <p:txBody>
          <a:bodyPr/>
          <a:lstStyle/>
          <a:p>
            <a:pPr algn="ctr"/>
            <a:r>
              <a:rPr lang="en-US" dirty="0"/>
              <a:t>File &amp; Directory Names </a:t>
            </a:r>
            <a:br>
              <a:rPr lang="en-US" dirty="0"/>
            </a:br>
            <a:endParaRPr lang="en-US" dirty="0"/>
          </a:p>
        </p:txBody>
      </p:sp>
      <p:sp>
        <p:nvSpPr>
          <p:cNvPr id="3" name="Content Placeholder 2"/>
          <p:cNvSpPr>
            <a:spLocks noGrp="1"/>
          </p:cNvSpPr>
          <p:nvPr>
            <p:ph idx="1"/>
          </p:nvPr>
        </p:nvSpPr>
        <p:spPr>
          <a:xfrm>
            <a:off x="1069848" y="1352282"/>
            <a:ext cx="10058400" cy="4819918"/>
          </a:xfrm>
        </p:spPr>
        <p:txBody>
          <a:bodyPr>
            <a:normAutofit fontScale="92500" lnSpcReduction="20000"/>
          </a:bodyPr>
          <a:lstStyle/>
          <a:p>
            <a:pPr lvl="0"/>
            <a:r>
              <a:rPr lang="en-US" dirty="0"/>
              <a:t>All file names are case sensitive. So filename vivek.txt Vivek.txt VIVEK.txt all are three different files.</a:t>
            </a:r>
          </a:p>
          <a:p>
            <a:pPr lvl="0"/>
            <a:r>
              <a:rPr lang="en-US" dirty="0"/>
              <a:t>You can use upper and lowercase letters, numbers, “.” (dot), and “_” (underscore) symbols.</a:t>
            </a:r>
          </a:p>
          <a:p>
            <a:pPr lvl="0"/>
            <a:r>
              <a:rPr lang="en-US" dirty="0"/>
              <a:t>You can use other special characters such as blank space, but they are hard to use and it is better to avoid them.</a:t>
            </a:r>
            <a:endParaRPr lang="en-US" sz="3200" dirty="0"/>
          </a:p>
          <a:p>
            <a:pPr lvl="0"/>
            <a:r>
              <a:rPr lang="en-US" dirty="0"/>
              <a:t>In short, filenames may contain any character except / (root directory), which is reserved as the separator between files and directories in a pathname. You cannot use the null character.</a:t>
            </a:r>
            <a:endParaRPr lang="en-US" sz="3200" dirty="0"/>
          </a:p>
          <a:p>
            <a:pPr lvl="0"/>
            <a:r>
              <a:rPr lang="en-US" dirty="0"/>
              <a:t>No need to use . (dot) in a filename. Some time dot improves readability of filenames. And you can use dot based filename extension to identify file. For example:</a:t>
            </a:r>
            <a:endParaRPr lang="en-US" sz="3200" dirty="0"/>
          </a:p>
          <a:p>
            <a:pPr lvl="1"/>
            <a:r>
              <a:rPr lang="en-US" dirty="0"/>
              <a:t>.</a:t>
            </a:r>
            <a:r>
              <a:rPr lang="en-US" dirty="0" err="1"/>
              <a:t>sh</a:t>
            </a:r>
            <a:r>
              <a:rPr lang="en-US" dirty="0"/>
              <a:t> = Shell file</a:t>
            </a:r>
            <a:endParaRPr lang="en-US" sz="2800" dirty="0"/>
          </a:p>
          <a:p>
            <a:pPr lvl="1"/>
            <a:r>
              <a:rPr lang="en-US" dirty="0"/>
              <a:t>.tar.gz = Compressed archive</a:t>
            </a:r>
            <a:endParaRPr lang="en-US" sz="2800" dirty="0"/>
          </a:p>
          <a:p>
            <a:r>
              <a:rPr lang="en-US" dirty="0"/>
              <a:t>Most modern Linux and UNIX limit filename to 255 characters (255 bytes). </a:t>
            </a:r>
            <a:endParaRPr lang="en-US" dirty="0" smtClean="0"/>
          </a:p>
          <a:p>
            <a:pPr lvl="0"/>
            <a:r>
              <a:rPr lang="en-US" dirty="0"/>
              <a:t>A filename must be unique inside its directory. For example, inside /home/</a:t>
            </a:r>
            <a:r>
              <a:rPr lang="en-US" dirty="0" err="1"/>
              <a:t>vivek</a:t>
            </a:r>
            <a:r>
              <a:rPr lang="en-US" dirty="0"/>
              <a:t> directory you cannot create a demo.txt file and demo.txt directory name. However, other directory may have files with the same names. For example, you can create demo.txt directory in /</a:t>
            </a:r>
            <a:r>
              <a:rPr lang="en-US" dirty="0" err="1"/>
              <a:t>tmp</a:t>
            </a:r>
            <a:r>
              <a:rPr lang="en-US" dirty="0"/>
              <a:t>.</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22</a:t>
            </a:fld>
            <a:endParaRPr lang="en-US"/>
          </a:p>
        </p:txBody>
      </p:sp>
    </p:spTree>
    <p:extLst>
      <p:ext uri="{BB962C8B-B14F-4D97-AF65-F5344CB8AC3E}">
        <p14:creationId xmlns:p14="http://schemas.microsoft.com/office/powerpoint/2010/main" val="3569001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Identifying Linux File types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u="sng" dirty="0"/>
              <a:t>ls </a:t>
            </a:r>
            <a:r>
              <a:rPr lang="en-US" dirty="0"/>
              <a:t>command will show the file type as an encoded symbol found as the first character of the file permission part.</a:t>
            </a:r>
            <a:endParaRPr lang="en-US" b="1" dirty="0" smtClean="0"/>
          </a:p>
          <a:p>
            <a:r>
              <a:rPr lang="en-US" b="1" dirty="0" smtClean="0"/>
              <a:t>-</a:t>
            </a:r>
            <a:r>
              <a:rPr lang="en-US" dirty="0"/>
              <a:t> : regular file</a:t>
            </a:r>
          </a:p>
          <a:p>
            <a:r>
              <a:rPr lang="en-US" b="1" dirty="0"/>
              <a:t>d</a:t>
            </a:r>
            <a:r>
              <a:rPr lang="en-US" dirty="0"/>
              <a:t> : directory</a:t>
            </a:r>
          </a:p>
          <a:p>
            <a:r>
              <a:rPr lang="en-US" b="1" dirty="0"/>
              <a:t>c</a:t>
            </a:r>
            <a:r>
              <a:rPr lang="en-US" dirty="0"/>
              <a:t> : character device file</a:t>
            </a:r>
          </a:p>
          <a:p>
            <a:r>
              <a:rPr lang="en-US" b="1" dirty="0"/>
              <a:t>b</a:t>
            </a:r>
            <a:r>
              <a:rPr lang="en-US" dirty="0"/>
              <a:t> : block device file</a:t>
            </a:r>
          </a:p>
          <a:p>
            <a:r>
              <a:rPr lang="en-US" b="1" dirty="0"/>
              <a:t>s</a:t>
            </a:r>
            <a:r>
              <a:rPr lang="en-US" dirty="0"/>
              <a:t> : local socket file</a:t>
            </a:r>
          </a:p>
          <a:p>
            <a:r>
              <a:rPr lang="en-US" b="1" dirty="0"/>
              <a:t>p</a:t>
            </a:r>
            <a:r>
              <a:rPr lang="en-US" dirty="0"/>
              <a:t> : named pipe</a:t>
            </a:r>
          </a:p>
          <a:p>
            <a:r>
              <a:rPr lang="en-US" b="1" dirty="0"/>
              <a:t>l</a:t>
            </a:r>
            <a:r>
              <a:rPr lang="en-US" dirty="0"/>
              <a:t> : symbolic link</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23</a:t>
            </a:fld>
            <a:endParaRPr lang="en-US"/>
          </a:p>
        </p:txBody>
      </p:sp>
    </p:spTree>
    <p:extLst>
      <p:ext uri="{BB962C8B-B14F-4D97-AF65-F5344CB8AC3E}">
        <p14:creationId xmlns:p14="http://schemas.microsoft.com/office/powerpoint/2010/main" val="248832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Path</a:t>
            </a:r>
            <a:endParaRPr lang="en-US" dirty="0"/>
          </a:p>
        </p:txBody>
      </p:sp>
      <p:sp>
        <p:nvSpPr>
          <p:cNvPr id="3" name="Content Placeholder 2"/>
          <p:cNvSpPr>
            <a:spLocks noGrp="1"/>
          </p:cNvSpPr>
          <p:nvPr>
            <p:ph idx="1"/>
          </p:nvPr>
        </p:nvSpPr>
        <p:spPr/>
        <p:txBody>
          <a:bodyPr/>
          <a:lstStyle/>
          <a:p>
            <a:r>
              <a:rPr lang="en-US" dirty="0"/>
              <a:t>A path is a unique location to a file or a folder in a file system of an OS. A path to a file is a combination of / and alpha-numeric characters.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24</a:t>
            </a:fld>
            <a:endParaRPr lang="en-US"/>
          </a:p>
        </p:txBody>
      </p:sp>
    </p:spTree>
    <p:extLst>
      <p:ext uri="{BB962C8B-B14F-4D97-AF65-F5344CB8AC3E}">
        <p14:creationId xmlns:p14="http://schemas.microsoft.com/office/powerpoint/2010/main" val="1045712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t>What is an absolute path?</a:t>
            </a:r>
            <a:br>
              <a:rPr lang="en-US" sz="4400" b="1" dirty="0"/>
            </a:br>
            <a:endParaRPr lang="en-US" sz="4400" dirty="0"/>
          </a:p>
        </p:txBody>
      </p:sp>
      <p:sp>
        <p:nvSpPr>
          <p:cNvPr id="3" name="Content Placeholder 2"/>
          <p:cNvSpPr>
            <a:spLocks noGrp="1"/>
          </p:cNvSpPr>
          <p:nvPr>
            <p:ph idx="1"/>
          </p:nvPr>
        </p:nvSpPr>
        <p:spPr/>
        <p:txBody>
          <a:bodyPr>
            <a:normAutofit/>
          </a:bodyPr>
          <a:lstStyle/>
          <a:p>
            <a:r>
              <a:rPr lang="en-US" dirty="0"/>
              <a:t>An absolute path is defined as the specifying the location of a file or directory from the root directory(/). In other words we can say absolute path is a complete path from start of actual filesystem from / directory.</a:t>
            </a:r>
          </a:p>
          <a:p>
            <a:r>
              <a:rPr lang="en-US" b="1" i="1" dirty="0"/>
              <a:t>Some examples of absolute path:</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ftp</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/pub</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r>
              <a:rPr kumimoji="0" lang="en-US" altLang="en-US" b="1" i="0" u="none" strike="noStrike" cap="none" normalizeH="0" baseline="0" dirty="0" smtClean="0">
                <a:ln>
                  <a:noFill/>
                </a:ln>
                <a:solidFill>
                  <a:srgbClr val="FB6B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etc</a:t>
            </a:r>
            <a:r>
              <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Courier New" panose="02070309020205020404" pitchFamily="49" charset="0"/>
                <a:ea typeface="Times New Roman" panose="02020603050405020304" pitchFamily="18" charset="0"/>
                <a:cs typeface="Courier New" panose="02070309020205020404" pitchFamily="49" charset="0"/>
              </a:rPr>
              <a:t>samba.smb.conf</a:t>
            </a:r>
            <a:endPar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boot/grub/</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grub.conf</a:t>
            </a:r>
            <a:endPar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endParaRPr>
          </a:p>
          <a:p>
            <a:r>
              <a:rPr lang="en-US" dirty="0"/>
              <a:t>If you see all these paths started from / directory which is a root directory for every Linux/Unix machines.</a:t>
            </a:r>
          </a:p>
          <a:p>
            <a:endParaRPr lang="en-US" dirty="0"/>
          </a:p>
        </p:txBody>
      </p:sp>
      <p:sp>
        <p:nvSpPr>
          <p:cNvPr id="10" name="Rectangle 7"/>
          <p:cNvSpPr>
            <a:spLocks noChangeArrowheads="1"/>
          </p:cNvSpPr>
          <p:nvPr/>
        </p:nvSpPr>
        <p:spPr bwMode="auto">
          <a:xfrm>
            <a:off x="152400" y="1920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25</a:t>
            </a:fld>
            <a:endParaRPr lang="en-US"/>
          </a:p>
        </p:txBody>
      </p:sp>
    </p:spTree>
    <p:extLst>
      <p:ext uri="{BB962C8B-B14F-4D97-AF65-F5344CB8AC3E}">
        <p14:creationId xmlns:p14="http://schemas.microsoft.com/office/powerpoint/2010/main" val="1164631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relative path?</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Relative path is defined as path related to the present working directory(</a:t>
            </a:r>
            <a:r>
              <a:rPr lang="en-US" dirty="0" err="1"/>
              <a:t>pwd</a:t>
            </a:r>
            <a:r>
              <a:rPr lang="en-US" dirty="0"/>
              <a:t>). Suppose I am located in /</a:t>
            </a:r>
            <a:r>
              <a:rPr lang="en-US" dirty="0" err="1"/>
              <a:t>var</a:t>
            </a:r>
            <a:r>
              <a:rPr lang="en-US" dirty="0"/>
              <a:t>/log and I want to change directory to /</a:t>
            </a:r>
            <a:r>
              <a:rPr lang="en-US" dirty="0" err="1"/>
              <a:t>var</a:t>
            </a:r>
            <a:r>
              <a:rPr lang="en-US" dirty="0"/>
              <a:t>/log/kernel. I can use relative path concept to change directory to </a:t>
            </a:r>
            <a:r>
              <a:rPr lang="en-US" dirty="0" smtClean="0"/>
              <a:t>kernel </a:t>
            </a:r>
            <a:r>
              <a:rPr lang="en-US" dirty="0"/>
              <a:t>changing directory to /</a:t>
            </a:r>
            <a:r>
              <a:rPr lang="en-US" dirty="0" err="1"/>
              <a:t>var</a:t>
            </a:r>
            <a:r>
              <a:rPr lang="en-US" dirty="0"/>
              <a:t>/log/kernel by using relative path concept.</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kernel</a:t>
            </a:r>
          </a:p>
          <a:p>
            <a:r>
              <a:rPr lang="en-US" sz="3600" b="1" dirty="0"/>
              <a:t>Note:</a:t>
            </a:r>
            <a:r>
              <a:rPr lang="en-US" sz="3600" dirty="0"/>
              <a:t> If you observe there is no / before kernel which indicates </a:t>
            </a:r>
            <a:r>
              <a:rPr lang="en-US" sz="3600" dirty="0" err="1"/>
              <a:t>itâs</a:t>
            </a:r>
            <a:r>
              <a:rPr lang="en-US" sz="3600" dirty="0"/>
              <a:t> a relative directory to present working directory</a:t>
            </a:r>
            <a:r>
              <a:rPr lang="en-US" sz="3600" dirty="0" smtClean="0"/>
              <a:t>.</a:t>
            </a:r>
          </a:p>
          <a:p>
            <a:r>
              <a:rPr lang="en-US" sz="3600" dirty="0"/>
              <a:t>Changing directory to /</a:t>
            </a:r>
            <a:r>
              <a:rPr lang="en-US" sz="3600" dirty="0" err="1"/>
              <a:t>var</a:t>
            </a:r>
            <a:r>
              <a:rPr lang="en-US" sz="3600" dirty="0"/>
              <a:t>/log/kernel using absolute path concept.</a:t>
            </a:r>
          </a:p>
          <a:p>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a:t>
            </a:r>
            <a:r>
              <a:rPr kumimoji="0" lang="en-US" altLang="en-US" sz="3600"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/log/kernel</a:t>
            </a:r>
            <a:endParaRPr lang="en-US" sz="3600" dirty="0" smtClean="0"/>
          </a:p>
          <a:p>
            <a:endParaRPr lang="en-US" sz="3600" dirty="0"/>
          </a:p>
          <a:p>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endParaRPr lang="en-US" dirty="0"/>
          </a:p>
          <a:p>
            <a:endParaRPr lang="en-US" dirty="0"/>
          </a:p>
        </p:txBody>
      </p:sp>
      <p:sp>
        <p:nvSpPr>
          <p:cNvPr id="4" name="Rectangle 1"/>
          <p:cNvSpPr>
            <a:spLocks noChangeArrowheads="1"/>
          </p:cNvSpPr>
          <p:nvPr/>
        </p:nvSpPr>
        <p:spPr bwMode="auto">
          <a:xfrm>
            <a:off x="0" y="396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7B40E3C-1BBE-4437-9DF1-36BFA7B8881D}" type="slidenum">
              <a:rPr lang="en-US" smtClean="0"/>
              <a:t>26</a:t>
            </a:fld>
            <a:endParaRPr lang="en-US"/>
          </a:p>
        </p:txBody>
      </p:sp>
    </p:spTree>
    <p:extLst>
      <p:ext uri="{BB962C8B-B14F-4D97-AF65-F5344CB8AC3E}">
        <p14:creationId xmlns:p14="http://schemas.microsoft.com/office/powerpoint/2010/main" val="1890724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Listing Directory </a:t>
            </a:r>
            <a:r>
              <a:rPr lang="en-US" dirty="0" smtClean="0"/>
              <a:t>contents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ls:</a:t>
            </a:r>
          </a:p>
          <a:p>
            <a:r>
              <a:rPr lang="en-US" dirty="0"/>
              <a:t>You can list the contents of a directory with </a:t>
            </a:r>
            <a:r>
              <a:rPr lang="en-US" b="1" dirty="0"/>
              <a:t>ls</a:t>
            </a:r>
            <a:r>
              <a:rPr lang="en-US" dirty="0"/>
              <a:t>.</a:t>
            </a:r>
          </a:p>
          <a:p>
            <a:r>
              <a:rPr lang="en-US" dirty="0"/>
              <a:t>paul@debian8:~$ </a:t>
            </a:r>
            <a:r>
              <a:rPr lang="en-US" b="1" dirty="0"/>
              <a:t>ls</a:t>
            </a:r>
            <a:endParaRPr lang="en-US" dirty="0"/>
          </a:p>
          <a:p>
            <a:r>
              <a:rPr lang="en-US" dirty="0"/>
              <a:t>allfiles.txt dmesg.txt services stuff summer.txt</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27</a:t>
            </a:fld>
            <a:endParaRPr lang="en-US"/>
          </a:p>
        </p:txBody>
      </p:sp>
    </p:spTree>
    <p:extLst>
      <p:ext uri="{BB962C8B-B14F-4D97-AF65-F5344CB8AC3E}">
        <p14:creationId xmlns:p14="http://schemas.microsoft.com/office/powerpoint/2010/main" val="3200055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ls -a</a:t>
            </a:r>
            <a:endParaRPr lang="en-US" dirty="0"/>
          </a:p>
          <a:p>
            <a:r>
              <a:rPr lang="en-US" dirty="0"/>
              <a:t>A frequently used option with ls is </a:t>
            </a:r>
            <a:r>
              <a:rPr lang="en-US" b="1" dirty="0"/>
              <a:t>-a </a:t>
            </a:r>
            <a:r>
              <a:rPr lang="en-US" dirty="0"/>
              <a:t>to show all files. Showing all files means including</a:t>
            </a:r>
          </a:p>
          <a:p>
            <a:r>
              <a:rPr lang="en-US" dirty="0"/>
              <a:t>the </a:t>
            </a:r>
            <a:r>
              <a:rPr lang="en-US" b="1" dirty="0"/>
              <a:t>hidden files</a:t>
            </a:r>
            <a:r>
              <a:rPr lang="en-US" dirty="0"/>
              <a:t>. When a file name on a Linux file system starts with a dot, it is considered</a:t>
            </a:r>
          </a:p>
          <a:p>
            <a:r>
              <a:rPr lang="en-US" dirty="0"/>
              <a:t>a </a:t>
            </a:r>
            <a:r>
              <a:rPr lang="en-US" b="1" dirty="0"/>
              <a:t>hidden file </a:t>
            </a:r>
            <a:r>
              <a:rPr lang="en-US" dirty="0"/>
              <a:t>and it doesn't show up in regular file listings.</a:t>
            </a:r>
          </a:p>
          <a:p>
            <a:pPr marL="0" indent="0">
              <a:buNone/>
            </a:pPr>
            <a:r>
              <a:rPr lang="en-US" dirty="0"/>
              <a:t>paul@debian8:~$ </a:t>
            </a:r>
            <a:r>
              <a:rPr lang="en-US" b="1" dirty="0"/>
              <a:t>ls</a:t>
            </a:r>
            <a:endParaRPr lang="en-US" dirty="0"/>
          </a:p>
          <a:p>
            <a:pPr marL="0" indent="0">
              <a:buNone/>
            </a:pPr>
            <a:r>
              <a:rPr lang="en-US" dirty="0"/>
              <a:t>allfiles.txt dmesg.txt services stuff summer.txt</a:t>
            </a:r>
          </a:p>
          <a:p>
            <a:pPr marL="0" indent="0">
              <a:buNone/>
            </a:pPr>
            <a:r>
              <a:rPr lang="en-US" dirty="0"/>
              <a:t>paul@debian8:~$ </a:t>
            </a:r>
            <a:r>
              <a:rPr lang="en-US" b="1" dirty="0"/>
              <a:t>ls -a</a:t>
            </a:r>
            <a:endParaRPr lang="en-US" dirty="0"/>
          </a:p>
          <a:p>
            <a:pPr marL="0" indent="0">
              <a:buNone/>
            </a:pPr>
            <a:r>
              <a:rPr lang="en-US" dirty="0"/>
              <a:t>. allfiles.txt .</a:t>
            </a:r>
            <a:r>
              <a:rPr lang="en-US" dirty="0" err="1"/>
              <a:t>bash_profile</a:t>
            </a:r>
            <a:r>
              <a:rPr lang="en-US" dirty="0"/>
              <a:t> dmesg.txt .</a:t>
            </a:r>
            <a:r>
              <a:rPr lang="en-US" dirty="0" err="1"/>
              <a:t>lesshst</a:t>
            </a:r>
            <a:r>
              <a:rPr lang="en-US" dirty="0"/>
              <a:t> stuff</a:t>
            </a:r>
          </a:p>
          <a:p>
            <a:pPr marL="0" indent="0">
              <a:buNone/>
            </a:pPr>
            <a:r>
              <a:rPr lang="en-US" dirty="0" smtClean="0"/>
              <a:t>.</a:t>
            </a:r>
            <a:r>
              <a:rPr lang="en-US" dirty="0" err="1"/>
              <a:t>bash_history</a:t>
            </a:r>
            <a:r>
              <a:rPr lang="en-US" dirty="0"/>
              <a:t> .</a:t>
            </a:r>
            <a:r>
              <a:rPr lang="en-US" dirty="0" err="1"/>
              <a:t>bashrc</a:t>
            </a:r>
            <a:r>
              <a:rPr lang="en-US" dirty="0"/>
              <a:t> services .</a:t>
            </a:r>
            <a:r>
              <a:rPr lang="en-US" dirty="0" err="1"/>
              <a:t>ssh</a:t>
            </a:r>
            <a:r>
              <a:rPr lang="en-US" dirty="0"/>
              <a:t> summer.txt</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28</a:t>
            </a:fld>
            <a:endParaRPr lang="en-US"/>
          </a:p>
        </p:txBody>
      </p:sp>
    </p:spTree>
    <p:extLst>
      <p:ext uri="{BB962C8B-B14F-4D97-AF65-F5344CB8AC3E}">
        <p14:creationId xmlns:p14="http://schemas.microsoft.com/office/powerpoint/2010/main" val="1039204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Moving, Renaming Files &amp; Directories </a:t>
            </a:r>
            <a:br>
              <a:rPr lang="en-US" dirty="0"/>
            </a:br>
            <a:endParaRPr lang="en-US" dirty="0"/>
          </a:p>
        </p:txBody>
      </p:sp>
      <p:sp>
        <p:nvSpPr>
          <p:cNvPr id="3" name="Content Placeholder 2"/>
          <p:cNvSpPr>
            <a:spLocks noGrp="1"/>
          </p:cNvSpPr>
          <p:nvPr>
            <p:ph idx="1"/>
          </p:nvPr>
        </p:nvSpPr>
        <p:spPr/>
        <p:txBody>
          <a:bodyPr/>
          <a:lstStyle/>
          <a:p>
            <a:r>
              <a:rPr lang="en-US" dirty="0" err="1" smtClean="0"/>
              <a:t>rm</a:t>
            </a:r>
            <a:r>
              <a:rPr lang="en-US" dirty="0" smtClean="0"/>
              <a:t> &amp; </a:t>
            </a:r>
            <a:r>
              <a:rPr lang="en-US" b="1" dirty="0" err="1"/>
              <a:t>rm</a:t>
            </a:r>
            <a:r>
              <a:rPr lang="en-US" b="1" dirty="0"/>
              <a:t> -</a:t>
            </a:r>
            <a:r>
              <a:rPr lang="en-US" b="1" dirty="0" err="1" smtClean="0"/>
              <a:t>rf</a:t>
            </a:r>
            <a:endParaRPr lang="en-US" dirty="0" smtClean="0"/>
          </a:p>
          <a:p>
            <a:r>
              <a:rPr lang="en-US" dirty="0" smtClean="0"/>
              <a:t>When </a:t>
            </a:r>
            <a:r>
              <a:rPr lang="en-US" dirty="0"/>
              <a:t>you no longer need a file, use </a:t>
            </a:r>
            <a:r>
              <a:rPr lang="en-US" b="1" dirty="0" err="1"/>
              <a:t>rm</a:t>
            </a:r>
            <a:r>
              <a:rPr lang="en-US" b="1" dirty="0"/>
              <a:t> </a:t>
            </a:r>
            <a:r>
              <a:rPr lang="en-US" dirty="0"/>
              <a:t>to remove it. Unlike some graphical user interfaces,</a:t>
            </a:r>
          </a:p>
          <a:p>
            <a:r>
              <a:rPr lang="en-US" dirty="0"/>
              <a:t>the command line in general does not have a </a:t>
            </a:r>
            <a:r>
              <a:rPr lang="en-US" b="1" dirty="0"/>
              <a:t>waste bin </a:t>
            </a:r>
            <a:r>
              <a:rPr lang="en-US" dirty="0"/>
              <a:t>or </a:t>
            </a:r>
            <a:r>
              <a:rPr lang="en-US" b="1" dirty="0"/>
              <a:t>trash can </a:t>
            </a:r>
            <a:r>
              <a:rPr lang="en-US" dirty="0"/>
              <a:t>to recover files. When</a:t>
            </a:r>
          </a:p>
          <a:p>
            <a:r>
              <a:rPr lang="en-US" dirty="0"/>
              <a:t>you use </a:t>
            </a:r>
            <a:r>
              <a:rPr lang="en-US" b="1" dirty="0" err="1"/>
              <a:t>rm</a:t>
            </a:r>
            <a:r>
              <a:rPr lang="en-US" b="1" dirty="0"/>
              <a:t> </a:t>
            </a:r>
            <a:r>
              <a:rPr lang="en-US" dirty="0"/>
              <a:t>to remove a file, the file is gone. Therefore, be careful when removing files!</a:t>
            </a:r>
          </a:p>
          <a:p>
            <a:r>
              <a:rPr lang="en-US" dirty="0"/>
              <a:t>paul@debian7:~$ </a:t>
            </a:r>
            <a:r>
              <a:rPr lang="en-US" b="1" dirty="0" err="1"/>
              <a:t>rm</a:t>
            </a:r>
            <a:r>
              <a:rPr lang="en-US" b="1" dirty="0"/>
              <a:t> </a:t>
            </a:r>
            <a:r>
              <a:rPr lang="en-US" b="1" dirty="0" smtClean="0"/>
              <a:t>BigBattle.txt</a:t>
            </a:r>
          </a:p>
          <a:p>
            <a:r>
              <a:rPr lang="en-US" dirty="0"/>
              <a:t>paul@debian7:~$ </a:t>
            </a:r>
            <a:r>
              <a:rPr lang="en-US" b="1" dirty="0" err="1"/>
              <a:t>rm</a:t>
            </a:r>
            <a:r>
              <a:rPr lang="en-US" b="1" dirty="0"/>
              <a:t> -</a:t>
            </a:r>
            <a:r>
              <a:rPr lang="en-US" b="1" dirty="0" err="1"/>
              <a:t>rf</a:t>
            </a:r>
            <a:r>
              <a:rPr lang="en-US" b="1" dirty="0"/>
              <a:t> test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29</a:t>
            </a:fld>
            <a:endParaRPr lang="en-US"/>
          </a:p>
        </p:txBody>
      </p:sp>
    </p:spTree>
    <p:extLst>
      <p:ext uri="{BB962C8B-B14F-4D97-AF65-F5344CB8AC3E}">
        <p14:creationId xmlns:p14="http://schemas.microsoft.com/office/powerpoint/2010/main" val="3381240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a:t>
            </a:r>
            <a:endParaRPr lang="en-US" dirty="0"/>
          </a:p>
        </p:txBody>
      </p:sp>
      <p:sp>
        <p:nvSpPr>
          <p:cNvPr id="3" name="Content Placeholder 2"/>
          <p:cNvSpPr>
            <a:spLocks noGrp="1"/>
          </p:cNvSpPr>
          <p:nvPr>
            <p:ph idx="1"/>
          </p:nvPr>
        </p:nvSpPr>
        <p:spPr/>
        <p:txBody>
          <a:bodyPr/>
          <a:lstStyle/>
          <a:p>
            <a:r>
              <a:rPr lang="en-US" dirty="0"/>
              <a:t>The regular </a:t>
            </a:r>
            <a:r>
              <a:rPr lang="en-US" b="1" dirty="0"/>
              <a:t>file</a:t>
            </a:r>
            <a:r>
              <a:rPr lang="en-US" dirty="0"/>
              <a:t> is a most common </a:t>
            </a:r>
            <a:r>
              <a:rPr lang="en-US" b="1" dirty="0"/>
              <a:t>file</a:t>
            </a:r>
            <a:r>
              <a:rPr lang="en-US" dirty="0"/>
              <a:t> </a:t>
            </a:r>
            <a:r>
              <a:rPr lang="en-US" b="1" dirty="0"/>
              <a:t>type</a:t>
            </a:r>
            <a:r>
              <a:rPr lang="en-US" dirty="0"/>
              <a:t> found on the </a:t>
            </a:r>
            <a:r>
              <a:rPr lang="en-US" b="1" dirty="0"/>
              <a:t>Linux</a:t>
            </a:r>
            <a:r>
              <a:rPr lang="en-US" dirty="0"/>
              <a:t> system. </a:t>
            </a:r>
            <a:endParaRPr lang="en-US" dirty="0" smtClean="0"/>
          </a:p>
          <a:p>
            <a:r>
              <a:rPr lang="en-US" dirty="0" smtClean="0"/>
              <a:t>It </a:t>
            </a:r>
            <a:r>
              <a:rPr lang="en-US" dirty="0"/>
              <a:t>governs all different </a:t>
            </a:r>
            <a:r>
              <a:rPr lang="en-US" b="1" dirty="0"/>
              <a:t>files</a:t>
            </a:r>
            <a:r>
              <a:rPr lang="en-US" dirty="0"/>
              <a:t> such us text </a:t>
            </a:r>
            <a:r>
              <a:rPr lang="en-US" b="1" dirty="0"/>
              <a:t>files</a:t>
            </a:r>
            <a:r>
              <a:rPr lang="en-US" dirty="0"/>
              <a:t>, images, binary </a:t>
            </a:r>
            <a:r>
              <a:rPr lang="en-US" b="1" dirty="0"/>
              <a:t>files</a:t>
            </a:r>
            <a:r>
              <a:rPr lang="en-US" dirty="0"/>
              <a:t>, shared libraries, etc.</a:t>
            </a:r>
          </a:p>
        </p:txBody>
      </p:sp>
      <p:sp>
        <p:nvSpPr>
          <p:cNvPr id="4" name="Slide Number Placeholder 3"/>
          <p:cNvSpPr>
            <a:spLocks noGrp="1"/>
          </p:cNvSpPr>
          <p:nvPr>
            <p:ph type="sldNum" sz="quarter" idx="12"/>
          </p:nvPr>
        </p:nvSpPr>
        <p:spPr/>
        <p:txBody>
          <a:bodyPr/>
          <a:lstStyle/>
          <a:p>
            <a:fld id="{D7B40E3C-1BBE-4437-9DF1-36BFA7B8881D}" type="slidenum">
              <a:rPr lang="en-US" smtClean="0"/>
              <a:t>3</a:t>
            </a:fld>
            <a:endParaRPr lang="en-US"/>
          </a:p>
        </p:txBody>
      </p:sp>
    </p:spTree>
    <p:extLst>
      <p:ext uri="{BB962C8B-B14F-4D97-AF65-F5344CB8AC3E}">
        <p14:creationId xmlns:p14="http://schemas.microsoft.com/office/powerpoint/2010/main" val="201865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Nautilus</a:t>
            </a:r>
            <a:endParaRPr lang="en-US" dirty="0"/>
          </a:p>
        </p:txBody>
      </p:sp>
      <p:sp>
        <p:nvSpPr>
          <p:cNvPr id="3" name="Content Placeholder 2"/>
          <p:cNvSpPr>
            <a:spLocks noGrp="1"/>
          </p:cNvSpPr>
          <p:nvPr>
            <p:ph idx="1"/>
          </p:nvPr>
        </p:nvSpPr>
        <p:spPr/>
        <p:txBody>
          <a:bodyPr/>
          <a:lstStyle/>
          <a:p>
            <a:r>
              <a:rPr lang="en-US" dirty="0"/>
              <a:t>Most people will be used to using graphical tools to copy files from their disks. If you are used to using Windows then you will be aware of a tool called Windows Explorer which makes it very easy.</a:t>
            </a:r>
          </a:p>
          <a:p>
            <a:r>
              <a:rPr lang="en-US" dirty="0"/>
              <a:t>Windows Explorer is a tool known as a file manager and Linux has a number of different file </a:t>
            </a:r>
            <a:r>
              <a:rPr lang="en-US" dirty="0" smtClean="0"/>
              <a:t>managers</a:t>
            </a:r>
          </a:p>
          <a:p>
            <a:r>
              <a:rPr lang="en-US"/>
              <a:t>file manager is called Nautilus.</a:t>
            </a:r>
          </a:p>
        </p:txBody>
      </p:sp>
      <p:sp>
        <p:nvSpPr>
          <p:cNvPr id="4" name="Slide Number Placeholder 3"/>
          <p:cNvSpPr>
            <a:spLocks noGrp="1"/>
          </p:cNvSpPr>
          <p:nvPr>
            <p:ph type="sldNum" sz="quarter" idx="12"/>
          </p:nvPr>
        </p:nvSpPr>
        <p:spPr/>
        <p:txBody>
          <a:bodyPr/>
          <a:lstStyle/>
          <a:p>
            <a:fld id="{D7B40E3C-1BBE-4437-9DF1-36BFA7B8881D}" type="slidenum">
              <a:rPr lang="en-US" smtClean="0"/>
              <a:t>30</a:t>
            </a:fld>
            <a:endParaRPr lang="en-US"/>
          </a:p>
        </p:txBody>
      </p:sp>
    </p:spTree>
    <p:extLst>
      <p:ext uri="{BB962C8B-B14F-4D97-AF65-F5344CB8AC3E}">
        <p14:creationId xmlns:p14="http://schemas.microsoft.com/office/powerpoint/2010/main" val="1043470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4" y="484632"/>
            <a:ext cx="6346598" cy="5476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D7B40E3C-1BBE-4437-9DF1-36BFA7B8881D}" type="slidenum">
              <a:rPr lang="en-US" smtClean="0"/>
              <a:t>31</a:t>
            </a:fld>
            <a:endParaRPr lang="en-US"/>
          </a:p>
        </p:txBody>
      </p:sp>
    </p:spTree>
    <p:extLst>
      <p:ext uri="{BB962C8B-B14F-4D97-AF65-F5344CB8AC3E}">
        <p14:creationId xmlns:p14="http://schemas.microsoft.com/office/powerpoint/2010/main" val="3509729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a:t>1. / – Root</a:t>
            </a:r>
          </a:p>
          <a:p>
            <a:r>
              <a:rPr lang="en-US" dirty="0"/>
              <a:t>Every single file and directory starts from the root directory.</a:t>
            </a:r>
          </a:p>
          <a:p>
            <a:r>
              <a:rPr lang="en-US" dirty="0"/>
              <a:t>Only root user has write privilege under this directory.</a:t>
            </a:r>
          </a:p>
          <a:p>
            <a:r>
              <a:rPr lang="en-US" dirty="0"/>
              <a:t>Please note that /root is root user’s home directory, which is not same as /.</a:t>
            </a:r>
          </a:p>
          <a:p>
            <a:pPr marL="0" indent="0">
              <a:buNone/>
            </a:pPr>
            <a:r>
              <a:rPr lang="en-US" b="1" u="sng" dirty="0" smtClean="0"/>
              <a:t>2</a:t>
            </a:r>
            <a:r>
              <a:rPr lang="en-US" b="1" u="sng" dirty="0"/>
              <a:t>. /bin – User Binaries</a:t>
            </a:r>
          </a:p>
          <a:p>
            <a:r>
              <a:rPr lang="en-US" dirty="0"/>
              <a:t>Contains binary executables.</a:t>
            </a:r>
          </a:p>
          <a:p>
            <a:r>
              <a:rPr lang="en-US" dirty="0"/>
              <a:t>Common </a:t>
            </a:r>
            <a:r>
              <a:rPr lang="en-US" dirty="0" err="1"/>
              <a:t>linux</a:t>
            </a:r>
            <a:r>
              <a:rPr lang="en-US" dirty="0"/>
              <a:t> commands you need to use in single-user modes are located under this directory.</a:t>
            </a:r>
          </a:p>
          <a:p>
            <a:r>
              <a:rPr lang="en-US" dirty="0"/>
              <a:t>Commands used by all the users of the system are located here.</a:t>
            </a:r>
          </a:p>
          <a:p>
            <a:r>
              <a:rPr lang="en-US" dirty="0"/>
              <a:t>For example: </a:t>
            </a:r>
            <a:r>
              <a:rPr lang="en-US" dirty="0" err="1"/>
              <a:t>ps</a:t>
            </a:r>
            <a:r>
              <a:rPr lang="en-US" dirty="0"/>
              <a:t>, ls, ping, grep, cp.</a:t>
            </a:r>
          </a:p>
        </p:txBody>
      </p:sp>
      <p:sp>
        <p:nvSpPr>
          <p:cNvPr id="4" name="Slide Number Placeholder 3"/>
          <p:cNvSpPr>
            <a:spLocks noGrp="1"/>
          </p:cNvSpPr>
          <p:nvPr>
            <p:ph type="sldNum" sz="quarter" idx="12"/>
          </p:nvPr>
        </p:nvSpPr>
        <p:spPr/>
        <p:txBody>
          <a:bodyPr/>
          <a:lstStyle/>
          <a:p>
            <a:fld id="{D7B40E3C-1BBE-4437-9DF1-36BFA7B8881D}" type="slidenum">
              <a:rPr lang="en-US" smtClean="0"/>
              <a:t>32</a:t>
            </a:fld>
            <a:endParaRPr lang="en-US"/>
          </a:p>
        </p:txBody>
      </p:sp>
    </p:spTree>
    <p:extLst>
      <p:ext uri="{BB962C8B-B14F-4D97-AF65-F5344CB8AC3E}">
        <p14:creationId xmlns:p14="http://schemas.microsoft.com/office/powerpoint/2010/main" val="455400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3. /</a:t>
            </a:r>
            <a:r>
              <a:rPr lang="en-US" b="1" u="sng" dirty="0" err="1"/>
              <a:t>sbin</a:t>
            </a:r>
            <a:r>
              <a:rPr lang="en-US" b="1" u="sng" dirty="0"/>
              <a:t> – System Binaries</a:t>
            </a:r>
          </a:p>
          <a:p>
            <a:r>
              <a:rPr lang="en-US" dirty="0"/>
              <a:t>Just like /bin, /</a:t>
            </a:r>
            <a:r>
              <a:rPr lang="en-US" dirty="0" err="1"/>
              <a:t>sbin</a:t>
            </a:r>
            <a:r>
              <a:rPr lang="en-US" dirty="0"/>
              <a:t> also contains binary executables.</a:t>
            </a:r>
          </a:p>
          <a:p>
            <a:r>
              <a:rPr lang="en-US" dirty="0"/>
              <a:t>But, the </a:t>
            </a:r>
            <a:r>
              <a:rPr lang="en-US" dirty="0" err="1"/>
              <a:t>linux</a:t>
            </a:r>
            <a:r>
              <a:rPr lang="en-US" dirty="0"/>
              <a:t> commands located under this directory are used typically by system </a:t>
            </a:r>
            <a:r>
              <a:rPr lang="en-US" dirty="0" err="1"/>
              <a:t>aministrator</a:t>
            </a:r>
            <a:r>
              <a:rPr lang="en-US" dirty="0"/>
              <a:t>, for system</a:t>
            </a:r>
          </a:p>
          <a:p>
            <a:r>
              <a:rPr lang="en-US" dirty="0"/>
              <a:t>maintenance purpose.</a:t>
            </a:r>
          </a:p>
          <a:p>
            <a:r>
              <a:rPr lang="en-US" dirty="0"/>
              <a:t>For example: </a:t>
            </a:r>
            <a:r>
              <a:rPr lang="en-US" dirty="0" err="1"/>
              <a:t>iptables</a:t>
            </a:r>
            <a:r>
              <a:rPr lang="en-US" dirty="0"/>
              <a:t>, reboot, </a:t>
            </a:r>
            <a:r>
              <a:rPr lang="en-US" dirty="0" err="1"/>
              <a:t>fdisk</a:t>
            </a:r>
            <a:r>
              <a:rPr lang="en-US" dirty="0"/>
              <a:t>, </a:t>
            </a:r>
            <a:r>
              <a:rPr lang="en-US" dirty="0" err="1"/>
              <a:t>ifconfig</a:t>
            </a:r>
            <a:r>
              <a:rPr lang="en-US" dirty="0"/>
              <a:t>, </a:t>
            </a:r>
            <a:r>
              <a:rPr lang="en-US" dirty="0" err="1"/>
              <a:t>swapon</a:t>
            </a:r>
            <a:endParaRPr lang="en-US" dirty="0"/>
          </a:p>
          <a:p>
            <a:pPr marL="0" indent="0">
              <a:buNone/>
            </a:pPr>
            <a:r>
              <a:rPr lang="en-US" b="1" u="sng" dirty="0"/>
              <a:t>4. /etc – Configuration Files</a:t>
            </a:r>
          </a:p>
          <a:p>
            <a:r>
              <a:rPr lang="en-US" dirty="0"/>
              <a:t>Contains configuration files required by all programs.</a:t>
            </a:r>
          </a:p>
          <a:p>
            <a:r>
              <a:rPr lang="en-US" dirty="0"/>
              <a:t>This also contains startup and shutdown shell scripts used to start/stop individual programs.</a:t>
            </a:r>
          </a:p>
          <a:p>
            <a:r>
              <a:rPr lang="en-US" dirty="0"/>
              <a:t>For example: /</a:t>
            </a:r>
            <a:r>
              <a:rPr lang="en-US" dirty="0" err="1"/>
              <a:t>etc</a:t>
            </a:r>
            <a:r>
              <a:rPr lang="en-US" dirty="0"/>
              <a:t>/</a:t>
            </a:r>
            <a:r>
              <a:rPr lang="en-US" dirty="0" err="1"/>
              <a:t>resolv.conf</a:t>
            </a:r>
            <a:r>
              <a:rPr lang="en-US" dirty="0"/>
              <a:t>, /</a:t>
            </a:r>
            <a:r>
              <a:rPr lang="en-US" dirty="0" err="1"/>
              <a:t>etc</a:t>
            </a:r>
            <a:r>
              <a:rPr lang="en-US" dirty="0"/>
              <a:t>/</a:t>
            </a:r>
            <a:r>
              <a:rPr lang="en-US" dirty="0" err="1"/>
              <a:t>logrotate.conf</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33</a:t>
            </a:fld>
            <a:endParaRPr lang="en-US"/>
          </a:p>
        </p:txBody>
      </p:sp>
    </p:spTree>
    <p:extLst>
      <p:ext uri="{BB962C8B-B14F-4D97-AF65-F5344CB8AC3E}">
        <p14:creationId xmlns:p14="http://schemas.microsoft.com/office/powerpoint/2010/main" val="297341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5. /dev – Device Files</a:t>
            </a:r>
          </a:p>
          <a:p>
            <a:r>
              <a:rPr lang="en-US" dirty="0"/>
              <a:t>Contains device files.</a:t>
            </a:r>
          </a:p>
          <a:p>
            <a:r>
              <a:rPr lang="en-US" dirty="0"/>
              <a:t>These include terminal devices, </a:t>
            </a:r>
            <a:r>
              <a:rPr lang="en-US" dirty="0" err="1"/>
              <a:t>usb</a:t>
            </a:r>
            <a:r>
              <a:rPr lang="en-US" dirty="0"/>
              <a:t>, or any device attached to the system.</a:t>
            </a:r>
          </a:p>
          <a:p>
            <a:r>
              <a:rPr lang="en-US" dirty="0"/>
              <a:t>For example: /dev/tty1, /dev/usbmon0</a:t>
            </a:r>
          </a:p>
          <a:p>
            <a:pPr marL="0" indent="0">
              <a:buNone/>
            </a:pPr>
            <a:r>
              <a:rPr lang="en-US" b="1" u="sng" dirty="0"/>
              <a:t>6. /proc – Process Information</a:t>
            </a:r>
          </a:p>
          <a:p>
            <a:r>
              <a:rPr lang="en-US" dirty="0"/>
              <a:t>Contains information about system process.</a:t>
            </a:r>
          </a:p>
          <a:p>
            <a:r>
              <a:rPr lang="en-US" dirty="0"/>
              <a:t>This is a pseudo filesystem contains information about running process. For example: /proc/{</a:t>
            </a:r>
            <a:r>
              <a:rPr lang="en-US" dirty="0" err="1"/>
              <a:t>pid</a:t>
            </a:r>
            <a:r>
              <a:rPr lang="en-US" dirty="0"/>
              <a:t>}</a:t>
            </a:r>
          </a:p>
          <a:p>
            <a:r>
              <a:rPr lang="en-US" dirty="0"/>
              <a:t>directory contains information about the process with that particular </a:t>
            </a:r>
            <a:r>
              <a:rPr lang="en-US" dirty="0" err="1"/>
              <a:t>pid</a:t>
            </a:r>
            <a:r>
              <a:rPr lang="en-US" dirty="0"/>
              <a:t>.</a:t>
            </a:r>
          </a:p>
          <a:p>
            <a:r>
              <a:rPr lang="en-US" dirty="0"/>
              <a:t>This is a virtual filesystem with text information about system resources. For example: /proc/uptime</a:t>
            </a:r>
          </a:p>
        </p:txBody>
      </p:sp>
      <p:sp>
        <p:nvSpPr>
          <p:cNvPr id="4" name="Slide Number Placeholder 3"/>
          <p:cNvSpPr>
            <a:spLocks noGrp="1"/>
          </p:cNvSpPr>
          <p:nvPr>
            <p:ph type="sldNum" sz="quarter" idx="12"/>
          </p:nvPr>
        </p:nvSpPr>
        <p:spPr/>
        <p:txBody>
          <a:bodyPr/>
          <a:lstStyle/>
          <a:p>
            <a:fld id="{D7B40E3C-1BBE-4437-9DF1-36BFA7B8881D}" type="slidenum">
              <a:rPr lang="en-US" smtClean="0"/>
              <a:t>34</a:t>
            </a:fld>
            <a:endParaRPr lang="en-US"/>
          </a:p>
        </p:txBody>
      </p:sp>
    </p:spTree>
    <p:extLst>
      <p:ext uri="{BB962C8B-B14F-4D97-AF65-F5344CB8AC3E}">
        <p14:creationId xmlns:p14="http://schemas.microsoft.com/office/powerpoint/2010/main" val="586950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38504"/>
            <a:ext cx="10515600" cy="4351338"/>
          </a:xfrm>
        </p:spPr>
        <p:txBody>
          <a:bodyPr>
            <a:normAutofit/>
          </a:bodyPr>
          <a:lstStyle/>
          <a:p>
            <a:pPr marL="0" indent="0">
              <a:buNone/>
            </a:pPr>
            <a:r>
              <a:rPr lang="en-US" b="1" u="sng" dirty="0"/>
              <a:t>7. /</a:t>
            </a:r>
            <a:r>
              <a:rPr lang="en-US" b="1" u="sng" dirty="0" err="1"/>
              <a:t>var</a:t>
            </a:r>
            <a:r>
              <a:rPr lang="en-US" b="1" u="sng" dirty="0"/>
              <a:t> – Variable Files</a:t>
            </a:r>
          </a:p>
          <a:p>
            <a:r>
              <a:rPr lang="en-US" dirty="0" err="1"/>
              <a:t>var</a:t>
            </a:r>
            <a:r>
              <a:rPr lang="en-US" dirty="0"/>
              <a:t> stands for variable files.</a:t>
            </a:r>
          </a:p>
          <a:p>
            <a:r>
              <a:rPr lang="en-US" dirty="0"/>
              <a:t>Content of the files that are expected to grow can be found under this directory.</a:t>
            </a:r>
          </a:p>
          <a:p>
            <a:r>
              <a:rPr lang="en-US" dirty="0"/>
              <a:t>This includes — system log files (/</a:t>
            </a:r>
            <a:r>
              <a:rPr lang="en-US" dirty="0" err="1"/>
              <a:t>var</a:t>
            </a:r>
            <a:r>
              <a:rPr lang="en-US" dirty="0"/>
              <a:t>/log); packages and database files (/</a:t>
            </a:r>
            <a:r>
              <a:rPr lang="en-US" dirty="0" err="1"/>
              <a:t>var</a:t>
            </a:r>
            <a:r>
              <a:rPr lang="en-US" dirty="0"/>
              <a:t>/lib); emails (/</a:t>
            </a:r>
            <a:r>
              <a:rPr lang="en-US" dirty="0" err="1"/>
              <a:t>var</a:t>
            </a:r>
            <a:r>
              <a:rPr lang="en-US" dirty="0"/>
              <a:t>/mail); print</a:t>
            </a:r>
          </a:p>
          <a:p>
            <a:r>
              <a:rPr lang="en-US" dirty="0"/>
              <a:t>queues (/</a:t>
            </a:r>
            <a:r>
              <a:rPr lang="en-US" dirty="0" err="1"/>
              <a:t>var</a:t>
            </a:r>
            <a:r>
              <a:rPr lang="en-US" dirty="0"/>
              <a:t>/spool); lock files (/</a:t>
            </a:r>
            <a:r>
              <a:rPr lang="en-US" dirty="0" err="1"/>
              <a:t>var</a:t>
            </a:r>
            <a:r>
              <a:rPr lang="en-US" dirty="0"/>
              <a:t>/lock); temp files needed across reboots (/</a:t>
            </a:r>
            <a:r>
              <a:rPr lang="en-US" dirty="0" err="1"/>
              <a:t>var</a:t>
            </a:r>
            <a:r>
              <a:rPr lang="en-US" dirty="0"/>
              <a:t>/</a:t>
            </a:r>
            <a:r>
              <a:rPr lang="en-US" dirty="0" err="1"/>
              <a:t>tmp</a:t>
            </a:r>
            <a:r>
              <a:rPr lang="en-US" dirty="0"/>
              <a:t>);</a:t>
            </a:r>
          </a:p>
          <a:p>
            <a:pPr marL="0" indent="0">
              <a:buNone/>
            </a:pPr>
            <a:r>
              <a:rPr lang="en-US" b="1" u="sng" dirty="0"/>
              <a:t>8. /</a:t>
            </a:r>
            <a:r>
              <a:rPr lang="en-US" b="1" u="sng" dirty="0" err="1"/>
              <a:t>tmp</a:t>
            </a:r>
            <a:r>
              <a:rPr lang="en-US" b="1" u="sng" dirty="0"/>
              <a:t> – Temporary Files</a:t>
            </a:r>
          </a:p>
          <a:p>
            <a:r>
              <a:rPr lang="en-US" dirty="0"/>
              <a:t>Directory that contains temporary files created by system and users.</a:t>
            </a:r>
          </a:p>
          <a:p>
            <a:r>
              <a:rPr lang="en-US" dirty="0"/>
              <a:t>Files under this directory are deleted when system is rebooted.</a:t>
            </a:r>
          </a:p>
        </p:txBody>
      </p:sp>
      <p:sp>
        <p:nvSpPr>
          <p:cNvPr id="4" name="Slide Number Placeholder 3"/>
          <p:cNvSpPr>
            <a:spLocks noGrp="1"/>
          </p:cNvSpPr>
          <p:nvPr>
            <p:ph type="sldNum" sz="quarter" idx="12"/>
          </p:nvPr>
        </p:nvSpPr>
        <p:spPr/>
        <p:txBody>
          <a:bodyPr/>
          <a:lstStyle/>
          <a:p>
            <a:fld id="{D7B40E3C-1BBE-4437-9DF1-36BFA7B8881D}" type="slidenum">
              <a:rPr lang="en-US" smtClean="0"/>
              <a:t>35</a:t>
            </a:fld>
            <a:endParaRPr lang="en-US"/>
          </a:p>
        </p:txBody>
      </p:sp>
    </p:spTree>
    <p:extLst>
      <p:ext uri="{BB962C8B-B14F-4D97-AF65-F5344CB8AC3E}">
        <p14:creationId xmlns:p14="http://schemas.microsoft.com/office/powerpoint/2010/main" val="2757757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9. /</a:t>
            </a:r>
            <a:r>
              <a:rPr lang="en-US" b="1" u="sng" dirty="0" err="1"/>
              <a:t>usr</a:t>
            </a:r>
            <a:r>
              <a:rPr lang="en-US" b="1" u="sng" dirty="0"/>
              <a:t> – User Programs</a:t>
            </a:r>
          </a:p>
          <a:p>
            <a:r>
              <a:rPr lang="en-US" dirty="0"/>
              <a:t>Contains binaries, libraries, documentation, and source-code for second level programs.</a:t>
            </a:r>
          </a:p>
          <a:p>
            <a:r>
              <a:rPr lang="en-US" dirty="0"/>
              <a:t>/</a:t>
            </a:r>
            <a:r>
              <a:rPr lang="en-US" dirty="0" err="1"/>
              <a:t>usr</a:t>
            </a:r>
            <a:r>
              <a:rPr lang="en-US" dirty="0"/>
              <a:t>/bin contains binary files for user programs. If you can’t find a user binary under /bin, look </a:t>
            </a:r>
            <a:r>
              <a:rPr lang="en-US" dirty="0" smtClean="0"/>
              <a:t>under/</a:t>
            </a:r>
            <a:r>
              <a:rPr lang="en-US" dirty="0" err="1" smtClean="0"/>
              <a:t>usr</a:t>
            </a:r>
            <a:r>
              <a:rPr lang="en-US" dirty="0" smtClean="0"/>
              <a:t>/bin</a:t>
            </a:r>
            <a:r>
              <a:rPr lang="en-US" dirty="0"/>
              <a:t>. For example: at, </a:t>
            </a:r>
            <a:r>
              <a:rPr lang="en-US" dirty="0" err="1"/>
              <a:t>awk</a:t>
            </a:r>
            <a:r>
              <a:rPr lang="en-US" dirty="0"/>
              <a:t>, cc, less, </a:t>
            </a:r>
            <a:r>
              <a:rPr lang="en-US" dirty="0" err="1"/>
              <a:t>scp</a:t>
            </a:r>
            <a:endParaRPr lang="en-US" dirty="0"/>
          </a:p>
          <a:p>
            <a:r>
              <a:rPr lang="en-US" dirty="0"/>
              <a:t>/</a:t>
            </a:r>
            <a:r>
              <a:rPr lang="en-US" dirty="0" err="1"/>
              <a:t>usr</a:t>
            </a:r>
            <a:r>
              <a:rPr lang="en-US" dirty="0"/>
              <a:t>/</a:t>
            </a:r>
            <a:r>
              <a:rPr lang="en-US" dirty="0" err="1"/>
              <a:t>sbin</a:t>
            </a:r>
            <a:r>
              <a:rPr lang="en-US" dirty="0"/>
              <a:t> contains binary files for system administrators. If you can’t find a system binary under /</a:t>
            </a:r>
            <a:r>
              <a:rPr lang="en-US" dirty="0" err="1" smtClean="0"/>
              <a:t>sbin</a:t>
            </a:r>
            <a:r>
              <a:rPr lang="en-US" dirty="0" smtClean="0"/>
              <a:t>, look </a:t>
            </a:r>
            <a:r>
              <a:rPr lang="en-US" dirty="0"/>
              <a:t>under /</a:t>
            </a:r>
            <a:r>
              <a:rPr lang="en-US" dirty="0" err="1"/>
              <a:t>usr</a:t>
            </a:r>
            <a:r>
              <a:rPr lang="en-US" dirty="0"/>
              <a:t>/</a:t>
            </a:r>
            <a:r>
              <a:rPr lang="en-US" dirty="0" err="1"/>
              <a:t>sbin</a:t>
            </a:r>
            <a:r>
              <a:rPr lang="en-US" dirty="0"/>
              <a:t>. For example: </a:t>
            </a:r>
            <a:r>
              <a:rPr lang="en-US" dirty="0" err="1"/>
              <a:t>atd</a:t>
            </a:r>
            <a:r>
              <a:rPr lang="en-US" dirty="0"/>
              <a:t>, </a:t>
            </a:r>
            <a:r>
              <a:rPr lang="en-US" dirty="0" err="1"/>
              <a:t>cron</a:t>
            </a:r>
            <a:r>
              <a:rPr lang="en-US" dirty="0"/>
              <a:t>, </a:t>
            </a:r>
            <a:r>
              <a:rPr lang="en-US" dirty="0" err="1"/>
              <a:t>sshd</a:t>
            </a:r>
            <a:r>
              <a:rPr lang="en-US" dirty="0"/>
              <a:t>, </a:t>
            </a:r>
            <a:r>
              <a:rPr lang="en-US" dirty="0" err="1"/>
              <a:t>useradd</a:t>
            </a:r>
            <a:r>
              <a:rPr lang="en-US" dirty="0"/>
              <a:t>, </a:t>
            </a:r>
            <a:r>
              <a:rPr lang="en-US" dirty="0" err="1"/>
              <a:t>userdel</a:t>
            </a:r>
            <a:endParaRPr lang="en-US" dirty="0"/>
          </a:p>
          <a:p>
            <a:r>
              <a:rPr lang="en-US" dirty="0" smtClean="0"/>
              <a:t>/</a:t>
            </a:r>
            <a:r>
              <a:rPr lang="en-US" dirty="0" err="1"/>
              <a:t>usr</a:t>
            </a:r>
            <a:r>
              <a:rPr lang="en-US" dirty="0"/>
              <a:t>/lib contains libraries for /</a:t>
            </a:r>
            <a:r>
              <a:rPr lang="en-US" dirty="0" err="1"/>
              <a:t>usr</a:t>
            </a:r>
            <a:r>
              <a:rPr lang="en-US" dirty="0"/>
              <a:t>/bin and /</a:t>
            </a:r>
            <a:r>
              <a:rPr lang="en-US" dirty="0" err="1"/>
              <a:t>usr</a:t>
            </a:r>
            <a:r>
              <a:rPr lang="en-US" dirty="0"/>
              <a:t>/</a:t>
            </a:r>
            <a:r>
              <a:rPr lang="en-US" dirty="0" err="1"/>
              <a:t>sbin</a:t>
            </a:r>
            <a:endParaRPr lang="en-US" dirty="0"/>
          </a:p>
          <a:p>
            <a:r>
              <a:rPr lang="en-US" dirty="0"/>
              <a:t>/</a:t>
            </a:r>
            <a:r>
              <a:rPr lang="en-US" dirty="0" err="1"/>
              <a:t>usr</a:t>
            </a:r>
            <a:r>
              <a:rPr lang="en-US" dirty="0"/>
              <a:t>/local contains users programs that you install from source. For example, when you install apache </a:t>
            </a:r>
            <a:r>
              <a:rPr lang="en-US" dirty="0" err="1" smtClean="0"/>
              <a:t>fromsource</a:t>
            </a:r>
            <a:r>
              <a:rPr lang="en-US" dirty="0"/>
              <a:t>, it goes under /</a:t>
            </a:r>
            <a:r>
              <a:rPr lang="en-US" dirty="0" err="1"/>
              <a:t>usr</a:t>
            </a:r>
            <a:r>
              <a:rPr lang="en-US" dirty="0"/>
              <a:t>/local/apache2</a:t>
            </a:r>
          </a:p>
          <a:p>
            <a:pPr marL="0" indent="0">
              <a:buNone/>
            </a:pPr>
            <a:r>
              <a:rPr lang="en-US" b="1" u="sng" dirty="0"/>
              <a:t>10. /home – Home Directories</a:t>
            </a:r>
          </a:p>
          <a:p>
            <a:r>
              <a:rPr lang="en-US" dirty="0"/>
              <a:t>Home directories for all users to store their personal files.</a:t>
            </a:r>
          </a:p>
          <a:p>
            <a:r>
              <a:rPr lang="en-US" dirty="0"/>
              <a:t>For example: /home/john, /home/</a:t>
            </a:r>
            <a:r>
              <a:rPr lang="en-US" dirty="0" err="1"/>
              <a:t>nikita</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36</a:t>
            </a:fld>
            <a:endParaRPr lang="en-US"/>
          </a:p>
        </p:txBody>
      </p:sp>
    </p:spTree>
    <p:extLst>
      <p:ext uri="{BB962C8B-B14F-4D97-AF65-F5344CB8AC3E}">
        <p14:creationId xmlns:p14="http://schemas.microsoft.com/office/powerpoint/2010/main" val="506679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u="sng" dirty="0"/>
              <a:t>11. /boot – Boot Loader Files</a:t>
            </a:r>
          </a:p>
          <a:p>
            <a:r>
              <a:rPr lang="en-US" dirty="0"/>
              <a:t>Contains boot loader related files.</a:t>
            </a:r>
          </a:p>
          <a:p>
            <a:r>
              <a:rPr lang="en-US" dirty="0"/>
              <a:t>Kernel </a:t>
            </a:r>
            <a:r>
              <a:rPr lang="en-US" dirty="0" err="1"/>
              <a:t>initrd</a:t>
            </a:r>
            <a:r>
              <a:rPr lang="en-US" dirty="0"/>
              <a:t>, </a:t>
            </a:r>
            <a:r>
              <a:rPr lang="en-US" dirty="0" err="1"/>
              <a:t>vmlinux</a:t>
            </a:r>
            <a:r>
              <a:rPr lang="en-US" dirty="0"/>
              <a:t>, grub files are located under /boot</a:t>
            </a:r>
          </a:p>
          <a:p>
            <a:r>
              <a:rPr lang="en-US" dirty="0"/>
              <a:t>For example: initrd.img-2.6.32-24-generic, vmlinuz-2.6.32-24-generic</a:t>
            </a:r>
          </a:p>
          <a:p>
            <a:pPr marL="0" indent="0">
              <a:buNone/>
            </a:pPr>
            <a:r>
              <a:rPr lang="en-US" b="1" u="sng" dirty="0"/>
              <a:t>12. /lib – System Libraries</a:t>
            </a:r>
          </a:p>
          <a:p>
            <a:r>
              <a:rPr lang="en-US" dirty="0"/>
              <a:t>Contains library files that supports the binaries located under /bin and /</a:t>
            </a:r>
            <a:r>
              <a:rPr lang="en-US" dirty="0" err="1"/>
              <a:t>sbin</a:t>
            </a:r>
            <a:endParaRPr lang="en-US" dirty="0"/>
          </a:p>
          <a:p>
            <a:r>
              <a:rPr lang="en-US" dirty="0"/>
              <a:t>Library filenames are either </a:t>
            </a:r>
            <a:r>
              <a:rPr lang="en-US" dirty="0" err="1"/>
              <a:t>ld</a:t>
            </a:r>
            <a:r>
              <a:rPr lang="en-US" dirty="0"/>
              <a:t>* or lib*.so.*</a:t>
            </a:r>
          </a:p>
          <a:p>
            <a:r>
              <a:rPr lang="en-US" dirty="0"/>
              <a:t>For example: ld-2.11.1.so, libncurses.so.5.7</a:t>
            </a:r>
          </a:p>
        </p:txBody>
      </p:sp>
      <p:sp>
        <p:nvSpPr>
          <p:cNvPr id="4" name="Slide Number Placeholder 3"/>
          <p:cNvSpPr>
            <a:spLocks noGrp="1"/>
          </p:cNvSpPr>
          <p:nvPr>
            <p:ph type="sldNum" sz="quarter" idx="12"/>
          </p:nvPr>
        </p:nvSpPr>
        <p:spPr/>
        <p:txBody>
          <a:bodyPr/>
          <a:lstStyle/>
          <a:p>
            <a:fld id="{D7B40E3C-1BBE-4437-9DF1-36BFA7B8881D}" type="slidenum">
              <a:rPr lang="en-US" smtClean="0"/>
              <a:t>37</a:t>
            </a:fld>
            <a:endParaRPr lang="en-US"/>
          </a:p>
        </p:txBody>
      </p:sp>
    </p:spTree>
    <p:extLst>
      <p:ext uri="{BB962C8B-B14F-4D97-AF65-F5344CB8AC3E}">
        <p14:creationId xmlns:p14="http://schemas.microsoft.com/office/powerpoint/2010/main" val="2866935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PARTITIONS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effectLst/>
              </a:rPr>
              <a:t>Partitions are divisions in the formatting of the hard disk.</a:t>
            </a:r>
          </a:p>
          <a:p>
            <a:r>
              <a:rPr lang="en-US" sz="2400" dirty="0" smtClean="0"/>
              <a:t>/</a:t>
            </a:r>
          </a:p>
          <a:p>
            <a:r>
              <a:rPr lang="en-US" sz="2400" dirty="0" smtClean="0"/>
              <a:t>/boot</a:t>
            </a:r>
          </a:p>
          <a:p>
            <a:r>
              <a:rPr lang="en-US" sz="2400" dirty="0" smtClean="0"/>
              <a:t>/home</a:t>
            </a:r>
            <a:endParaRPr lang="en-US" sz="2400" dirty="0"/>
          </a:p>
          <a:p>
            <a:r>
              <a:rPr lang="en-US" sz="2400" dirty="0" smtClean="0"/>
              <a:t>/tmp</a:t>
            </a:r>
          </a:p>
          <a:p>
            <a:r>
              <a:rPr lang="en-US" sz="2400" dirty="0" smtClean="0"/>
              <a:t>/usr</a:t>
            </a:r>
          </a:p>
          <a:p>
            <a:r>
              <a:rPr lang="en-US" sz="2400" dirty="0" smtClean="0"/>
              <a:t>/etc</a:t>
            </a:r>
          </a:p>
          <a:p>
            <a:r>
              <a:rPr lang="en-US" sz="2400" dirty="0" smtClean="0"/>
              <a:t>/var</a:t>
            </a:r>
          </a:p>
          <a:p>
            <a:r>
              <a:rPr lang="en-US" sz="2400" dirty="0" smtClean="0"/>
              <a:t>/opt</a:t>
            </a:r>
            <a:endParaRPr lang="en-US" sz="2400" dirty="0"/>
          </a:p>
        </p:txBody>
      </p:sp>
      <p:sp>
        <p:nvSpPr>
          <p:cNvPr id="4" name="Slide Number Placeholder 3"/>
          <p:cNvSpPr>
            <a:spLocks noGrp="1"/>
          </p:cNvSpPr>
          <p:nvPr>
            <p:ph type="sldNum" sz="quarter" idx="12"/>
          </p:nvPr>
        </p:nvSpPr>
        <p:spPr/>
        <p:txBody>
          <a:bodyPr/>
          <a:lstStyle/>
          <a:p>
            <a:fld id="{D7B40E3C-1BBE-4437-9DF1-36BFA7B8881D}" type="slidenum">
              <a:rPr lang="en-US" smtClean="0"/>
              <a:t>38</a:t>
            </a:fld>
            <a:endParaRPr lang="en-US"/>
          </a:p>
        </p:txBody>
      </p:sp>
    </p:spTree>
    <p:extLst>
      <p:ext uri="{BB962C8B-B14F-4D97-AF65-F5344CB8AC3E}">
        <p14:creationId xmlns:p14="http://schemas.microsoft.com/office/powerpoint/2010/main" val="246428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8"/>
            <a:ext cx="10515600" cy="1325563"/>
          </a:xfrm>
        </p:spPr>
        <p:txBody>
          <a:bodyPr/>
          <a:lstStyle/>
          <a:p>
            <a:pPr algn="ctr"/>
            <a:r>
              <a:rPr lang="en-US" dirty="0" smtClean="0"/>
              <a:t>INODE</a:t>
            </a:r>
            <a:endParaRPr lang="en-US" dirty="0"/>
          </a:p>
        </p:txBody>
      </p:sp>
      <p:sp>
        <p:nvSpPr>
          <p:cNvPr id="3" name="Content Placeholder 2"/>
          <p:cNvSpPr>
            <a:spLocks noGrp="1"/>
          </p:cNvSpPr>
          <p:nvPr>
            <p:ph idx="1"/>
          </p:nvPr>
        </p:nvSpPr>
        <p:spPr>
          <a:xfrm>
            <a:off x="838200" y="1420231"/>
            <a:ext cx="10515600" cy="4756732"/>
          </a:xfrm>
        </p:spPr>
        <p:txBody>
          <a:bodyPr>
            <a:normAutofit/>
          </a:bodyPr>
          <a:lstStyle/>
          <a:p>
            <a:r>
              <a:rPr lang="en-US" dirty="0" smtClean="0"/>
              <a:t>An </a:t>
            </a:r>
            <a:r>
              <a:rPr lang="en-US" i="1" dirty="0" smtClean="0"/>
              <a:t>inode</a:t>
            </a:r>
            <a:r>
              <a:rPr lang="en-US" dirty="0" smtClean="0"/>
              <a:t> is a </a:t>
            </a:r>
            <a:r>
              <a:rPr lang="en-US" i="1" dirty="0" smtClean="0"/>
              <a:t>data structure</a:t>
            </a:r>
            <a:r>
              <a:rPr lang="en-US" dirty="0" smtClean="0"/>
              <a:t> on a </a:t>
            </a:r>
            <a:r>
              <a:rPr lang="en-US" i="1" dirty="0" smtClean="0"/>
              <a:t>filesystem</a:t>
            </a:r>
            <a:r>
              <a:rPr lang="en-US" dirty="0"/>
              <a:t> </a:t>
            </a:r>
            <a:r>
              <a:rPr lang="en-US" dirty="0" smtClean="0"/>
              <a:t>on Linux</a:t>
            </a:r>
            <a:r>
              <a:rPr lang="en-US" dirty="0"/>
              <a:t> </a:t>
            </a:r>
            <a:r>
              <a:rPr lang="en-US" dirty="0" smtClean="0"/>
              <a:t>that stores all the information about a </a:t>
            </a:r>
            <a:r>
              <a:rPr lang="en-US" i="1" dirty="0" smtClean="0"/>
              <a:t>file</a:t>
            </a:r>
            <a:r>
              <a:rPr lang="en-US" dirty="0" smtClean="0"/>
              <a:t> except its name and its actual data. </a:t>
            </a:r>
          </a:p>
          <a:p>
            <a:r>
              <a:rPr lang="en-US" dirty="0" smtClean="0"/>
              <a:t>The metadata includes </a:t>
            </a:r>
          </a:p>
          <a:p>
            <a:pPr marL="514350" indent="-514350">
              <a:buAutoNum type="arabicParenBoth"/>
            </a:pPr>
            <a:r>
              <a:rPr lang="en-US" dirty="0"/>
              <a:t>T</a:t>
            </a:r>
            <a:r>
              <a:rPr lang="en-US" dirty="0" smtClean="0"/>
              <a:t>he size of the file . </a:t>
            </a:r>
          </a:p>
          <a:p>
            <a:pPr marL="514350" indent="-514350">
              <a:buAutoNum type="arabicParenBoth"/>
            </a:pPr>
            <a:r>
              <a:rPr lang="en-US" dirty="0" smtClean="0"/>
              <a:t>The file's owner and group.</a:t>
            </a:r>
          </a:p>
          <a:p>
            <a:pPr marL="514350" indent="-514350">
              <a:buAutoNum type="arabicParenBoth" startAt="3"/>
            </a:pPr>
            <a:r>
              <a:rPr lang="en-US" dirty="0" smtClean="0"/>
              <a:t>The file's access </a:t>
            </a:r>
            <a:r>
              <a:rPr lang="en-US" i="1" dirty="0" smtClean="0"/>
              <a:t>permissions.</a:t>
            </a:r>
          </a:p>
          <a:p>
            <a:pPr marL="514350" indent="-514350">
              <a:buAutoNum type="arabicParenBoth" startAt="3"/>
            </a:pPr>
            <a:r>
              <a:rPr lang="en-US" dirty="0" smtClean="0"/>
              <a:t>Timestamps. </a:t>
            </a:r>
          </a:p>
          <a:p>
            <a:pPr marL="514350" indent="-514350">
              <a:buAutoNum type="arabicParenBoth" startAt="3"/>
            </a:pPr>
            <a:r>
              <a:rPr lang="en-US" dirty="0" smtClean="0"/>
              <a:t>Reference number of </a:t>
            </a:r>
            <a:r>
              <a:rPr lang="en-US" dirty="0" err="1" smtClean="0"/>
              <a:t>hardlinks</a:t>
            </a:r>
            <a:r>
              <a:rPr lang="en-US" dirty="0" smtClean="0"/>
              <a:t>.</a:t>
            </a:r>
          </a:p>
        </p:txBody>
      </p:sp>
      <p:sp>
        <p:nvSpPr>
          <p:cNvPr id="4" name="Slide Number Placeholder 3"/>
          <p:cNvSpPr>
            <a:spLocks noGrp="1"/>
          </p:cNvSpPr>
          <p:nvPr>
            <p:ph type="sldNum" sz="quarter" idx="12"/>
          </p:nvPr>
        </p:nvSpPr>
        <p:spPr/>
        <p:txBody>
          <a:bodyPr/>
          <a:lstStyle/>
          <a:p>
            <a:fld id="{D7B40E3C-1BBE-4437-9DF1-36BFA7B8881D}" type="slidenum">
              <a:rPr lang="en-US" smtClean="0"/>
              <a:t>39</a:t>
            </a:fld>
            <a:endParaRPr lang="en-US"/>
          </a:p>
        </p:txBody>
      </p:sp>
    </p:spTree>
    <p:extLst>
      <p:ext uri="{BB962C8B-B14F-4D97-AF65-F5344CB8AC3E}">
        <p14:creationId xmlns:p14="http://schemas.microsoft.com/office/powerpoint/2010/main" val="228009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Directory</a:t>
            </a:r>
            <a:endParaRPr lang="en-US" dirty="0"/>
          </a:p>
        </p:txBody>
      </p:sp>
      <p:sp>
        <p:nvSpPr>
          <p:cNvPr id="3" name="Content Placeholder 2"/>
          <p:cNvSpPr>
            <a:spLocks noGrp="1"/>
          </p:cNvSpPr>
          <p:nvPr>
            <p:ph idx="1"/>
          </p:nvPr>
        </p:nvSpPr>
        <p:spPr>
          <a:xfrm>
            <a:off x="838200" y="1155924"/>
            <a:ext cx="10515600" cy="4351338"/>
          </a:xfrm>
        </p:spPr>
        <p:txBody>
          <a:bodyPr/>
          <a:lstStyle/>
          <a:p>
            <a:r>
              <a:rPr lang="en-US" dirty="0" smtClean="0"/>
              <a:t>A </a:t>
            </a:r>
            <a:r>
              <a:rPr lang="en-US" b="1" dirty="0" smtClean="0"/>
              <a:t>directory</a:t>
            </a:r>
            <a:r>
              <a:rPr lang="en-US" dirty="0" smtClean="0"/>
              <a:t> is a location for storing files on your computer. Directories are found in a hierarchical file system, such as Linux, MS-DOS, OS/2, and Unix.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132" y="2297873"/>
            <a:ext cx="3781425" cy="4657725"/>
          </a:xfrm>
          <a:prstGeom prst="rect">
            <a:avLst/>
          </a:prstGeom>
        </p:spPr>
      </p:pic>
      <p:sp>
        <p:nvSpPr>
          <p:cNvPr id="5" name="Slide Number Placeholder 4"/>
          <p:cNvSpPr>
            <a:spLocks noGrp="1"/>
          </p:cNvSpPr>
          <p:nvPr>
            <p:ph type="sldNum" sz="quarter" idx="12"/>
          </p:nvPr>
        </p:nvSpPr>
        <p:spPr/>
        <p:txBody>
          <a:bodyPr/>
          <a:lstStyle/>
          <a:p>
            <a:fld id="{D7B40E3C-1BBE-4437-9DF1-36BFA7B8881D}" type="slidenum">
              <a:rPr lang="en-US" smtClean="0"/>
              <a:t>4</a:t>
            </a:fld>
            <a:endParaRPr lang="en-US"/>
          </a:p>
        </p:txBody>
      </p:sp>
    </p:spTree>
    <p:extLst>
      <p:ext uri="{BB962C8B-B14F-4D97-AF65-F5344CB8AC3E}">
        <p14:creationId xmlns:p14="http://schemas.microsoft.com/office/powerpoint/2010/main" val="641983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953" y="850006"/>
            <a:ext cx="8407326" cy="4889076"/>
          </a:xfrm>
        </p:spPr>
      </p:pic>
      <p:sp>
        <p:nvSpPr>
          <p:cNvPr id="2" name="Slide Number Placeholder 1"/>
          <p:cNvSpPr>
            <a:spLocks noGrp="1"/>
          </p:cNvSpPr>
          <p:nvPr>
            <p:ph type="sldNum" sz="quarter" idx="12"/>
          </p:nvPr>
        </p:nvSpPr>
        <p:spPr/>
        <p:txBody>
          <a:bodyPr/>
          <a:lstStyle/>
          <a:p>
            <a:fld id="{D7B40E3C-1BBE-4437-9DF1-36BFA7B8881D}" type="slidenum">
              <a:rPr lang="en-US" smtClean="0"/>
              <a:t>40</a:t>
            </a:fld>
            <a:endParaRPr lang="en-US"/>
          </a:p>
        </p:txBody>
      </p:sp>
    </p:spTree>
    <p:extLst>
      <p:ext uri="{BB962C8B-B14F-4D97-AF65-F5344CB8AC3E}">
        <p14:creationId xmlns:p14="http://schemas.microsoft.com/office/powerpoint/2010/main" val="2129805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0"/>
            <a:ext cx="10515600" cy="1325563"/>
          </a:xfrm>
        </p:spPr>
        <p:txBody>
          <a:bodyPr/>
          <a:lstStyle/>
          <a:p>
            <a:pPr algn="ctr"/>
            <a:r>
              <a:rPr lang="en-US" dirty="0" smtClean="0"/>
              <a:t>COPY INODE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0899" r="30130" b="8866"/>
          <a:stretch/>
        </p:blipFill>
        <p:spPr>
          <a:xfrm>
            <a:off x="1828800" y="1325563"/>
            <a:ext cx="9580418" cy="5047961"/>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12"/>
          </p:nvPr>
        </p:nvSpPr>
        <p:spPr/>
        <p:txBody>
          <a:bodyPr/>
          <a:lstStyle/>
          <a:p>
            <a:fld id="{D7B40E3C-1BBE-4437-9DF1-36BFA7B8881D}" type="slidenum">
              <a:rPr lang="en-US" smtClean="0"/>
              <a:t>41</a:t>
            </a:fld>
            <a:endParaRPr lang="en-US"/>
          </a:p>
        </p:txBody>
      </p:sp>
    </p:spTree>
    <p:extLst>
      <p:ext uri="{BB962C8B-B14F-4D97-AF65-F5344CB8AC3E}">
        <p14:creationId xmlns:p14="http://schemas.microsoft.com/office/powerpoint/2010/main" val="168664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0654" y="2507673"/>
            <a:ext cx="10030691" cy="2923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normAutofit/>
          </a:bodyPr>
          <a:lstStyle/>
          <a:p>
            <a:pPr algn="ctr"/>
            <a:r>
              <a:rPr lang="en-US" sz="4800" dirty="0" smtClean="0"/>
              <a:t>MOVE INODE</a:t>
            </a:r>
            <a:endParaRPr lang="en-US" sz="4800" dirty="0"/>
          </a:p>
        </p:txBody>
      </p:sp>
      <p:sp>
        <p:nvSpPr>
          <p:cNvPr id="3" name="Content Placeholder 2"/>
          <p:cNvSpPr>
            <a:spLocks noGrp="1"/>
          </p:cNvSpPr>
          <p:nvPr>
            <p:ph idx="1"/>
          </p:nvPr>
        </p:nvSpPr>
        <p:spPr>
          <a:xfrm>
            <a:off x="838200" y="1325563"/>
            <a:ext cx="10515600" cy="4851400"/>
          </a:xfrm>
        </p:spPr>
        <p:txBody>
          <a:bodyPr/>
          <a:lstStyle/>
          <a:p>
            <a:r>
              <a:rPr lang="en-US" dirty="0" smtClean="0"/>
              <a:t>when </a:t>
            </a:r>
            <a:r>
              <a:rPr lang="en-US" dirty="0"/>
              <a:t>moving within a filesystem, the inode does not change, only the directory mapping of the inode is changed, the actual data on the hard disk (contents of the file) does not move</a:t>
            </a:r>
            <a:r>
              <a:rPr lang="en-US" dirty="0" smtClean="0"/>
              <a:t>.</a:t>
            </a:r>
          </a:p>
          <a:p>
            <a:pPr marL="0" indent="0">
              <a:buNone/>
            </a:pPr>
            <a:r>
              <a:rPr lang="en-US" dirty="0" smtClean="0"/>
              <a:t>    </a:t>
            </a:r>
          </a:p>
          <a:p>
            <a:pPr marL="0" indent="0">
              <a:buNone/>
            </a:pPr>
            <a:r>
              <a:rPr lang="en-US" dirty="0"/>
              <a:t> </a:t>
            </a: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samplefile.txt  </a:t>
            </a:r>
          </a:p>
          <a:p>
            <a:pPr marL="0" indent="0">
              <a:buNone/>
            </a:pPr>
            <a:r>
              <a:rPr lang="en-US" dirty="0" smtClean="0"/>
              <a:t>     # </a:t>
            </a:r>
            <a:r>
              <a:rPr lang="en-US" dirty="0"/>
              <a:t>mv samplefile.txt </a:t>
            </a:r>
            <a:r>
              <a:rPr lang="en-US" dirty="0" smtClean="0"/>
              <a:t>..</a:t>
            </a:r>
          </a:p>
          <a:p>
            <a:pPr marL="0" indent="0">
              <a:buNone/>
            </a:pP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a:t>
            </a:r>
            <a:r>
              <a:rPr lang="en-US" dirty="0"/>
              <a:t>samplefile.txt</a:t>
            </a:r>
          </a:p>
        </p:txBody>
      </p:sp>
      <p:sp>
        <p:nvSpPr>
          <p:cNvPr id="5" name="Slide Number Placeholder 4"/>
          <p:cNvSpPr>
            <a:spLocks noGrp="1"/>
          </p:cNvSpPr>
          <p:nvPr>
            <p:ph type="sldNum" sz="quarter" idx="12"/>
          </p:nvPr>
        </p:nvSpPr>
        <p:spPr/>
        <p:txBody>
          <a:bodyPr/>
          <a:lstStyle/>
          <a:p>
            <a:fld id="{D7B40E3C-1BBE-4437-9DF1-36BFA7B8881D}" type="slidenum">
              <a:rPr lang="en-US" smtClean="0"/>
              <a:t>42</a:t>
            </a:fld>
            <a:endParaRPr lang="en-US"/>
          </a:p>
        </p:txBody>
      </p:sp>
    </p:spTree>
    <p:extLst>
      <p:ext uri="{BB962C8B-B14F-4D97-AF65-F5344CB8AC3E}">
        <p14:creationId xmlns:p14="http://schemas.microsoft.com/office/powerpoint/2010/main" val="246391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REMOVE INODE</a:t>
            </a:r>
            <a:endParaRPr lang="en-US" dirty="0"/>
          </a:p>
        </p:txBody>
      </p:sp>
      <p:sp>
        <p:nvSpPr>
          <p:cNvPr id="3" name="Content Placeholder 2"/>
          <p:cNvSpPr>
            <a:spLocks noGrp="1"/>
          </p:cNvSpPr>
          <p:nvPr>
            <p:ph idx="1"/>
          </p:nvPr>
        </p:nvSpPr>
        <p:spPr/>
        <p:txBody>
          <a:bodyPr>
            <a:normAutofit/>
          </a:bodyPr>
          <a:lstStyle/>
          <a:p>
            <a:r>
              <a:rPr lang="en-US" dirty="0" smtClean="0"/>
              <a:t>First find out file inode number with any one of the following command:</a:t>
            </a:r>
          </a:p>
          <a:p>
            <a:pPr marL="0" indent="0">
              <a:buNone/>
            </a:pPr>
            <a:r>
              <a:rPr lang="en-US" dirty="0" smtClean="0"/>
              <a:t>stat {file-name}</a:t>
            </a:r>
          </a:p>
          <a:p>
            <a:pPr marL="0" indent="0">
              <a:buNone/>
            </a:pPr>
            <a:r>
              <a:rPr lang="en-US" dirty="0" smtClean="0"/>
              <a:t>OR</a:t>
            </a:r>
          </a:p>
          <a:p>
            <a:pPr marL="0" indent="0">
              <a:buNone/>
            </a:pPr>
            <a:r>
              <a:rPr lang="en-US" dirty="0" smtClean="0"/>
              <a:t>ls -</a:t>
            </a:r>
            <a:r>
              <a:rPr lang="en-US" dirty="0" err="1" smtClean="0"/>
              <a:t>il</a:t>
            </a:r>
            <a:r>
              <a:rPr lang="en-US" dirty="0" smtClean="0"/>
              <a:t> {file-name}</a:t>
            </a:r>
          </a:p>
          <a:p>
            <a:r>
              <a:rPr lang="en-US" b="1" dirty="0" smtClean="0"/>
              <a:t>Use find command to remove file:</a:t>
            </a:r>
          </a:p>
          <a:p>
            <a:pPr marL="0" indent="0">
              <a:buNone/>
            </a:pPr>
            <a:r>
              <a:rPr lang="en-US" dirty="0" smtClean="0"/>
              <a:t>Use find command as follows to find and remove a file:</a:t>
            </a:r>
          </a:p>
          <a:p>
            <a:pPr marL="0" indent="0">
              <a:buNone/>
            </a:pPr>
            <a:r>
              <a:rPr lang="en-US" dirty="0" smtClean="0"/>
              <a:t>find . -</a:t>
            </a:r>
            <a:r>
              <a:rPr lang="en-US" dirty="0" err="1" smtClean="0"/>
              <a:t>inum</a:t>
            </a:r>
            <a:r>
              <a:rPr lang="en-US" dirty="0" smtClean="0"/>
              <a:t> [inode-number] -exec </a:t>
            </a:r>
            <a:r>
              <a:rPr lang="en-US" dirty="0" err="1" smtClean="0"/>
              <a:t>rm</a:t>
            </a:r>
            <a:r>
              <a:rPr lang="en-US" dirty="0" smtClean="0"/>
              <a:t> -</a:t>
            </a:r>
            <a:r>
              <a:rPr lang="en-US" dirty="0" err="1" smtClean="0"/>
              <a:t>i</a:t>
            </a:r>
            <a:r>
              <a:rPr lang="en-US" dirty="0" smtClean="0"/>
              <a:t> {} \;</a:t>
            </a:r>
          </a:p>
          <a:p>
            <a:pPr marL="0" indent="0">
              <a:buNone/>
            </a:pPr>
            <a:r>
              <a:rPr lang="en-US" dirty="0" smtClean="0"/>
              <a:t>When prompted for confirmation, press Y to confirm removal of the file</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43</a:t>
            </a:fld>
            <a:endParaRPr lang="en-US"/>
          </a:p>
        </p:txBody>
      </p:sp>
    </p:spTree>
    <p:extLst>
      <p:ext uri="{BB962C8B-B14F-4D97-AF65-F5344CB8AC3E}">
        <p14:creationId xmlns:p14="http://schemas.microsoft.com/office/powerpoint/2010/main" val="3509101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Linux File System</a:t>
            </a:r>
            <a:endParaRPr lang="en-US" dirty="0"/>
          </a:p>
        </p:txBody>
      </p:sp>
      <p:sp>
        <p:nvSpPr>
          <p:cNvPr id="3" name="Content Placeholder 2"/>
          <p:cNvSpPr>
            <a:spLocks noGrp="1"/>
          </p:cNvSpPr>
          <p:nvPr>
            <p:ph idx="1"/>
          </p:nvPr>
        </p:nvSpPr>
        <p:spPr/>
        <p:txBody>
          <a:bodyPr/>
          <a:lstStyle/>
          <a:p>
            <a:r>
              <a:rPr lang="en-US" dirty="0"/>
              <a:t>Linux File System or any file system generally is a layer which is under the operating system that handles the positioning of your data on the storage, without </a:t>
            </a:r>
            <a:r>
              <a:rPr lang="en-US" dirty="0" smtClean="0"/>
              <a:t>it the </a:t>
            </a:r>
            <a:r>
              <a:rPr lang="en-US" dirty="0"/>
              <a:t>system cannot knows which file starts from where and ends where.</a:t>
            </a:r>
          </a:p>
        </p:txBody>
      </p:sp>
      <p:sp>
        <p:nvSpPr>
          <p:cNvPr id="4" name="Slide Number Placeholder 3"/>
          <p:cNvSpPr>
            <a:spLocks noGrp="1"/>
          </p:cNvSpPr>
          <p:nvPr>
            <p:ph type="sldNum" sz="quarter" idx="12"/>
          </p:nvPr>
        </p:nvSpPr>
        <p:spPr/>
        <p:txBody>
          <a:bodyPr/>
          <a:lstStyle/>
          <a:p>
            <a:fld id="{D7B40E3C-1BBE-4437-9DF1-36BFA7B8881D}" type="slidenum">
              <a:rPr lang="en-US" smtClean="0"/>
              <a:t>5</a:t>
            </a:fld>
            <a:endParaRPr lang="en-US"/>
          </a:p>
        </p:txBody>
      </p:sp>
    </p:spTree>
    <p:extLst>
      <p:ext uri="{BB962C8B-B14F-4D97-AF65-F5344CB8AC3E}">
        <p14:creationId xmlns:p14="http://schemas.microsoft.com/office/powerpoint/2010/main" val="3185221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Block</a:t>
            </a:r>
            <a:endParaRPr lang="en-US" dirty="0"/>
          </a:p>
        </p:txBody>
      </p:sp>
      <p:sp>
        <p:nvSpPr>
          <p:cNvPr id="3" name="Content Placeholder 2"/>
          <p:cNvSpPr>
            <a:spLocks noGrp="1"/>
          </p:cNvSpPr>
          <p:nvPr>
            <p:ph idx="1"/>
          </p:nvPr>
        </p:nvSpPr>
        <p:spPr/>
        <p:txBody>
          <a:bodyPr/>
          <a:lstStyle/>
          <a:p>
            <a:r>
              <a:rPr lang="en-US" dirty="0" smtClean="0">
                <a:effectLst/>
              </a:rPr>
              <a:t>An area of a disk having information for loading the operating system that is needed to start a computer.</a:t>
            </a:r>
            <a:endParaRPr lang="en-US" dirty="0" smtClean="0"/>
          </a:p>
          <a:p>
            <a:r>
              <a:rPr lang="en-US" dirty="0" smtClean="0"/>
              <a:t>Boot Block(s) Blocks on a Linux (and often a Unix) filesystem are 1024 bytes in length, but may be longer or shorter. The blocks are normally a power of 2 in size (1024 is 2 to the 10th power). Some systems use 512 bytes (2 to the 9th) but 2048 and 4096 are also seen.</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6</a:t>
            </a:fld>
            <a:endParaRPr lang="en-US"/>
          </a:p>
        </p:txBody>
      </p:sp>
    </p:spTree>
    <p:extLst>
      <p:ext uri="{BB962C8B-B14F-4D97-AF65-F5344CB8AC3E}">
        <p14:creationId xmlns:p14="http://schemas.microsoft.com/office/powerpoint/2010/main" val="132557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Superblock</a:t>
            </a:r>
            <a:endParaRPr lang="en-US" dirty="0"/>
          </a:p>
        </p:txBody>
      </p:sp>
      <p:sp>
        <p:nvSpPr>
          <p:cNvPr id="3" name="Content Placeholder 2"/>
          <p:cNvSpPr>
            <a:spLocks noGrp="1"/>
          </p:cNvSpPr>
          <p:nvPr>
            <p:ph idx="1"/>
          </p:nvPr>
        </p:nvSpPr>
        <p:spPr>
          <a:xfrm>
            <a:off x="838200" y="1168801"/>
            <a:ext cx="10515600" cy="5193361"/>
          </a:xfrm>
        </p:spPr>
        <p:txBody>
          <a:bodyPr>
            <a:normAutofit/>
          </a:bodyPr>
          <a:lstStyle/>
          <a:p>
            <a:r>
              <a:rPr lang="en-US" dirty="0" smtClean="0"/>
              <a:t>Each file system is different and they have type like ext2, ext3 etc. Further each file system has size like 5 GB, 10 GB and status such as mount status. In short each file system has a superblock, which contains information about file system such as:</a:t>
            </a:r>
          </a:p>
          <a:p>
            <a:pPr lvl="1"/>
            <a:r>
              <a:rPr lang="en-US" sz="2600" dirty="0" smtClean="0"/>
              <a:t>File system type</a:t>
            </a:r>
          </a:p>
          <a:p>
            <a:pPr lvl="1"/>
            <a:r>
              <a:rPr lang="en-US" sz="2600" dirty="0" smtClean="0"/>
              <a:t>Size</a:t>
            </a:r>
          </a:p>
          <a:p>
            <a:pPr lvl="1"/>
            <a:r>
              <a:rPr lang="en-US" sz="2600" dirty="0" smtClean="0"/>
              <a:t>Status</a:t>
            </a:r>
          </a:p>
          <a:p>
            <a:pPr lvl="1"/>
            <a:r>
              <a:rPr lang="en-US" sz="2600" dirty="0" smtClean="0"/>
              <a:t>Information about other metadata structures</a:t>
            </a:r>
          </a:p>
          <a:p>
            <a:r>
              <a:rPr lang="en-US" dirty="0" smtClean="0"/>
              <a:t>If this information lost, you are in trouble (data loss) so Linux maintains multiple redundant copies of the superblock in every file system. This is very important in many emergency situation, for example you can use backup copies to restore damaged primary super block. Following command displays primary and backup superblock location on /dev/sda3:</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7</a:t>
            </a:fld>
            <a:endParaRPr lang="en-US"/>
          </a:p>
        </p:txBody>
      </p:sp>
    </p:spTree>
    <p:extLst>
      <p:ext uri="{BB962C8B-B14F-4D97-AF65-F5344CB8AC3E}">
        <p14:creationId xmlns:p14="http://schemas.microsoft.com/office/powerpoint/2010/main" val="442306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I-Node</a:t>
            </a:r>
            <a:endParaRPr lang="en-US" dirty="0"/>
          </a:p>
        </p:txBody>
      </p:sp>
      <p:sp>
        <p:nvSpPr>
          <p:cNvPr id="3" name="Content Placeholder 2"/>
          <p:cNvSpPr>
            <a:spLocks noGrp="1"/>
          </p:cNvSpPr>
          <p:nvPr>
            <p:ph idx="1"/>
          </p:nvPr>
        </p:nvSpPr>
        <p:spPr/>
        <p:txBody>
          <a:bodyPr/>
          <a:lstStyle/>
          <a:p>
            <a:r>
              <a:rPr lang="en-US" dirty="0" smtClean="0"/>
              <a:t>An </a:t>
            </a:r>
            <a:r>
              <a:rPr lang="en-US" b="1" dirty="0" err="1" smtClean="0"/>
              <a:t>inode</a:t>
            </a:r>
            <a:r>
              <a:rPr lang="en-US" dirty="0" smtClean="0"/>
              <a:t> exists in, or on, a file system and represents metadata about a file. For clarity, all objects in a Linux or UNIX system are files; actual files, directories, devices, and so on. </a:t>
            </a:r>
          </a:p>
          <a:p>
            <a:r>
              <a:rPr lang="en-US" dirty="0" smtClean="0"/>
              <a:t>Please note that, among the metadata contained in an </a:t>
            </a:r>
            <a:r>
              <a:rPr lang="en-US" dirty="0" err="1" smtClean="0"/>
              <a:t>inode</a:t>
            </a:r>
            <a:r>
              <a:rPr lang="en-US" dirty="0" smtClean="0"/>
              <a:t>, there is no file name as humans think of it, this will be important later. </a:t>
            </a:r>
          </a:p>
          <a:p>
            <a:r>
              <a:rPr lang="en-US" dirty="0" smtClean="0"/>
              <a:t>An </a:t>
            </a:r>
            <a:r>
              <a:rPr lang="en-US" dirty="0" err="1" smtClean="0"/>
              <a:t>inode</a:t>
            </a:r>
            <a:r>
              <a:rPr lang="en-US" dirty="0" smtClean="0"/>
              <a:t> contains essentially information about ownership (user, group), access mode (read, write, execute permissions) and file type.</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8</a:t>
            </a:fld>
            <a:endParaRPr lang="en-US"/>
          </a:p>
        </p:txBody>
      </p:sp>
    </p:spTree>
    <p:extLst>
      <p:ext uri="{BB962C8B-B14F-4D97-AF65-F5344CB8AC3E}">
        <p14:creationId xmlns:p14="http://schemas.microsoft.com/office/powerpoint/2010/main" val="360383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block</a:t>
            </a:r>
            <a:endParaRPr lang="en-US" dirty="0"/>
          </a:p>
        </p:txBody>
      </p:sp>
      <p:sp>
        <p:nvSpPr>
          <p:cNvPr id="3" name="Content Placeholder 2"/>
          <p:cNvSpPr>
            <a:spLocks noGrp="1"/>
          </p:cNvSpPr>
          <p:nvPr>
            <p:ph idx="1"/>
          </p:nvPr>
        </p:nvSpPr>
        <p:spPr/>
        <p:txBody>
          <a:bodyPr/>
          <a:lstStyle/>
          <a:p>
            <a:r>
              <a:rPr lang="en-US" dirty="0" smtClean="0"/>
              <a:t>Data block is the block which contain data.</a:t>
            </a:r>
          </a:p>
          <a:p>
            <a:r>
              <a:rPr lang="en-US" dirty="0" smtClean="0"/>
              <a:t>Some common characteristics:</a:t>
            </a:r>
          </a:p>
          <a:p>
            <a:pPr lvl="1"/>
            <a:r>
              <a:rPr lang="en-US" dirty="0" smtClean="0"/>
              <a:t>They can link to each other, for reuse and instancing. (child/parent, object/object-data, with modifiers and constraints too).</a:t>
            </a:r>
          </a:p>
          <a:p>
            <a:pPr lvl="1"/>
            <a:r>
              <a:rPr lang="en-US" dirty="0" smtClean="0"/>
              <a:t>Their names are unique.</a:t>
            </a:r>
          </a:p>
          <a:p>
            <a:pPr lvl="1"/>
            <a:r>
              <a:rPr lang="en-US" dirty="0" smtClean="0"/>
              <a:t>They can be added/removed/edited/duplicated.</a:t>
            </a:r>
          </a:p>
          <a:p>
            <a:pPr lvl="1"/>
            <a:r>
              <a:rPr lang="en-US" dirty="0" smtClean="0"/>
              <a:t>They can be linked between files (only enabled for a limited set of data-blocks).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9</a:t>
            </a:fld>
            <a:endParaRPr lang="en-US"/>
          </a:p>
        </p:txBody>
      </p:sp>
    </p:spTree>
    <p:extLst>
      <p:ext uri="{BB962C8B-B14F-4D97-AF65-F5344CB8AC3E}">
        <p14:creationId xmlns:p14="http://schemas.microsoft.com/office/powerpoint/2010/main" val="2519858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490</TotalTime>
  <Words>2748</Words>
  <Application>Microsoft Office PowerPoint</Application>
  <PresentationFormat>Widescreen</PresentationFormat>
  <Paragraphs>294</Paragraphs>
  <Slides>43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 Unicode MS</vt:lpstr>
      <vt:lpstr>Arial</vt:lpstr>
      <vt:lpstr>Calibri</vt:lpstr>
      <vt:lpstr>Courier New</vt:lpstr>
      <vt:lpstr>Rockwell</vt:lpstr>
      <vt:lpstr>Rockwell Condensed</vt:lpstr>
      <vt:lpstr>Times New Roman</vt:lpstr>
      <vt:lpstr>Wingdings</vt:lpstr>
      <vt:lpstr>Wood Type</vt:lpstr>
      <vt:lpstr>File system </vt:lpstr>
      <vt:lpstr>Group members</vt:lpstr>
      <vt:lpstr>File</vt:lpstr>
      <vt:lpstr>Directory</vt:lpstr>
      <vt:lpstr>Linux File System</vt:lpstr>
      <vt:lpstr>Boot Block</vt:lpstr>
      <vt:lpstr>Superblock</vt:lpstr>
      <vt:lpstr>I-Node</vt:lpstr>
      <vt:lpstr>Data block</vt:lpstr>
      <vt:lpstr>Journaling file system</vt:lpstr>
      <vt:lpstr>FILE SYSTEM</vt:lpstr>
      <vt:lpstr>EXT 2</vt:lpstr>
      <vt:lpstr>EXT 3</vt:lpstr>
      <vt:lpstr>PowerPoint Presentation</vt:lpstr>
      <vt:lpstr>EXT 4</vt:lpstr>
      <vt:lpstr>PowerPoint Presentation</vt:lpstr>
      <vt:lpstr>         Disk Arrangement ( Allocating )</vt:lpstr>
      <vt:lpstr>         Disk Arrangement ( Partition)</vt:lpstr>
      <vt:lpstr>      Disk Management ( Dynamic)</vt:lpstr>
      <vt:lpstr>        Disk Management ( Basic ) </vt:lpstr>
      <vt:lpstr>                                Mounting a filesystem </vt:lpstr>
      <vt:lpstr>File &amp; Directory Names  </vt:lpstr>
      <vt:lpstr>Identifying Linux File types  </vt:lpstr>
      <vt:lpstr>Path</vt:lpstr>
      <vt:lpstr>What is an absolute path? </vt:lpstr>
      <vt:lpstr>What is the relative path? </vt:lpstr>
      <vt:lpstr>Listing Directory contents </vt:lpstr>
      <vt:lpstr>PowerPoint Presentation</vt:lpstr>
      <vt:lpstr>Moving, Renaming Files &amp; Directories  </vt:lpstr>
      <vt:lpstr>Nautilus</vt:lpstr>
      <vt:lpstr>PowerPoint Presentation</vt:lpstr>
      <vt:lpstr>FILE STRUCTURE</vt:lpstr>
      <vt:lpstr>PowerPoint Presentation</vt:lpstr>
      <vt:lpstr>PowerPoint Presentation</vt:lpstr>
      <vt:lpstr>PowerPoint Presentation</vt:lpstr>
      <vt:lpstr>PowerPoint Presentation</vt:lpstr>
      <vt:lpstr>PowerPoint Presentation</vt:lpstr>
      <vt:lpstr>PARTITIONS</vt:lpstr>
      <vt:lpstr>INODE</vt:lpstr>
      <vt:lpstr>PowerPoint Presentation</vt:lpstr>
      <vt:lpstr>COPY INODE</vt:lpstr>
      <vt:lpstr>MOVE INODE</vt:lpstr>
      <vt:lpstr>REMOVE INODE</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dc:creator>Administrator</dc:creator>
  <cp:lastModifiedBy>Administrator</cp:lastModifiedBy>
  <cp:revision>14</cp:revision>
  <dcterms:created xsi:type="dcterms:W3CDTF">2018-03-22T03:38:49Z</dcterms:created>
  <dcterms:modified xsi:type="dcterms:W3CDTF">2018-03-22T12:14:32Z</dcterms:modified>
</cp:coreProperties>
</file>