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56" r:id="rId3"/>
    <p:sldId id="267" r:id="rId4"/>
    <p:sldId id="258" r:id="rId5"/>
    <p:sldId id="259" r:id="rId6"/>
    <p:sldId id="271" r:id="rId7"/>
    <p:sldId id="272" r:id="rId8"/>
    <p:sldId id="273" r:id="rId9"/>
    <p:sldId id="274" r:id="rId10"/>
    <p:sldId id="275" r:id="rId11"/>
    <p:sldId id="276" r:id="rId12"/>
    <p:sldId id="262" r:id="rId13"/>
    <p:sldId id="263" r:id="rId14"/>
    <p:sldId id="268" r:id="rId15"/>
    <p:sldId id="264" r:id="rId16"/>
    <p:sldId id="26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8E4E1-2756-4AFB-8DD0-2D9324855D67}"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95E1-19B3-44EE-BC5D-35A3143059F7}" type="slidenum">
              <a:rPr lang="en-US" smtClean="0"/>
              <a:t>‹#›</a:t>
            </a:fld>
            <a:endParaRPr lang="en-US"/>
          </a:p>
        </p:txBody>
      </p:sp>
    </p:spTree>
    <p:extLst>
      <p:ext uri="{BB962C8B-B14F-4D97-AF65-F5344CB8AC3E}">
        <p14:creationId xmlns:p14="http://schemas.microsoft.com/office/powerpoint/2010/main" val="23988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C195E1-19B3-44EE-BC5D-35A3143059F7}" type="slidenum">
              <a:rPr lang="en-US" smtClean="0"/>
              <a:t>1</a:t>
            </a:fld>
            <a:endParaRPr lang="en-US"/>
          </a:p>
        </p:txBody>
      </p:sp>
    </p:spTree>
    <p:extLst>
      <p:ext uri="{BB962C8B-B14F-4D97-AF65-F5344CB8AC3E}">
        <p14:creationId xmlns:p14="http://schemas.microsoft.com/office/powerpoint/2010/main" val="52257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24920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9021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76984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401777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255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51628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24D1E8-1E1A-4F74-A7D4-CB022126E47F}"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79814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4D1E8-1E1A-4F74-A7D4-CB022126E47F}"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99810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4D1E8-1E1A-4F74-A7D4-CB022126E47F}"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52925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18339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60473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4D1E8-1E1A-4F74-A7D4-CB022126E47F}"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403FC-AA71-46AA-8157-ACB85EF032AE}" type="slidenum">
              <a:rPr lang="en-US" smtClean="0"/>
              <a:t>‹#›</a:t>
            </a:fld>
            <a:endParaRPr lang="en-US"/>
          </a:p>
        </p:txBody>
      </p:sp>
    </p:spTree>
    <p:extLst>
      <p:ext uri="{BB962C8B-B14F-4D97-AF65-F5344CB8AC3E}">
        <p14:creationId xmlns:p14="http://schemas.microsoft.com/office/powerpoint/2010/main" val="59182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ommand-line_comple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930" y="472784"/>
            <a:ext cx="5779628" cy="2215991"/>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Shell and </a:t>
            </a:r>
            <a:endParaRPr lang="en-US" sz="6000" b="1" dirty="0" smtClean="0">
              <a:latin typeface="Arial" panose="020B0604020202020204" pitchFamily="34" charset="0"/>
              <a:cs typeface="Arial" panose="020B0604020202020204" pitchFamily="34" charset="0"/>
            </a:endParaRPr>
          </a:p>
          <a:p>
            <a:r>
              <a:rPr lang="en-US" sz="6000" b="1" dirty="0" smtClean="0">
                <a:latin typeface="Arial" panose="020B0604020202020204" pitchFamily="34" charset="0"/>
                <a:cs typeface="Arial" panose="020B0604020202020204" pitchFamily="34" charset="0"/>
              </a:rPr>
              <a:t>Login </a:t>
            </a:r>
            <a:r>
              <a:rPr lang="en-US" sz="6000" b="1" dirty="0">
                <a:latin typeface="Arial" panose="020B0604020202020204" pitchFamily="34" charset="0"/>
                <a:cs typeface="Arial" panose="020B0604020202020204" pitchFamily="34" charset="0"/>
              </a:rPr>
              <a:t>process</a:t>
            </a:r>
          </a:p>
          <a:p>
            <a:endParaRPr lang="en-US" dirty="0"/>
          </a:p>
        </p:txBody>
      </p:sp>
    </p:spTree>
    <p:extLst>
      <p:ext uri="{BB962C8B-B14F-4D97-AF65-F5344CB8AC3E}">
        <p14:creationId xmlns:p14="http://schemas.microsoft.com/office/powerpoint/2010/main" val="415650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DE4E6D-205C-44F9-88E4-34CB6B311B8D}"/>
              </a:ext>
            </a:extLst>
          </p:cNvPr>
          <p:cNvSpPr>
            <a:spLocks noGrp="1"/>
          </p:cNvSpPr>
          <p:nvPr>
            <p:ph idx="1"/>
          </p:nvPr>
        </p:nvSpPr>
        <p:spPr>
          <a:xfrm>
            <a:off x="838200" y="689317"/>
            <a:ext cx="10515600" cy="5487646"/>
          </a:xfrm>
        </p:spPr>
        <p:txBody>
          <a:bodyPr>
            <a:normAutofit/>
          </a:bodyPr>
          <a:lstStyle/>
          <a:p>
            <a:pPr marL="0" indent="0">
              <a:buNone/>
            </a:pPr>
            <a:r>
              <a:rPr lang="en-US" sz="4000" b="1" dirty="0">
                <a:latin typeface="Arial" panose="020B0604020202020204" pitchFamily="34" charset="0"/>
                <a:cs typeface="Arial" panose="020B0604020202020204" pitchFamily="34" charset="0"/>
              </a:rPr>
              <a:t>TSHELL</a:t>
            </a:r>
            <a:r>
              <a:rPr lang="en-US" sz="4000" b="1" dirty="0" smtClean="0">
                <a:latin typeface="Arial" panose="020B0604020202020204" pitchFamily="34" charset="0"/>
                <a:cs typeface="Arial" panose="020B0604020202020204" pitchFamily="34" charset="0"/>
              </a:rPr>
              <a:t>:</a:t>
            </a:r>
            <a:endParaRPr lang="en-US" b="1" dirty="0"/>
          </a:p>
          <a:p>
            <a:r>
              <a:rPr lang="en-US" dirty="0">
                <a:latin typeface="Arial" panose="020B0604020202020204" pitchFamily="34" charset="0"/>
                <a:cs typeface="Arial" panose="020B0604020202020204" pitchFamily="34" charset="0"/>
              </a:rPr>
              <a:t>It is a Unix shell based on and compatible with the C shell(csh). </a:t>
            </a:r>
          </a:p>
          <a:p>
            <a:r>
              <a:rPr lang="en-US" dirty="0">
                <a:latin typeface="Arial" panose="020B0604020202020204" pitchFamily="34" charset="0"/>
                <a:cs typeface="Arial" panose="020B0604020202020204" pitchFamily="34" charset="0"/>
              </a:rPr>
              <a:t>It is essentially the C shell with programmable command-line</a:t>
            </a:r>
            <a:r>
              <a:rPr lang="en-US" dirty="0">
                <a:latin typeface="Arial" panose="020B0604020202020204" pitchFamily="34" charset="0"/>
                <a:cs typeface="Arial" panose="020B0604020202020204" pitchFamily="34" charset="0"/>
                <a:hlinkClick r:id="rId2" tooltip="Command-line completion"/>
              </a:rPr>
              <a:t> </a:t>
            </a:r>
            <a:r>
              <a:rPr lang="en-US" dirty="0">
                <a:latin typeface="Arial" panose="020B0604020202020204" pitchFamily="34" charset="0"/>
                <a:cs typeface="Arial" panose="020B0604020202020204" pitchFamily="34" charset="0"/>
              </a:rPr>
              <a:t>completion, command-line editing, and a few other features.</a:t>
            </a:r>
          </a:p>
          <a:p>
            <a:pPr marL="0" indent="0">
              <a:buNone/>
            </a:pPr>
            <a:endParaRPr lang="en-US" dirty="0"/>
          </a:p>
          <a:p>
            <a:pPr marL="0" indent="0">
              <a:buNone/>
            </a:pPr>
            <a:r>
              <a:rPr lang="en-US" sz="3600" b="1" dirty="0">
                <a:latin typeface="Arial" panose="020B0604020202020204" pitchFamily="34" charset="0"/>
                <a:cs typeface="Arial" panose="020B0604020202020204" pitchFamily="34" charset="0"/>
              </a:rPr>
              <a:t>FEATURES OF TSHELL:</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built in history command displays the previously-entered commands.</a:t>
            </a:r>
          </a:p>
          <a:p>
            <a:r>
              <a:rPr lang="en-US" dirty="0">
                <a:latin typeface="Arial" panose="020B0604020202020204" pitchFamily="34" charset="0"/>
                <a:cs typeface="Arial" panose="020B0604020202020204" pitchFamily="34" charset="0"/>
              </a:rPr>
              <a:t>Command line editing.</a:t>
            </a:r>
          </a:p>
          <a:p>
            <a:pPr marL="0" indent="0">
              <a:buNone/>
            </a:pPr>
            <a:r>
              <a:rPr lang="en-US" dirty="0">
                <a:latin typeface="Arial" panose="020B0604020202020204" pitchFamily="34" charset="0"/>
                <a:cs typeface="Arial" panose="020B0604020202020204" pitchFamily="34" charset="0"/>
              </a:rPr>
              <a:t>Eg: </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executes the previous command</a:t>
            </a:r>
          </a:p>
          <a:p>
            <a:endParaRPr lang="en-US" dirty="0"/>
          </a:p>
        </p:txBody>
      </p:sp>
    </p:spTree>
    <p:extLst>
      <p:ext uri="{BB962C8B-B14F-4D97-AF65-F5344CB8AC3E}">
        <p14:creationId xmlns:p14="http://schemas.microsoft.com/office/powerpoint/2010/main" val="327416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763608C-B5C1-4B4B-BA6E-21B0A919DC82}"/>
              </a:ext>
            </a:extLst>
          </p:cNvPr>
          <p:cNvSpPr>
            <a:spLocks noGrp="1"/>
          </p:cNvSpPr>
          <p:nvPr>
            <p:ph idx="1"/>
          </p:nvPr>
        </p:nvSpPr>
        <p:spPr>
          <a:xfrm>
            <a:off x="838200" y="773723"/>
            <a:ext cx="10515600" cy="5403240"/>
          </a:xfrm>
        </p:spPr>
        <p:txBody>
          <a:bodyPr/>
          <a:lstStyle/>
          <a:p>
            <a:pPr marL="0" indent="0">
              <a:buNone/>
            </a:pPr>
            <a:r>
              <a:rPr lang="en-US" sz="3600" b="1" dirty="0">
                <a:latin typeface="Arial" panose="020B0604020202020204" pitchFamily="34" charset="0"/>
                <a:cs typeface="Arial" panose="020B0604020202020204" pitchFamily="34" charset="0"/>
              </a:rPr>
              <a:t>ZSHELL:</a:t>
            </a:r>
          </a:p>
          <a:p>
            <a:r>
              <a:rPr lang="en-US" dirty="0">
                <a:latin typeface="Arial" panose="020B0604020202020204" pitchFamily="34" charset="0"/>
                <a:cs typeface="Arial" panose="020B0604020202020204" pitchFamily="34" charset="0"/>
              </a:rPr>
              <a:t>It is a Unix shell that can be used as an interactive login shell and as a powerful command interpreter for shell scripting.</a:t>
            </a:r>
          </a:p>
          <a:p>
            <a:r>
              <a:rPr lang="en-US" dirty="0">
                <a:latin typeface="Arial" panose="020B0604020202020204" pitchFamily="34" charset="0"/>
                <a:cs typeface="Arial" panose="020B0604020202020204" pitchFamily="34" charset="0"/>
              </a:rPr>
              <a:t>It is an extended Bourne shell with a large number of improvements, including some features of Bash, and tcsh.</a:t>
            </a:r>
          </a:p>
          <a:p>
            <a:pPr marL="0" indent="0">
              <a:buNone/>
            </a:pPr>
            <a:r>
              <a:rPr lang="en-US" sz="3600" b="1" dirty="0">
                <a:latin typeface="Arial" panose="020B0604020202020204" pitchFamily="34" charset="0"/>
                <a:cs typeface="Arial" panose="020B0604020202020204" pitchFamily="34" charset="0"/>
              </a:rPr>
              <a:t>FEATURES:</a:t>
            </a:r>
          </a:p>
          <a:p>
            <a:pPr marL="0" indent="0">
              <a:buNone/>
            </a:pPr>
            <a:r>
              <a:rPr lang="en-US" dirty="0">
                <a:latin typeface="Arial" panose="020B0604020202020204" pitchFamily="34" charset="0"/>
                <a:cs typeface="Arial" panose="020B0604020202020204" pitchFamily="34" charset="0"/>
              </a:rPr>
              <a:t>Various compatibility modes.</a:t>
            </a:r>
          </a:p>
          <a:p>
            <a:pPr marL="0" indent="0">
              <a:buNone/>
            </a:pPr>
            <a:r>
              <a:rPr lang="en-US" dirty="0">
                <a:latin typeface="Arial" panose="020B0604020202020204" pitchFamily="34" charset="0"/>
                <a:cs typeface="Arial" panose="020B0604020202020204" pitchFamily="34" charset="0"/>
              </a:rPr>
              <a:t>eg: ZSHELL can pretend to be a Bourne shell when run as /bin/sh</a:t>
            </a:r>
            <a:r>
              <a:rPr lang="en-US" dirty="0"/>
              <a:t>.</a:t>
            </a:r>
          </a:p>
          <a:p>
            <a:pPr marL="0" indent="0">
              <a:buNone/>
            </a:pPr>
            <a:endParaRPr lang="en-US" dirty="0"/>
          </a:p>
        </p:txBody>
      </p:sp>
    </p:spTree>
    <p:extLst>
      <p:ext uri="{BB962C8B-B14F-4D97-AF65-F5344CB8AC3E}">
        <p14:creationId xmlns:p14="http://schemas.microsoft.com/office/powerpoint/2010/main" val="268265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6"/>
            <a:ext cx="10827354" cy="1012914"/>
          </a:xfrm>
        </p:spPr>
        <p:txBody>
          <a:bodyPr>
            <a:normAutofit fontScale="90000"/>
          </a:bodyPr>
          <a:lstStyle/>
          <a:p>
            <a:pPr algn="ctr"/>
            <a:r>
              <a:rPr lang="en-US" dirty="0" smtClean="0">
                <a:latin typeface="Arial" panose="020B0604020202020204" pitchFamily="34" charset="0"/>
                <a:cs typeface="Arial" panose="020B0604020202020204" pitchFamily="34" charset="0"/>
              </a:rPr>
              <a:t>DIFFERENCE BETWEEN SHELL &amp; MS-DOS COMMAND</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9788" y="1681163"/>
            <a:ext cx="5157787" cy="534003"/>
          </a:xfrm>
        </p:spPr>
        <p:txBody>
          <a:bodyPr/>
          <a:lstStyle/>
          <a:p>
            <a:pPr algn="ctr"/>
            <a:r>
              <a:rPr lang="en-US" sz="2800" dirty="0" smtClean="0">
                <a:latin typeface="Arial" panose="020B0604020202020204" pitchFamily="34" charset="0"/>
                <a:cs typeface="Arial" panose="020B0604020202020204" pitchFamily="34" charset="0"/>
              </a:rPr>
              <a:t>SHELL</a:t>
            </a:r>
            <a:endParaRPr lang="en-US" sz="28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528034" y="2505075"/>
            <a:ext cx="5469541" cy="4088908"/>
          </a:xfrm>
        </p:spPr>
        <p:txBody>
          <a:bodyPr>
            <a:normAutofit/>
          </a:bodyPr>
          <a:lstStyle/>
          <a:p>
            <a:r>
              <a:rPr lang="en-US" dirty="0"/>
              <a:t>Bash is a program that runs on multiple operating systems.</a:t>
            </a:r>
          </a:p>
          <a:p>
            <a:r>
              <a:rPr lang="en-US" b="1" dirty="0"/>
              <a:t>Linux </a:t>
            </a:r>
            <a:r>
              <a:rPr lang="en-US" dirty="0"/>
              <a:t>is multi-process, it can runs a multitude of process at the same time and possess </a:t>
            </a:r>
            <a:r>
              <a:rPr lang="en-US" dirty="0" smtClean="0"/>
              <a:t>mechanism </a:t>
            </a:r>
            <a:r>
              <a:rPr lang="en-US" dirty="0"/>
              <a:t>to share CPU </a:t>
            </a:r>
            <a:r>
              <a:rPr lang="en-US" dirty="0" smtClean="0"/>
              <a:t>time.</a:t>
            </a:r>
          </a:p>
          <a:p>
            <a:r>
              <a:rPr lang="en-US" b="1" dirty="0"/>
              <a:t>Linux</a:t>
            </a:r>
            <a:r>
              <a:rPr lang="en-US" dirty="0"/>
              <a:t> is being used as the OS for Network router like Juniper who run the Internet.</a:t>
            </a:r>
          </a:p>
          <a:p>
            <a:endParaRPr lang="en-US" dirty="0"/>
          </a:p>
        </p:txBody>
      </p:sp>
      <p:sp>
        <p:nvSpPr>
          <p:cNvPr id="5" name="Text Placeholder 4"/>
          <p:cNvSpPr>
            <a:spLocks noGrp="1"/>
          </p:cNvSpPr>
          <p:nvPr>
            <p:ph type="body" sz="quarter" idx="3"/>
          </p:nvPr>
        </p:nvSpPr>
        <p:spPr>
          <a:xfrm>
            <a:off x="6172200" y="1681163"/>
            <a:ext cx="5183188" cy="534003"/>
          </a:xfrm>
        </p:spPr>
        <p:txBody>
          <a:bodyPr>
            <a:normAutofit/>
          </a:bodyPr>
          <a:lstStyle/>
          <a:p>
            <a:pPr algn="ctr"/>
            <a:r>
              <a:rPr lang="en-US" sz="2800" dirty="0" smtClean="0">
                <a:latin typeface="Arial" panose="020B0604020202020204" pitchFamily="34" charset="0"/>
                <a:cs typeface="Arial" panose="020B0604020202020204" pitchFamily="34" charset="0"/>
              </a:rPr>
              <a:t>MS-DOS</a:t>
            </a:r>
            <a:endParaRPr lang="en-US" sz="2800" dirty="0">
              <a:latin typeface="Arial" panose="020B0604020202020204" pitchFamily="34" charset="0"/>
              <a:cs typeface="Arial" panose="020B0604020202020204" pitchFamily="34" charset="0"/>
            </a:endParaRPr>
          </a:p>
        </p:txBody>
      </p:sp>
      <p:sp>
        <p:nvSpPr>
          <p:cNvPr id="6" name="Content Placeholder 5"/>
          <p:cNvSpPr>
            <a:spLocks noGrp="1"/>
          </p:cNvSpPr>
          <p:nvPr>
            <p:ph sz="quarter" idx="4"/>
          </p:nvPr>
        </p:nvSpPr>
        <p:spPr>
          <a:xfrm>
            <a:off x="6172200" y="2505076"/>
            <a:ext cx="5341513" cy="3998756"/>
          </a:xfrm>
        </p:spPr>
        <p:txBody>
          <a:bodyPr>
            <a:normAutofit/>
          </a:bodyPr>
          <a:lstStyle/>
          <a:p>
            <a:r>
              <a:rPr lang="en-US" dirty="0" smtClean="0"/>
              <a:t>DOS is a primitive operating system.</a:t>
            </a:r>
          </a:p>
          <a:p>
            <a:r>
              <a:rPr lang="en-US" b="1" dirty="0"/>
              <a:t>DOS </a:t>
            </a:r>
            <a:r>
              <a:rPr lang="en-US" dirty="0"/>
              <a:t>is single process, it can only execute one thing at a </a:t>
            </a:r>
            <a:r>
              <a:rPr lang="en-US" dirty="0" smtClean="0"/>
              <a:t>time.</a:t>
            </a:r>
          </a:p>
          <a:p>
            <a:pPr marL="0" indent="0">
              <a:buNone/>
            </a:pPr>
            <a:endParaRPr lang="en-US" dirty="0"/>
          </a:p>
          <a:p>
            <a:r>
              <a:rPr lang="en-US" b="1" dirty="0"/>
              <a:t>DOS </a:t>
            </a:r>
            <a:r>
              <a:rPr lang="en-US" dirty="0"/>
              <a:t>doesn’t support natively networking. But it can be add by running application inside </a:t>
            </a:r>
            <a:r>
              <a:rPr lang="en-US" dirty="0" smtClean="0"/>
              <a:t>DOS.</a:t>
            </a:r>
            <a:endParaRPr lang="en-US" dirty="0"/>
          </a:p>
          <a:p>
            <a:endParaRPr lang="en-US" dirty="0"/>
          </a:p>
        </p:txBody>
      </p:sp>
    </p:spTree>
    <p:extLst>
      <p:ext uri="{BB962C8B-B14F-4D97-AF65-F5344CB8AC3E}">
        <p14:creationId xmlns:p14="http://schemas.microsoft.com/office/powerpoint/2010/main" val="105313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RUN LEVELS</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4506667"/>
              </p:ext>
            </p:extLst>
          </p:nvPr>
        </p:nvGraphicFramePr>
        <p:xfrm>
          <a:off x="838200" y="1690688"/>
          <a:ext cx="10515599" cy="4529807"/>
        </p:xfrm>
        <a:graphic>
          <a:graphicData uri="http://schemas.openxmlformats.org/drawingml/2006/table">
            <a:tbl>
              <a:tblPr/>
              <a:tblGrid>
                <a:gridCol w="10515599"/>
              </a:tblGrid>
              <a:tr h="4529807">
                <a:tc>
                  <a:txBody>
                    <a:bodyPr/>
                    <a:lstStyle/>
                    <a:p>
                      <a:pPr marL="457200" indent="-457200" algn="l">
                        <a:buFont typeface="Arial" panose="020B0604020202020204" pitchFamily="34" charset="0"/>
                        <a:buChar char="•"/>
                      </a:pPr>
                      <a:r>
                        <a:rPr lang="en-US" sz="2800" dirty="0">
                          <a:effectLst/>
                          <a:latin typeface="Arial" panose="020B0604020202020204" pitchFamily="34" charset="0"/>
                          <a:cs typeface="Arial" panose="020B0604020202020204" pitchFamily="34" charset="0"/>
                        </a:rPr>
                        <a:t>A </a:t>
                      </a:r>
                      <a:r>
                        <a:rPr lang="en-US" sz="2800" i="0" dirty="0">
                          <a:effectLst/>
                          <a:latin typeface="Arial" panose="020B0604020202020204" pitchFamily="34" charset="0"/>
                          <a:cs typeface="Arial" panose="020B0604020202020204" pitchFamily="34" charset="0"/>
                        </a:rPr>
                        <a:t>runlevel</a:t>
                      </a:r>
                      <a:r>
                        <a:rPr lang="en-US" sz="2800" dirty="0">
                          <a:effectLst/>
                          <a:latin typeface="Arial" panose="020B0604020202020204" pitchFamily="34" charset="0"/>
                          <a:cs typeface="Arial" panose="020B0604020202020204" pitchFamily="34" charset="0"/>
                        </a:rPr>
                        <a:t> is a preset operating state on a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Unix-like</a:t>
                      </a:r>
                      <a:r>
                        <a:rPr lang="en-US" sz="2800" dirty="0">
                          <a:solidFill>
                            <a:schemeClr val="tx1">
                              <a:lumMod val="95000"/>
                              <a:lumOff val="5000"/>
                            </a:schemeClr>
                          </a:solidFill>
                          <a:effectLst/>
                          <a:latin typeface="Arial" panose="020B0604020202020204" pitchFamily="34" charset="0"/>
                          <a:cs typeface="Arial" panose="020B0604020202020204" pitchFamily="34" charset="0"/>
                        </a:rPr>
                        <a:t>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operating system</a:t>
                      </a:r>
                      <a:r>
                        <a:rPr lang="en-US" sz="2800" dirty="0">
                          <a:effectLst/>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r>
                        <a:rPr lang="en-US" sz="2800" dirty="0">
                          <a:effectLst/>
                          <a:latin typeface="Arial" panose="020B0604020202020204" pitchFamily="34" charset="0"/>
                          <a:cs typeface="Arial" panose="020B0604020202020204" pitchFamily="34" charset="0"/>
                        </a:rPr>
                        <a:t>A system can be </a:t>
                      </a:r>
                      <a:r>
                        <a:rPr lang="en-US" sz="2800" i="0" u="none" strike="noStrike" dirty="0">
                          <a:solidFill>
                            <a:schemeClr val="tx1">
                              <a:lumMod val="95000"/>
                              <a:lumOff val="5000"/>
                            </a:schemeClr>
                          </a:solidFill>
                          <a:effectLst/>
                          <a:latin typeface="Arial" panose="020B0604020202020204" pitchFamily="34" charset="0"/>
                          <a:cs typeface="Arial" panose="020B0604020202020204" pitchFamily="34" charset="0"/>
                        </a:rPr>
                        <a:t>booted</a:t>
                      </a:r>
                      <a:r>
                        <a:rPr lang="en-US" sz="2800" i="1" u="none" strike="noStrike" dirty="0">
                          <a:solidFill>
                            <a:schemeClr val="tx1">
                              <a:lumMod val="95000"/>
                              <a:lumOff val="5000"/>
                            </a:schemeClr>
                          </a:solidFill>
                          <a:effectLst/>
                          <a:latin typeface="Arial" panose="020B0604020202020204" pitchFamily="34" charset="0"/>
                          <a:cs typeface="Arial" panose="020B0604020202020204" pitchFamily="34" charset="0"/>
                        </a:rPr>
                        <a:t> </a:t>
                      </a:r>
                      <a:r>
                        <a:rPr lang="en-US" sz="2800" i="1" u="none" strike="noStrike" dirty="0" smtClean="0">
                          <a:solidFill>
                            <a:schemeClr val="tx1">
                              <a:lumMod val="95000"/>
                              <a:lumOff val="5000"/>
                            </a:schemeClr>
                          </a:solidFill>
                          <a:effectLst/>
                          <a:latin typeface="Arial" panose="020B0604020202020204" pitchFamily="34" charset="0"/>
                          <a:cs typeface="Arial" panose="020B0604020202020204" pitchFamily="34" charset="0"/>
                        </a:rPr>
                        <a:t>into</a:t>
                      </a:r>
                      <a:r>
                        <a:rPr lang="en-US" sz="2800" dirty="0">
                          <a:effectLst/>
                          <a:latin typeface="Arial" panose="020B0604020202020204" pitchFamily="34" charset="0"/>
                          <a:cs typeface="Arial" panose="020B0604020202020204" pitchFamily="34" charset="0"/>
                        </a:rPr>
                        <a:t> (i.e., started up into) any of several runlevels, each of which is represented by a single digit integer. </a:t>
                      </a:r>
                      <a:endParaRPr lang="en-US" sz="2800" dirty="0" smtClean="0">
                        <a:effectLst/>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Each </a:t>
                      </a:r>
                      <a:r>
                        <a:rPr lang="en-US" sz="2800" dirty="0">
                          <a:effectLst/>
                          <a:latin typeface="Arial" panose="020B0604020202020204" pitchFamily="34" charset="0"/>
                          <a:cs typeface="Arial" panose="020B0604020202020204" pitchFamily="34" charset="0"/>
                        </a:rPr>
                        <a:t>runlevel designates a different system configuration and allows access to a different combination of </a:t>
                      </a:r>
                      <a:r>
                        <a:rPr lang="en-US" sz="2800" i="0" u="none" strike="noStrike" dirty="0">
                          <a:solidFill>
                            <a:schemeClr val="tx1">
                              <a:lumMod val="95000"/>
                              <a:lumOff val="5000"/>
                            </a:schemeClr>
                          </a:solidFill>
                          <a:effectLst/>
                          <a:latin typeface="Arial" panose="020B0604020202020204" pitchFamily="34" charset="0"/>
                          <a:cs typeface="Arial" panose="020B0604020202020204" pitchFamily="34" charset="0"/>
                        </a:rPr>
                        <a:t>processes</a:t>
                      </a:r>
                      <a:r>
                        <a:rPr lang="en-US" sz="2800" dirty="0">
                          <a:solidFill>
                            <a:schemeClr val="tx1">
                              <a:lumMod val="95000"/>
                              <a:lumOff val="5000"/>
                            </a:schemeClr>
                          </a:solidFill>
                          <a:effectLst/>
                          <a:latin typeface="Arial" panose="020B0604020202020204" pitchFamily="34" charset="0"/>
                          <a:cs typeface="Arial" panose="020B0604020202020204" pitchFamily="34" charset="0"/>
                        </a:rPr>
                        <a:t> (i.e.,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instances</a:t>
                      </a:r>
                      <a:r>
                        <a:rPr lang="en-US" sz="2800" dirty="0">
                          <a:solidFill>
                            <a:schemeClr val="tx1">
                              <a:lumMod val="95000"/>
                              <a:lumOff val="5000"/>
                            </a:schemeClr>
                          </a:solidFill>
                          <a:effectLst/>
                          <a:latin typeface="Arial" panose="020B0604020202020204" pitchFamily="34" charset="0"/>
                          <a:cs typeface="Arial" panose="020B0604020202020204" pitchFamily="34" charset="0"/>
                        </a:rPr>
                        <a:t> of executing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programs</a:t>
                      </a:r>
                      <a:r>
                        <a:rPr lang="en-US" sz="2800" dirty="0">
                          <a:effectLst/>
                          <a:latin typeface="Arial" panose="020B0604020202020204" pitchFamily="34" charset="0"/>
                          <a:cs typeface="Arial" panose="020B0604020202020204" pitchFamily="34" charset="0"/>
                        </a:rPr>
                        <a: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9402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1325563"/>
          </a:xfrm>
        </p:spPr>
        <p:txBody>
          <a:bodyPr/>
          <a:lstStyle/>
          <a:p>
            <a:r>
              <a:rPr lang="en-US" altLang="en-US" b="1" dirty="0" smtClean="0">
                <a:latin typeface="Arial" panose="020B0604020202020204" pitchFamily="34" charset="0"/>
                <a:cs typeface="Arial" panose="020B0604020202020204" pitchFamily="34" charset="0"/>
              </a:rPr>
              <a:t>FUNCTIONS OF RUN LEVEL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v"/>
            </a:pPr>
            <a:r>
              <a:rPr lang="en-US" altLang="en-US" b="1" dirty="0">
                <a:latin typeface="Arial" panose="020B0604020202020204" pitchFamily="34" charset="0"/>
                <a:cs typeface="Arial" panose="020B0604020202020204" pitchFamily="34" charset="0"/>
              </a:rPr>
              <a:t>The following </a:t>
            </a:r>
            <a:r>
              <a:rPr lang="en-US" altLang="en-US" b="1" dirty="0" smtClean="0">
                <a:latin typeface="Arial" panose="020B0604020202020204" pitchFamily="34" charset="0"/>
                <a:cs typeface="Arial" panose="020B0604020202020204" pitchFamily="34" charset="0"/>
              </a:rPr>
              <a:t>run levels </a:t>
            </a:r>
            <a:r>
              <a:rPr lang="en-US" altLang="en-US" b="1" dirty="0">
                <a:latin typeface="Arial" panose="020B0604020202020204" pitchFamily="34" charset="0"/>
                <a:cs typeface="Arial" panose="020B0604020202020204" pitchFamily="34" charset="0"/>
              </a:rPr>
              <a:t>are defined in Linux:</a:t>
            </a:r>
            <a:r>
              <a:rPr lang="en-US" altLang="en-US" dirty="0">
                <a:latin typeface="Arial" panose="020B0604020202020204" pitchFamily="34" charset="0"/>
                <a:cs typeface="Arial" panose="020B0604020202020204" pitchFamily="34" charset="0"/>
              </a:rPr>
              <a:t> </a:t>
            </a:r>
            <a:endParaRPr lang="en-US" altLang="en-US" dirty="0" smtClean="0">
              <a:latin typeface="Arial" panose="020B0604020202020204" pitchFamily="34" charset="0"/>
              <a:cs typeface="Arial" panose="020B0604020202020204" pitchFamily="34" charset="0"/>
            </a:endParaRPr>
          </a:p>
          <a:p>
            <a:pPr lvl="1">
              <a:buClr>
                <a:schemeClr val="tx1"/>
              </a:buClr>
            </a:pPr>
            <a:r>
              <a:rPr lang="en-US" altLang="en-US" sz="2800" dirty="0" smtClean="0">
                <a:latin typeface="Arial" panose="020B0604020202020204" pitchFamily="34" charset="0"/>
                <a:cs typeface="Arial" panose="020B0604020202020204" pitchFamily="34" charset="0"/>
              </a:rPr>
              <a:t>0 </a:t>
            </a:r>
            <a:r>
              <a:rPr lang="en-US" altLang="en-US" sz="2800" dirty="0">
                <a:latin typeface="Arial" panose="020B0604020202020204" pitchFamily="34" charset="0"/>
                <a:cs typeface="Arial" panose="020B0604020202020204" pitchFamily="34" charset="0"/>
              </a:rPr>
              <a:t>- halt (Do NOT set initdefault to </a:t>
            </a:r>
            <a:r>
              <a:rPr lang="en-US" altLang="en-US" sz="2800" dirty="0" smtClean="0">
                <a:latin typeface="Arial" panose="020B0604020202020204" pitchFamily="34" charset="0"/>
                <a:cs typeface="Arial" panose="020B0604020202020204" pitchFamily="34" charset="0"/>
              </a:rPr>
              <a:t>this)</a:t>
            </a:r>
          </a:p>
          <a:p>
            <a:pPr lvl="1">
              <a:buClr>
                <a:schemeClr val="tx1"/>
              </a:buClr>
            </a:pPr>
            <a:r>
              <a:rPr lang="en-US" altLang="en-US" sz="2800" dirty="0" smtClean="0">
                <a:latin typeface="Arial" panose="020B0604020202020204" pitchFamily="34" charset="0"/>
                <a:cs typeface="Arial" panose="020B0604020202020204" pitchFamily="34" charset="0"/>
              </a:rPr>
              <a:t>1 </a:t>
            </a:r>
            <a:r>
              <a:rPr lang="en-US" altLang="en-US" sz="2800" dirty="0">
                <a:latin typeface="Arial" panose="020B0604020202020204" pitchFamily="34" charset="0"/>
                <a:cs typeface="Arial" panose="020B0604020202020204" pitchFamily="34" charset="0"/>
              </a:rPr>
              <a:t>- Single user </a:t>
            </a:r>
            <a:r>
              <a:rPr lang="en-US" altLang="en-US" sz="2800" dirty="0" smtClean="0">
                <a:latin typeface="Arial" panose="020B0604020202020204" pitchFamily="34" charset="0"/>
                <a:cs typeface="Arial" panose="020B0604020202020204" pitchFamily="34" charset="0"/>
              </a:rPr>
              <a:t>mode</a:t>
            </a:r>
          </a:p>
          <a:p>
            <a:pPr lvl="1">
              <a:buClr>
                <a:schemeClr val="tx1"/>
              </a:buClr>
            </a:pPr>
            <a:r>
              <a:rPr lang="en-US" altLang="en-US" sz="2800" dirty="0" smtClean="0">
                <a:latin typeface="Arial" panose="020B0604020202020204" pitchFamily="34" charset="0"/>
                <a:cs typeface="Arial" panose="020B0604020202020204" pitchFamily="34" charset="0"/>
              </a:rPr>
              <a:t>2 </a:t>
            </a:r>
            <a:r>
              <a:rPr lang="en-US" altLang="en-US" sz="2800" dirty="0">
                <a:latin typeface="Arial" panose="020B0604020202020204" pitchFamily="34" charset="0"/>
                <a:cs typeface="Arial" panose="020B0604020202020204" pitchFamily="34" charset="0"/>
              </a:rPr>
              <a:t>- Multiuser, without Network (The same as 3, </a:t>
            </a:r>
            <a:r>
              <a:rPr lang="en-US" altLang="en-US" sz="2800" dirty="0" smtClean="0">
                <a:latin typeface="Arial" panose="020B0604020202020204" pitchFamily="34" charset="0"/>
                <a:cs typeface="Arial" panose="020B0604020202020204" pitchFamily="34" charset="0"/>
              </a:rPr>
              <a:t>if you </a:t>
            </a:r>
            <a:r>
              <a:rPr lang="en-US" altLang="en-US" sz="2800" dirty="0">
                <a:latin typeface="Arial" panose="020B0604020202020204" pitchFamily="34" charset="0"/>
                <a:cs typeface="Arial" panose="020B0604020202020204" pitchFamily="34" charset="0"/>
              </a:rPr>
              <a:t>do not have </a:t>
            </a:r>
            <a:r>
              <a:rPr lang="en-US" altLang="en-US" sz="2800" dirty="0" smtClean="0">
                <a:latin typeface="Arial" panose="020B0604020202020204" pitchFamily="34" charset="0"/>
                <a:cs typeface="Arial" panose="020B0604020202020204" pitchFamily="34" charset="0"/>
              </a:rPr>
              <a:t>networking)</a:t>
            </a:r>
          </a:p>
          <a:p>
            <a:pPr lvl="1">
              <a:buClr>
                <a:schemeClr val="tx1"/>
              </a:buClr>
            </a:pPr>
            <a:r>
              <a:rPr lang="en-US" altLang="en-US" sz="2800" dirty="0" smtClean="0">
                <a:latin typeface="Arial" panose="020B0604020202020204" pitchFamily="34" charset="0"/>
                <a:cs typeface="Arial" panose="020B0604020202020204" pitchFamily="34" charset="0"/>
              </a:rPr>
              <a:t>3 – Multiuser, with Network</a:t>
            </a:r>
          </a:p>
          <a:p>
            <a:pPr lvl="1">
              <a:buClr>
                <a:schemeClr val="tx1"/>
              </a:buClr>
            </a:pPr>
            <a:r>
              <a:rPr lang="en-US" altLang="en-US" sz="2800" dirty="0" smtClean="0">
                <a:latin typeface="Arial" panose="020B0604020202020204" pitchFamily="34" charset="0"/>
                <a:cs typeface="Arial" panose="020B0604020202020204" pitchFamily="34" charset="0"/>
              </a:rPr>
              <a:t>4 – unused</a:t>
            </a:r>
          </a:p>
          <a:p>
            <a:pPr lvl="1">
              <a:buClr>
                <a:schemeClr val="tx1"/>
              </a:buClr>
            </a:pPr>
            <a:r>
              <a:rPr lang="en-US" altLang="en-US" sz="2800" dirty="0" smtClean="0">
                <a:latin typeface="Arial" panose="020B0604020202020204" pitchFamily="34" charset="0"/>
                <a:cs typeface="Arial" panose="020B0604020202020204" pitchFamily="34" charset="0"/>
              </a:rPr>
              <a:t>5 </a:t>
            </a:r>
            <a:r>
              <a:rPr lang="en-US" altLang="en-US" sz="2800" dirty="0">
                <a:latin typeface="Arial" panose="020B0604020202020204" pitchFamily="34" charset="0"/>
                <a:cs typeface="Arial" panose="020B0604020202020204" pitchFamily="34" charset="0"/>
              </a:rPr>
              <a:t>– Graphical </a:t>
            </a:r>
            <a:r>
              <a:rPr lang="en-US" altLang="en-US" sz="2800" dirty="0" smtClean="0">
                <a:latin typeface="Arial" panose="020B0604020202020204" pitchFamily="34" charset="0"/>
                <a:cs typeface="Arial" panose="020B0604020202020204" pitchFamily="34" charset="0"/>
              </a:rPr>
              <a:t>Mode</a:t>
            </a:r>
          </a:p>
          <a:p>
            <a:pPr lvl="1">
              <a:buClr>
                <a:schemeClr val="tx1"/>
              </a:buClr>
            </a:pPr>
            <a:r>
              <a:rPr lang="en-US" altLang="en-US" sz="2800" dirty="0" smtClean="0">
                <a:latin typeface="Arial" panose="020B0604020202020204" pitchFamily="34" charset="0"/>
                <a:cs typeface="Arial" panose="020B0604020202020204" pitchFamily="34" charset="0"/>
              </a:rPr>
              <a:t>6 </a:t>
            </a:r>
            <a:r>
              <a:rPr lang="en-US" altLang="en-US" sz="2800" dirty="0">
                <a:latin typeface="Arial" panose="020B0604020202020204" pitchFamily="34" charset="0"/>
                <a:cs typeface="Arial" panose="020B0604020202020204" pitchFamily="34" charset="0"/>
              </a:rPr>
              <a:t>- reboot (Do NOT set initdefault to this)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1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Environmental Variables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Environment variables are dynamic values which affect the processes or programs on a computer.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Environment variables can be created, edited, saved, and deleted and give information about the system behavior.</a:t>
            </a:r>
          </a:p>
        </p:txBody>
      </p:sp>
    </p:spTree>
    <p:extLst>
      <p:ext uri="{BB962C8B-B14F-4D97-AF65-F5344CB8AC3E}">
        <p14:creationId xmlns:p14="http://schemas.microsoft.com/office/powerpoint/2010/main" val="66970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Commands </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76507"/>
              </p:ext>
            </p:extLst>
          </p:nvPr>
        </p:nvGraphicFramePr>
        <p:xfrm>
          <a:off x="838200" y="2379417"/>
          <a:ext cx="10515600" cy="25603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b="1" dirty="0">
                          <a:effectLst/>
                        </a:rPr>
                        <a:t>Command</a:t>
                      </a:r>
                    </a:p>
                  </a:txBody>
                  <a:tcPr marL="76200" marR="76200" marT="76200" marB="76200"/>
                </a:tc>
                <a:tc>
                  <a:txBody>
                    <a:bodyPr/>
                    <a:lstStyle/>
                    <a:p>
                      <a:pPr algn="l" fontAlgn="t"/>
                      <a:r>
                        <a:rPr lang="en-US" b="1">
                          <a:effectLst/>
                        </a:rPr>
                        <a:t>Description</a:t>
                      </a:r>
                    </a:p>
                  </a:txBody>
                  <a:tcPr marL="76200" marR="76200" marT="76200" marB="76200"/>
                </a:tc>
              </a:tr>
              <a:tr h="370840">
                <a:tc>
                  <a:txBody>
                    <a:bodyPr/>
                    <a:lstStyle/>
                    <a:p>
                      <a:pPr algn="l" fontAlgn="t"/>
                      <a:r>
                        <a:rPr lang="en-US">
                          <a:effectLst/>
                        </a:rPr>
                        <a:t>echo $VARIABLE</a:t>
                      </a:r>
                    </a:p>
                  </a:txBody>
                  <a:tcPr marL="76200" marR="76200" marT="76200" marB="76200"/>
                </a:tc>
                <a:tc>
                  <a:txBody>
                    <a:bodyPr/>
                    <a:lstStyle/>
                    <a:p>
                      <a:pPr algn="l" fontAlgn="t"/>
                      <a:r>
                        <a:rPr lang="en-US">
                          <a:effectLst/>
                        </a:rPr>
                        <a:t>To display value of a variable</a:t>
                      </a:r>
                    </a:p>
                  </a:txBody>
                  <a:tcPr marL="76200" marR="76200" marT="76200" marB="76200"/>
                </a:tc>
              </a:tr>
              <a:tr h="370840">
                <a:tc>
                  <a:txBody>
                    <a:bodyPr/>
                    <a:lstStyle/>
                    <a:p>
                      <a:pPr algn="l" fontAlgn="t"/>
                      <a:r>
                        <a:rPr lang="en-US">
                          <a:effectLst/>
                        </a:rPr>
                        <a:t>env</a:t>
                      </a:r>
                    </a:p>
                  </a:txBody>
                  <a:tcPr marL="76200" marR="76200" marT="76200" marB="76200"/>
                </a:tc>
                <a:tc>
                  <a:txBody>
                    <a:bodyPr/>
                    <a:lstStyle/>
                    <a:p>
                      <a:pPr algn="l" fontAlgn="t"/>
                      <a:r>
                        <a:rPr lang="en-US">
                          <a:effectLst/>
                        </a:rPr>
                        <a:t>Displays all environment variables</a:t>
                      </a:r>
                    </a:p>
                  </a:txBody>
                  <a:tcPr marL="76200" marR="76200" marT="76200" marB="76200"/>
                </a:tc>
              </a:tr>
              <a:tr h="370840">
                <a:tc>
                  <a:txBody>
                    <a:bodyPr/>
                    <a:lstStyle/>
                    <a:p>
                      <a:pPr algn="l" fontAlgn="t"/>
                      <a:r>
                        <a:rPr lang="en-US">
                          <a:effectLst/>
                        </a:rPr>
                        <a:t>VARIABLE_NAME= variable_value</a:t>
                      </a:r>
                    </a:p>
                  </a:txBody>
                  <a:tcPr marL="76200" marR="76200" marT="76200" marB="76200"/>
                </a:tc>
                <a:tc>
                  <a:txBody>
                    <a:bodyPr/>
                    <a:lstStyle/>
                    <a:p>
                      <a:pPr algn="l" fontAlgn="t"/>
                      <a:r>
                        <a:rPr lang="en-US">
                          <a:effectLst/>
                        </a:rPr>
                        <a:t>Create a new variable</a:t>
                      </a:r>
                    </a:p>
                  </a:txBody>
                  <a:tcPr marL="76200" marR="76200" marT="76200" marB="76200"/>
                </a:tc>
              </a:tr>
              <a:tr h="370840">
                <a:tc>
                  <a:txBody>
                    <a:bodyPr/>
                    <a:lstStyle/>
                    <a:p>
                      <a:pPr algn="l" fontAlgn="t"/>
                      <a:r>
                        <a:rPr lang="en-US">
                          <a:effectLst/>
                        </a:rPr>
                        <a:t>unset  </a:t>
                      </a:r>
                    </a:p>
                  </a:txBody>
                  <a:tcPr marL="76200" marR="76200" marT="76200" marB="76200"/>
                </a:tc>
                <a:tc>
                  <a:txBody>
                    <a:bodyPr/>
                    <a:lstStyle/>
                    <a:p>
                      <a:pPr algn="l" fontAlgn="t"/>
                      <a:r>
                        <a:rPr lang="en-US">
                          <a:effectLst/>
                        </a:rPr>
                        <a:t>Remove a variable</a:t>
                      </a:r>
                    </a:p>
                  </a:txBody>
                  <a:tcPr marL="76200" marR="76200" marT="76200" marB="76200"/>
                </a:tc>
              </a:tr>
              <a:tr h="370840">
                <a:tc>
                  <a:txBody>
                    <a:bodyPr/>
                    <a:lstStyle/>
                    <a:p>
                      <a:pPr algn="l" fontAlgn="t"/>
                      <a:r>
                        <a:rPr lang="en-US">
                          <a:effectLst/>
                        </a:rPr>
                        <a:t>export Variable=value</a:t>
                      </a:r>
                    </a:p>
                  </a:txBody>
                  <a:tcPr marL="76200" marR="76200" marT="76200" marB="76200"/>
                </a:tc>
                <a:tc>
                  <a:txBody>
                    <a:bodyPr/>
                    <a:lstStyle/>
                    <a:p>
                      <a:pPr algn="l" fontAlgn="t"/>
                      <a:r>
                        <a:rPr lang="en-US" dirty="0">
                          <a:effectLst/>
                        </a:rPr>
                        <a:t>To set value of an environment variable</a:t>
                      </a:r>
                    </a:p>
                  </a:txBody>
                  <a:tcPr marL="76200" marR="76200" marT="76200" marB="76200"/>
                </a:tc>
              </a:tr>
            </a:tbl>
          </a:graphicData>
        </a:graphic>
      </p:graphicFrame>
    </p:spTree>
    <p:extLst>
      <p:ext uri="{BB962C8B-B14F-4D97-AF65-F5344CB8AC3E}">
        <p14:creationId xmlns:p14="http://schemas.microsoft.com/office/powerpoint/2010/main" val="281247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during Login Process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At login or when switching users with su -, the shell executes a series of commands from files known as login files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files typically contain variable definitions that control the user environment, application behavior and command aliases, but they may also contain commands that perform cleanup routines and other tasks on the system.</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473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first file to be read and executed is /etc/profile</a:t>
            </a:r>
            <a:r>
              <a:rPr lang="en-US" dirty="0" smtClean="0"/>
              <a:t>.</a:t>
            </a:r>
          </a:p>
          <a:p>
            <a:r>
              <a:rPr lang="en-US" dirty="0">
                <a:latin typeface="Arial" panose="020B0604020202020204" pitchFamily="34" charset="0"/>
                <a:cs typeface="Arial" panose="020B0604020202020204" pitchFamily="34" charset="0"/>
              </a:rPr>
              <a:t>Next, bash goes looking for one of the following files in the user's home directory:</a:t>
            </a:r>
          </a:p>
          <a:p>
            <a:pPr marL="971550" lvl="1" indent="-514350">
              <a:buFont typeface="+mj-lt"/>
              <a:buAutoNum type="arabicParenR"/>
            </a:pPr>
            <a:r>
              <a:rPr lang="en-US" sz="2800" dirty="0" smtClean="0">
                <a:latin typeface="Arial" panose="020B0604020202020204" pitchFamily="34" charset="0"/>
                <a:cs typeface="Arial" panose="020B0604020202020204" pitchFamily="34" charset="0"/>
              </a:rPr>
              <a:t>.bash_profile</a:t>
            </a:r>
            <a:endParaRPr lang="en-US" sz="2800" dirty="0">
              <a:latin typeface="Arial" panose="020B0604020202020204" pitchFamily="34" charset="0"/>
              <a:cs typeface="Arial" panose="020B0604020202020204" pitchFamily="34" charset="0"/>
            </a:endParaRPr>
          </a:p>
          <a:p>
            <a:pPr marL="971550" lvl="1" indent="-514350">
              <a:buFont typeface="+mj-lt"/>
              <a:buAutoNum type="arabicParenR"/>
            </a:pPr>
            <a:r>
              <a:rPr lang="en-US" sz="2800" dirty="0">
                <a:latin typeface="Arial" panose="020B0604020202020204" pitchFamily="34" charset="0"/>
                <a:cs typeface="Arial" panose="020B0604020202020204" pitchFamily="34" charset="0"/>
              </a:rPr>
              <a:t>.bash_login</a:t>
            </a:r>
          </a:p>
          <a:p>
            <a:pPr marL="971550" lvl="1" indent="-514350">
              <a:buFont typeface="+mj-lt"/>
              <a:buAutoNum type="arabicParenR"/>
            </a:pP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profile</a:t>
            </a:r>
            <a:endParaRPr lang="en-US"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none of these files are available, the user only has settings from the system wide /etc/profile file. </a:t>
            </a:r>
            <a:r>
              <a:rPr lang="en-US" dirty="0"/>
              <a:t/>
            </a:r>
            <a:br>
              <a:rPr lang="en-US" dirty="0"/>
            </a:br>
            <a:endParaRPr lang="en-US" dirty="0"/>
          </a:p>
        </p:txBody>
      </p:sp>
    </p:spTree>
    <p:extLst>
      <p:ext uri="{BB962C8B-B14F-4D97-AF65-F5344CB8AC3E}">
        <p14:creationId xmlns:p14="http://schemas.microsoft.com/office/powerpoint/2010/main" val="12560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6" y="401147"/>
            <a:ext cx="9144000" cy="873862"/>
          </a:xfrm>
        </p:spPr>
        <p:txBody>
          <a:bodyPr/>
          <a:lstStyle/>
          <a:p>
            <a:r>
              <a:rPr lang="en-US" sz="4400" b="1" dirty="0" smtClean="0">
                <a:latin typeface="Arial" panose="020B0604020202020204" pitchFamily="34" charset="0"/>
                <a:cs typeface="Arial" panose="020B0604020202020204" pitchFamily="34" charset="0"/>
              </a:rPr>
              <a:t>SHELL</a:t>
            </a:r>
            <a:endParaRPr lang="en-US" sz="4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096259" y="2189406"/>
            <a:ext cx="4932610" cy="3438525"/>
          </a:xfrm>
          <a:prstGeom prst="rect">
            <a:avLst/>
          </a:prstGeom>
        </p:spPr>
      </p:pic>
      <p:sp>
        <p:nvSpPr>
          <p:cNvPr id="3" name="Subtitle 2"/>
          <p:cNvSpPr>
            <a:spLocks noGrp="1"/>
          </p:cNvSpPr>
          <p:nvPr>
            <p:ph type="subTitle" idx="1"/>
          </p:nvPr>
        </p:nvSpPr>
        <p:spPr>
          <a:xfrm>
            <a:off x="261872" y="2189407"/>
            <a:ext cx="6628325" cy="3438525"/>
          </a:xfrm>
        </p:spPr>
        <p:txBody>
          <a:bodyPr>
            <a:normAutofit fontScale="70000" lnSpcReduction="20000"/>
          </a:bodyPr>
          <a:lstStyle/>
          <a:p>
            <a:r>
              <a:rPr lang="en-US" sz="5900" dirty="0">
                <a:latin typeface="Arial" panose="020B0604020202020204" pitchFamily="34" charset="0"/>
                <a:cs typeface="Arial" panose="020B0604020202020204" pitchFamily="34" charset="0"/>
              </a:rPr>
              <a:t>T</a:t>
            </a:r>
            <a:r>
              <a:rPr lang="en-US" sz="5900" dirty="0" smtClean="0">
                <a:latin typeface="Arial" panose="020B0604020202020204" pitchFamily="34" charset="0"/>
                <a:cs typeface="Arial" panose="020B0604020202020204" pitchFamily="34" charset="0"/>
              </a:rPr>
              <a:t>he </a:t>
            </a:r>
            <a:r>
              <a:rPr lang="en-US" sz="5900" dirty="0">
                <a:latin typeface="Arial" panose="020B0604020202020204" pitchFamily="34" charset="0"/>
                <a:cs typeface="Arial" panose="020B0604020202020204" pitchFamily="34" charset="0"/>
              </a:rPr>
              <a:t>shell is a program that takes commands from the keyboard and gives them to the operating system to perform. </a:t>
            </a:r>
          </a:p>
          <a:p>
            <a:r>
              <a:rPr lang="en-US" dirty="0" smtClean="0"/>
              <a:t/>
            </a:r>
            <a:br>
              <a:rPr lang="en-US" dirty="0" smtClean="0"/>
            </a:br>
            <a:endParaRPr lang="en-US" dirty="0"/>
          </a:p>
        </p:txBody>
      </p:sp>
    </p:spTree>
    <p:extLst>
      <p:ext uri="{BB962C8B-B14F-4D97-AF65-F5344CB8AC3E}">
        <p14:creationId xmlns:p14="http://schemas.microsoft.com/office/powerpoint/2010/main" val="6958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219"/>
          </a:xfrm>
        </p:spPr>
        <p:txBody>
          <a:bodyPr>
            <a:noAutofit/>
          </a:bodyPr>
          <a:lstStyle/>
          <a:p>
            <a:r>
              <a:rPr lang="en-US" b="1" dirty="0">
                <a:latin typeface="Arial" panose="020B0604020202020204" pitchFamily="34" charset="0"/>
                <a:cs typeface="Arial" panose="020B0604020202020204" pitchFamily="34" charset="0"/>
              </a:rPr>
              <a:t>COMMON FEATURES OF SHELL</a:t>
            </a:r>
            <a:br>
              <a:rPr lang="en-US" b="1" dirty="0">
                <a:latin typeface="Arial" panose="020B0604020202020204" pitchFamily="34" charset="0"/>
                <a:cs typeface="Arial" panose="020B0604020202020204"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3121181"/>
              </p:ext>
            </p:extLst>
          </p:nvPr>
        </p:nvGraphicFramePr>
        <p:xfrm>
          <a:off x="838200" y="1352372"/>
          <a:ext cx="10515600" cy="5111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a:r>
                        <a:rPr lang="en-US" sz="2400" b="1" dirty="0" smtClean="0">
                          <a:latin typeface="Arial" panose="020B0604020202020204" pitchFamily="34" charset="0"/>
                          <a:cs typeface="Arial" panose="020B0604020202020204" pitchFamily="34" charset="0"/>
                        </a:rPr>
                        <a:t>                    Command</a:t>
                      </a:r>
                      <a:endParaRPr lang="en-US" sz="2400" b="1"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400" b="1" dirty="0" smtClean="0">
                          <a:latin typeface="Arial" panose="020B0604020202020204" pitchFamily="34" charset="0"/>
                          <a:cs typeface="Arial" panose="020B0604020202020204" pitchFamily="34" charset="0"/>
                        </a:rPr>
                        <a:t>                       Meaning</a:t>
                      </a:r>
                      <a:endParaRPr lang="en-US" sz="2400" b="1" dirty="0">
                        <a:latin typeface="Arial" panose="020B0604020202020204" pitchFamily="34" charset="0"/>
                        <a:cs typeface="Arial" panose="020B0604020202020204" pitchFamily="34" charset="0"/>
                      </a:endParaRP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&gt;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a:latin typeface="Arial" panose="020B0604020202020204" pitchFamily="34" charset="0"/>
                          <a:cs typeface="Arial" panose="020B0604020202020204" pitchFamily="34" charset="0"/>
                        </a:rPr>
                        <a:t>Redirect output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&gt;&gt;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Append to file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Redirect input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&lt;&lt;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a:latin typeface="Arial" panose="020B0604020202020204" pitchFamily="34" charset="0"/>
                          <a:cs typeface="Arial" panose="020B0604020202020204" pitchFamily="34" charset="0"/>
                        </a:rPr>
                        <a:t>"Here" document (redirect input)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Pipe output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&amp;</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Run process in background.</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Separate commands on same line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any character(s) in filename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single character in filename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any characters enclosed</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Execute in subshell</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Substitute output of enclosed command</a:t>
                      </a:r>
                    </a:p>
                  </a:txBody>
                  <a:tcPr marL="83680" marR="83680" marT="41840" marB="41840" anchor="ctr"/>
                </a:tc>
              </a:tr>
            </a:tbl>
          </a:graphicData>
        </a:graphic>
      </p:graphicFrame>
    </p:spTree>
    <p:extLst>
      <p:ext uri="{BB962C8B-B14F-4D97-AF65-F5344CB8AC3E}">
        <p14:creationId xmlns:p14="http://schemas.microsoft.com/office/powerpoint/2010/main" val="4838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BASH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Bash is the GNU Project's shell. </a:t>
            </a:r>
            <a:endParaRPr lang="en-US" dirty="0" smtClean="0"/>
          </a:p>
          <a:p>
            <a:r>
              <a:rPr lang="en-US" dirty="0" smtClean="0"/>
              <a:t>Bash </a:t>
            </a:r>
            <a:r>
              <a:rPr lang="en-US" dirty="0"/>
              <a:t>is the </a:t>
            </a:r>
            <a:r>
              <a:rPr lang="en-US" b="1" dirty="0"/>
              <a:t>B</a:t>
            </a:r>
            <a:r>
              <a:rPr lang="en-US" dirty="0" smtClean="0"/>
              <a:t>ourne </a:t>
            </a:r>
            <a:r>
              <a:rPr lang="en-US" b="1" dirty="0"/>
              <a:t>A</a:t>
            </a:r>
            <a:r>
              <a:rPr lang="en-US" dirty="0"/>
              <a:t>gain </a:t>
            </a:r>
            <a:r>
              <a:rPr lang="en-US" b="1" dirty="0"/>
              <a:t>SH</a:t>
            </a:r>
            <a:r>
              <a:rPr lang="en-US" dirty="0"/>
              <a:t>ell. </a:t>
            </a:r>
            <a:endParaRPr lang="en-US" dirty="0" smtClean="0"/>
          </a:p>
          <a:p>
            <a:r>
              <a:rPr lang="en-US" dirty="0" smtClean="0"/>
              <a:t>Bash </a:t>
            </a:r>
            <a:r>
              <a:rPr lang="en-US" dirty="0"/>
              <a:t>is an sh-compatible shell that incorporates useful features from the Korn shell (ksh) and C shell (csh). </a:t>
            </a:r>
            <a:endParaRPr lang="en-US" dirty="0" smtClean="0"/>
          </a:p>
          <a:p>
            <a:r>
              <a:rPr lang="en-US" dirty="0" smtClean="0"/>
              <a:t>It </a:t>
            </a:r>
            <a:r>
              <a:rPr lang="en-US" dirty="0"/>
              <a:t>offers functional improvements over sh for both programming and interactive use. </a:t>
            </a:r>
            <a:endParaRPr lang="en-US" dirty="0" smtClean="0"/>
          </a:p>
          <a:p>
            <a:r>
              <a:rPr lang="en-US" dirty="0" smtClean="0"/>
              <a:t>In </a:t>
            </a:r>
            <a:r>
              <a:rPr lang="en-US" dirty="0"/>
              <a:t>addition, most sh scripts can be run by Bash without modification.</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83122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65" y="190969"/>
            <a:ext cx="10941676" cy="1325563"/>
          </a:xfrm>
        </p:spPr>
        <p:txBody>
          <a:bodyPr>
            <a:normAutofit/>
          </a:bodyPr>
          <a:lstStyle/>
          <a:p>
            <a:r>
              <a:rPr lang="en-US" sz="4000" b="1" dirty="0" smtClean="0">
                <a:latin typeface="Arial" panose="020B0604020202020204" pitchFamily="34" charset="0"/>
                <a:cs typeface="Arial" panose="020B0604020202020204" pitchFamily="34" charset="0"/>
              </a:rPr>
              <a:t>The improvements offered by Bash include</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1065" y="1838504"/>
            <a:ext cx="9009845" cy="4351338"/>
          </a:xfrm>
        </p:spPr>
        <p:txBody>
          <a:bodyPr>
            <a:normAutofit lnSpcReduction="10000"/>
          </a:bodyPr>
          <a:lstStyle/>
          <a:p>
            <a:pPr marL="0" indent="0">
              <a:buNone/>
            </a:pPr>
            <a:endParaRPr lang="en-US" dirty="0"/>
          </a:p>
          <a:p>
            <a:r>
              <a:rPr lang="en-US" dirty="0"/>
              <a:t>Command line editing</a:t>
            </a:r>
          </a:p>
          <a:p>
            <a:r>
              <a:rPr lang="en-US" dirty="0"/>
              <a:t>Unlimited size command history</a:t>
            </a:r>
          </a:p>
          <a:p>
            <a:r>
              <a:rPr lang="en-US" dirty="0"/>
              <a:t>Job Control</a:t>
            </a:r>
          </a:p>
          <a:p>
            <a:r>
              <a:rPr lang="en-US" dirty="0"/>
              <a:t>Shell Functions and Aliases</a:t>
            </a:r>
          </a:p>
          <a:p>
            <a:r>
              <a:rPr lang="en-US" dirty="0"/>
              <a:t>Indexed arrays of unlimited size</a:t>
            </a:r>
          </a:p>
          <a:p>
            <a:r>
              <a:rPr lang="en-US" dirty="0"/>
              <a:t>Integer arithmetic in any base from two to sixty-four</a:t>
            </a:r>
          </a:p>
          <a:p>
            <a:pPr marL="0" indent="0">
              <a:buNone/>
            </a:pPr>
            <a:r>
              <a:rPr lang="en-US" dirty="0"/>
              <a:t/>
            </a:r>
            <a:br>
              <a:rPr lang="en-US" dirty="0"/>
            </a:br>
            <a:endParaRPr lang="en-US" dirty="0"/>
          </a:p>
        </p:txBody>
      </p:sp>
    </p:spTree>
    <p:extLst>
      <p:ext uri="{BB962C8B-B14F-4D97-AF65-F5344CB8AC3E}">
        <p14:creationId xmlns:p14="http://schemas.microsoft.com/office/powerpoint/2010/main" val="155224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662A9A5-0435-4F38-A7A7-422A8BC81B5C}"/>
              </a:ext>
            </a:extLst>
          </p:cNvPr>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TYPES </a:t>
            </a:r>
            <a:r>
              <a:rPr lang="en-US" b="1" dirty="0">
                <a:latin typeface="Arial" panose="020B0604020202020204" pitchFamily="34" charset="0"/>
                <a:cs typeface="Arial" panose="020B0604020202020204" pitchFamily="34" charset="0"/>
              </a:rPr>
              <a:t>OF SHELLS</a:t>
            </a:r>
          </a:p>
        </p:txBody>
      </p:sp>
      <p:sp>
        <p:nvSpPr>
          <p:cNvPr id="7" name="Content Placeholder 6">
            <a:extLst>
              <a:ext uri="{FF2B5EF4-FFF2-40B4-BE49-F238E27FC236}">
                <a16:creationId xmlns="" xmlns:a16="http://schemas.microsoft.com/office/drawing/2014/main" id="{FFC0445F-A9BD-4C56-BAA4-72674FDF924A}"/>
              </a:ext>
            </a:extLst>
          </p:cNvPr>
          <p:cNvSpPr>
            <a:spLocks noGrp="1"/>
          </p:cNvSpPr>
          <p:nvPr>
            <p:ph idx="1"/>
          </p:nvPr>
        </p:nvSpPr>
        <p:spPr/>
        <p:txBody>
          <a:bodyPr>
            <a:normAutofit/>
          </a:bodyPr>
          <a:lstStyle/>
          <a:p>
            <a:pPr marL="0" indent="0">
              <a:buNone/>
            </a:pPr>
            <a:r>
              <a:rPr lang="en-US" sz="4000" b="1" dirty="0">
                <a:latin typeface="Arial" panose="020B0604020202020204" pitchFamily="34" charset="0"/>
                <a:cs typeface="Arial" panose="020B0604020202020204" pitchFamily="34" charset="0"/>
              </a:rPr>
              <a:t>BOURNE:</a:t>
            </a:r>
          </a:p>
          <a:p>
            <a:r>
              <a:rPr lang="en-US" dirty="0">
                <a:latin typeface="Arial" panose="020B0604020202020204" pitchFamily="34" charset="0"/>
                <a:cs typeface="Arial" panose="020B0604020202020204" pitchFamily="34" charset="0"/>
              </a:rPr>
              <a:t>The Bourne shell, called "sh" is one of the original shells, developed for Unix computers by Stephen Bourne at AT&amp;T's Bell Labs in 1977. </a:t>
            </a:r>
          </a:p>
          <a:p>
            <a:r>
              <a:rPr lang="en-US" dirty="0">
                <a:latin typeface="Arial" panose="020B0604020202020204" pitchFamily="34" charset="0"/>
                <a:cs typeface="Arial" panose="020B0604020202020204" pitchFamily="34" charset="0"/>
              </a:rPr>
              <a:t>It offers features such as input and output redirection, shell scripting with string and integer variables, and condition testing and looping.</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2663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8ABF4B-B174-4B61-98F3-105016BA20F3}"/>
              </a:ext>
            </a:extLst>
          </p:cNvPr>
          <p:cNvSpPr>
            <a:spLocks noGrp="1"/>
          </p:cNvSpPr>
          <p:nvPr>
            <p:ph idx="1"/>
          </p:nvPr>
        </p:nvSpPr>
        <p:spPr>
          <a:xfrm>
            <a:off x="683653" y="244699"/>
            <a:ext cx="10515600" cy="6465194"/>
          </a:xfrm>
        </p:spPr>
        <p:txBody>
          <a:bodyPr>
            <a:normAutofit fontScale="55000" lnSpcReduction="20000"/>
          </a:bodyPr>
          <a:lstStyle/>
          <a:p>
            <a:pPr marL="0" indent="0">
              <a:buNone/>
            </a:pPr>
            <a:r>
              <a:rPr lang="en-US" sz="5700" b="1" dirty="0" smtClean="0">
                <a:latin typeface="Arial" panose="020B0604020202020204" pitchFamily="34" charset="0"/>
                <a:cs typeface="Arial" panose="020B0604020202020204" pitchFamily="34" charset="0"/>
              </a:rPr>
              <a:t>COMM</a:t>
            </a:r>
            <a:r>
              <a:rPr lang="en-US" sz="6400" b="1" dirty="0">
                <a:latin typeface="Arial" panose="020B0604020202020204" pitchFamily="34" charset="0"/>
                <a:cs typeface="Arial" panose="020B0604020202020204" pitchFamily="34" charset="0"/>
              </a:rPr>
              <a:t>:</a:t>
            </a:r>
          </a:p>
          <a:p>
            <a:r>
              <a:rPr lang="en-US" sz="3800" dirty="0">
                <a:latin typeface="Arial" panose="020B0604020202020204" pitchFamily="34" charset="0"/>
                <a:cs typeface="Arial" panose="020B0604020202020204" pitchFamily="34" charset="0"/>
              </a:rPr>
              <a:t>It is a utility that is used to compare two files for common and distinct lines.</a:t>
            </a:r>
          </a:p>
          <a:p>
            <a:pPr marL="0" indent="0">
              <a:buNone/>
            </a:pPr>
            <a:r>
              <a:rPr lang="en-US" sz="4000" b="1" dirty="0">
                <a:latin typeface="Arial" panose="020B0604020202020204" pitchFamily="34" charset="0"/>
                <a:cs typeface="Arial" panose="020B0604020202020204" pitchFamily="34" charset="0"/>
              </a:rPr>
              <a:t>Syntax:</a:t>
            </a:r>
          </a:p>
          <a:p>
            <a:pPr marL="0" indent="0">
              <a:buNone/>
            </a:pPr>
            <a:r>
              <a:rPr lang="en-US" sz="3800" dirty="0">
                <a:latin typeface="Arial" panose="020B0604020202020204" pitchFamily="34" charset="0"/>
                <a:cs typeface="Arial" panose="020B0604020202020204" pitchFamily="34" charset="0"/>
              </a:rPr>
              <a:t>$ Comm file1 file2</a:t>
            </a:r>
          </a:p>
          <a:p>
            <a:pPr marL="0" indent="0">
              <a:buNone/>
            </a:pPr>
            <a:endParaRPr lang="en-US" b="1" dirty="0"/>
          </a:p>
          <a:p>
            <a:pPr marL="0" indent="0">
              <a:buNone/>
            </a:pPr>
            <a:r>
              <a:rPr lang="en-US" sz="3800" b="1" dirty="0">
                <a:latin typeface="Arial" panose="020B0604020202020204" pitchFamily="34" charset="0"/>
                <a:cs typeface="Arial" panose="020B0604020202020204" pitchFamily="34" charset="0"/>
              </a:rPr>
              <a:t>Example:</a:t>
            </a:r>
          </a:p>
          <a:p>
            <a:pPr marL="0" indent="0">
              <a:buNone/>
            </a:pPr>
            <a:endParaRPr lang="en-US" b="1" dirty="0"/>
          </a:p>
          <a:p>
            <a:pPr marL="0" indent="0">
              <a:buNone/>
            </a:pPr>
            <a:r>
              <a:rPr lang="en-US" sz="3800" b="1" dirty="0">
                <a:latin typeface="Arial" panose="020B0604020202020204" pitchFamily="34" charset="0"/>
                <a:cs typeface="Arial" panose="020B0604020202020204" pitchFamily="34" charset="0"/>
              </a:rPr>
              <a:t>$cat foo                                $cat bar</a:t>
            </a:r>
          </a:p>
          <a:p>
            <a:pPr marL="0" indent="0">
              <a:buNone/>
            </a:pPr>
            <a:r>
              <a:rPr lang="en-US" sz="3800" dirty="0">
                <a:latin typeface="Arial" panose="020B0604020202020204" pitchFamily="34" charset="0"/>
                <a:cs typeface="Arial" panose="020B0604020202020204" pitchFamily="34" charset="0"/>
              </a:rPr>
              <a:t>Apple                                      Apple</a:t>
            </a:r>
          </a:p>
          <a:p>
            <a:pPr marL="0" indent="0">
              <a:buNone/>
            </a:pPr>
            <a:r>
              <a:rPr lang="en-US" sz="3800" dirty="0">
                <a:latin typeface="Arial" panose="020B0604020202020204" pitchFamily="34" charset="0"/>
                <a:cs typeface="Arial" panose="020B0604020202020204" pitchFamily="34" charset="0"/>
              </a:rPr>
              <a:t>Banana                                   Banana                                  </a:t>
            </a:r>
          </a:p>
          <a:p>
            <a:pPr marL="0" indent="0">
              <a:buNone/>
            </a:pPr>
            <a:r>
              <a:rPr lang="en-US" sz="3800" dirty="0">
                <a:latin typeface="Arial" panose="020B0604020202020204" pitchFamily="34" charset="0"/>
                <a:cs typeface="Arial" panose="020B0604020202020204" pitchFamily="34" charset="0"/>
              </a:rPr>
              <a:t>Grape                                     Banana                               </a:t>
            </a:r>
          </a:p>
          <a:p>
            <a:pPr marL="0" indent="0">
              <a:buNone/>
            </a:pPr>
            <a:r>
              <a:rPr lang="en-US" sz="3800" dirty="0">
                <a:latin typeface="Arial" panose="020B0604020202020204" pitchFamily="34" charset="0"/>
                <a:cs typeface="Arial" panose="020B0604020202020204" pitchFamily="34" charset="0"/>
              </a:rPr>
              <a:t>                                                Orange</a:t>
            </a:r>
          </a:p>
          <a:p>
            <a:pPr marL="0" indent="0">
              <a:buNone/>
            </a:pPr>
            <a:r>
              <a:rPr lang="en-US" sz="3800" b="1" dirty="0">
                <a:latin typeface="Arial" panose="020B0604020202020204" pitchFamily="34" charset="0"/>
                <a:cs typeface="Arial" panose="020B0604020202020204" pitchFamily="34" charset="0"/>
              </a:rPr>
              <a:t>Out put:  </a:t>
            </a:r>
            <a:r>
              <a:rPr lang="en-US" sz="3800" dirty="0">
                <a:latin typeface="Arial" panose="020B0604020202020204" pitchFamily="34" charset="0"/>
                <a:cs typeface="Arial" panose="020B0604020202020204" pitchFamily="34" charset="0"/>
              </a:rPr>
              <a:t>Apple</a:t>
            </a:r>
          </a:p>
          <a:p>
            <a:pPr marL="0" indent="0">
              <a:buNone/>
            </a:pPr>
            <a:r>
              <a:rPr lang="en-US" sz="3800" dirty="0">
                <a:latin typeface="Arial" panose="020B0604020202020204" pitchFamily="34" charset="0"/>
                <a:cs typeface="Arial" panose="020B0604020202020204" pitchFamily="34" charset="0"/>
              </a:rPr>
              <a:t>                 Banana</a:t>
            </a:r>
          </a:p>
          <a:p>
            <a:pPr marL="0" indent="0">
              <a:buNone/>
            </a:pPr>
            <a:r>
              <a:rPr lang="en-US" sz="3800" dirty="0">
                <a:latin typeface="Arial" panose="020B0604020202020204" pitchFamily="34" charset="0"/>
                <a:cs typeface="Arial" panose="020B0604020202020204" pitchFamily="34" charset="0"/>
              </a:rPr>
              <a:t>                 Banana</a:t>
            </a:r>
          </a:p>
          <a:p>
            <a:pPr marL="0" indent="0">
              <a:buNone/>
            </a:pPr>
            <a:r>
              <a:rPr lang="en-US" sz="3800" dirty="0">
                <a:latin typeface="Arial" panose="020B0604020202020204" pitchFamily="34" charset="0"/>
                <a:cs typeface="Arial" panose="020B0604020202020204" pitchFamily="34" charset="0"/>
              </a:rPr>
              <a:t>                 Grape</a:t>
            </a:r>
          </a:p>
          <a:p>
            <a:pPr marL="0" indent="0">
              <a:buNone/>
            </a:pPr>
            <a:r>
              <a:rPr lang="en-US" sz="3800" dirty="0">
                <a:latin typeface="Arial" panose="020B0604020202020204" pitchFamily="34" charset="0"/>
                <a:cs typeface="Arial" panose="020B0604020202020204" pitchFamily="34" charset="0"/>
              </a:rPr>
              <a:t>                 Orange</a:t>
            </a:r>
          </a:p>
        </p:txBody>
      </p:sp>
    </p:spTree>
    <p:extLst>
      <p:ext uri="{BB962C8B-B14F-4D97-AF65-F5344CB8AC3E}">
        <p14:creationId xmlns:p14="http://schemas.microsoft.com/office/powerpoint/2010/main" val="268702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B1B325-A608-4337-BBD8-A6661E48F660}"/>
              </a:ext>
            </a:extLst>
          </p:cNvPr>
          <p:cNvSpPr>
            <a:spLocks noGrp="1"/>
          </p:cNvSpPr>
          <p:nvPr>
            <p:ph idx="1"/>
          </p:nvPr>
        </p:nvSpPr>
        <p:spPr>
          <a:xfrm>
            <a:off x="838200" y="562708"/>
            <a:ext cx="10515600" cy="5614255"/>
          </a:xfrm>
        </p:spPr>
        <p:txBody>
          <a:bodyPr>
            <a:normAutofit fontScale="85000" lnSpcReduction="20000"/>
          </a:bodyPr>
          <a:lstStyle/>
          <a:p>
            <a:pPr marL="0" indent="0">
              <a:buNone/>
            </a:pPr>
            <a:r>
              <a:rPr lang="en-US" sz="4300" b="1" dirty="0">
                <a:latin typeface="Arial" panose="020B0604020202020204" pitchFamily="34" charset="0"/>
                <a:cs typeface="Arial" panose="020B0604020202020204" pitchFamily="34" charset="0"/>
              </a:rPr>
              <a:t>ASH:</a:t>
            </a:r>
          </a:p>
          <a:p>
            <a:r>
              <a:rPr lang="en-US" dirty="0">
                <a:latin typeface="Arial" panose="020B0604020202020204" pitchFamily="34" charset="0"/>
                <a:cs typeface="Arial" panose="020B0604020202020204" pitchFamily="34" charset="0"/>
              </a:rPr>
              <a:t>Almquist shell (also known as A Shell, ash and sh) is a lightweight Unix shell originally written by Kenneth Almquist in the late 1980s. </a:t>
            </a:r>
          </a:p>
          <a:p>
            <a:r>
              <a:rPr lang="en-US" dirty="0">
                <a:latin typeface="Arial" panose="020B0604020202020204" pitchFamily="34" charset="0"/>
                <a:cs typeface="Arial" panose="020B0604020202020204" pitchFamily="34" charset="0"/>
              </a:rPr>
              <a:t>Great for machines with low memory, but does not provide all the extras of shells like bash, tcsh, and zsh. </a:t>
            </a:r>
          </a:p>
          <a:p>
            <a:r>
              <a:rPr lang="en-US" dirty="0">
                <a:latin typeface="Arial" panose="020B0604020202020204" pitchFamily="34" charset="0"/>
                <a:cs typeface="Arial" panose="020B0604020202020204" pitchFamily="34" charset="0"/>
              </a:rPr>
              <a:t>Runs most shell scripts compatible with the Bourne shell. </a:t>
            </a:r>
          </a:p>
          <a:p>
            <a:pPr marL="0" indent="0">
              <a:buNone/>
            </a:pPr>
            <a:endParaRPr lang="en-US" dirty="0"/>
          </a:p>
          <a:p>
            <a:pPr marL="0" indent="0">
              <a:buNone/>
            </a:pPr>
            <a:r>
              <a:rPr lang="en-US" sz="4700" b="1" dirty="0">
                <a:latin typeface="Arial" panose="020B0604020202020204" pitchFamily="34" charset="0"/>
                <a:cs typeface="Arial" panose="020B0604020202020204" pitchFamily="34" charset="0"/>
              </a:rPr>
              <a:t>BASH FEATURES:</a:t>
            </a:r>
          </a:p>
          <a:p>
            <a:pPr marL="0" indent="0">
              <a:buNone/>
            </a:pPr>
            <a:r>
              <a:rPr lang="en-US" sz="3800" b="1" dirty="0"/>
              <a:t>Brace expansion: </a:t>
            </a:r>
          </a:p>
          <a:p>
            <a:r>
              <a:rPr lang="en-US" dirty="0">
                <a:latin typeface="Arial" panose="020B0604020202020204" pitchFamily="34" charset="0"/>
                <a:cs typeface="Arial" panose="020B0604020202020204" pitchFamily="34" charset="0"/>
              </a:rPr>
              <a:t>Brace expansion also called alternation, is a feature copied from the C shell.</a:t>
            </a:r>
          </a:p>
          <a:p>
            <a:r>
              <a:rPr lang="en-US" dirty="0">
                <a:latin typeface="Arial" panose="020B0604020202020204" pitchFamily="34" charset="0"/>
                <a:cs typeface="Arial" panose="020B0604020202020204" pitchFamily="34" charset="0"/>
              </a:rPr>
              <a:t>It generates a set of alternative combinations.</a:t>
            </a:r>
          </a:p>
          <a:p>
            <a:pPr marL="0" indent="0">
              <a:buNone/>
            </a:pPr>
            <a:r>
              <a:rPr lang="en-US" dirty="0">
                <a:latin typeface="Arial" panose="020B0604020202020204" pitchFamily="34" charset="0"/>
                <a:cs typeface="Arial" panose="020B0604020202020204" pitchFamily="34" charset="0"/>
              </a:rPr>
              <a:t>Eg: $echo p{a,c,d,b}e</a:t>
            </a:r>
          </a:p>
          <a:p>
            <a:pPr marL="0" indent="0">
              <a:buNone/>
            </a:pPr>
            <a:r>
              <a:rPr lang="en-US" dirty="0">
                <a:latin typeface="Arial" panose="020B0604020202020204" pitchFamily="34" charset="0"/>
                <a:cs typeface="Arial" panose="020B0604020202020204" pitchFamily="34" charset="0"/>
              </a:rPr>
              <a:t>         pae,pce,pde,pbe</a:t>
            </a:r>
          </a:p>
          <a:p>
            <a:endParaRPr lang="en-US" dirty="0"/>
          </a:p>
        </p:txBody>
      </p:sp>
    </p:spTree>
    <p:extLst>
      <p:ext uri="{BB962C8B-B14F-4D97-AF65-F5344CB8AC3E}">
        <p14:creationId xmlns:p14="http://schemas.microsoft.com/office/powerpoint/2010/main" val="254464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710934-782F-4752-B8D0-371F31E655B5}"/>
              </a:ext>
            </a:extLst>
          </p:cNvPr>
          <p:cNvSpPr>
            <a:spLocks noGrp="1"/>
          </p:cNvSpPr>
          <p:nvPr>
            <p:ph idx="1"/>
          </p:nvPr>
        </p:nvSpPr>
        <p:spPr>
          <a:xfrm>
            <a:off x="838200" y="590843"/>
            <a:ext cx="10515600" cy="5586120"/>
          </a:xfrm>
        </p:spPr>
        <p:txBody>
          <a:bodyPr/>
          <a:lstStyle/>
          <a:p>
            <a:pPr marL="0" indent="0">
              <a:buNone/>
            </a:pPr>
            <a:r>
              <a:rPr lang="en-US" sz="3600" b="1" dirty="0">
                <a:latin typeface="Arial" panose="020B0604020202020204" pitchFamily="34" charset="0"/>
                <a:cs typeface="Arial" panose="020B0604020202020204" pitchFamily="34" charset="0"/>
              </a:rPr>
              <a:t>CSHELL:</a:t>
            </a:r>
          </a:p>
          <a:p>
            <a:r>
              <a:rPr lang="en-US" dirty="0">
                <a:latin typeface="Arial" panose="020B0604020202020204" pitchFamily="34" charset="0"/>
                <a:cs typeface="Arial" panose="020B0604020202020204" pitchFamily="34" charset="0"/>
              </a:rPr>
              <a:t>CSHELL is a command processor typically run in a text window, allowing the user to type commands.</a:t>
            </a:r>
          </a:p>
          <a:p>
            <a:r>
              <a:rPr lang="en-US" dirty="0">
                <a:latin typeface="Arial" panose="020B0604020202020204" pitchFamily="34" charset="0"/>
                <a:cs typeface="Arial" panose="020B0604020202020204" pitchFamily="34" charset="0"/>
              </a:rPr>
              <a:t>The C shell can also read commands from a file, called a script.</a:t>
            </a:r>
          </a:p>
          <a:p>
            <a:pPr marL="0" indent="0">
              <a:buNone/>
            </a:pPr>
            <a:r>
              <a:rPr lang="en-US" sz="3200" b="1" dirty="0">
                <a:latin typeface="Arial" panose="020B0604020202020204" pitchFamily="34" charset="0"/>
                <a:cs typeface="Arial" panose="020B0604020202020204" pitchFamily="34" charset="0"/>
              </a:rPr>
              <a:t>FEATURES:</a:t>
            </a:r>
          </a:p>
          <a:p>
            <a:pPr marL="0" indent="0">
              <a:buNone/>
            </a:pPr>
            <a:r>
              <a:rPr lang="en-US" b="1" dirty="0">
                <a:latin typeface="Arial" panose="020B0604020202020204" pitchFamily="34" charset="0"/>
                <a:cs typeface="Arial" panose="020B0604020202020204" pitchFamily="34" charset="0"/>
              </a:rPr>
              <a:t>Wild Carding:</a:t>
            </a:r>
          </a:p>
          <a:p>
            <a:pPr marL="0" indent="0">
              <a:buNone/>
            </a:pPr>
            <a:r>
              <a:rPr lang="en-US" dirty="0">
                <a:latin typeface="Arial" panose="020B0604020202020204" pitchFamily="34" charset="0"/>
                <a:cs typeface="Arial" panose="020B0604020202020204" pitchFamily="34" charset="0"/>
              </a:rPr>
              <a:t>Eg: </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matches any number of characters.</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Matches any single character.</a:t>
            </a:r>
          </a:p>
          <a:p>
            <a:pPr marL="0" indent="0">
              <a:buNone/>
            </a:pPr>
            <a:r>
              <a:rPr lang="en-US" sz="3200" b="1" dirty="0">
                <a:latin typeface="Arial" panose="020B0604020202020204" pitchFamily="34" charset="0"/>
                <a:cs typeface="Arial" panose="020B0604020202020204" pitchFamily="34" charset="0"/>
              </a:rPr>
              <a:t>Joining:</a:t>
            </a:r>
          </a:p>
          <a:p>
            <a:pPr marL="0" indent="0">
              <a:buNone/>
            </a:pPr>
            <a:r>
              <a:rPr lang="en-US" dirty="0">
                <a:latin typeface="Arial" panose="020B0604020202020204" pitchFamily="34" charset="0"/>
                <a:cs typeface="Arial" panose="020B0604020202020204" pitchFamily="34" charset="0"/>
              </a:rPr>
              <a:t>Eg:</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runs </a:t>
            </a:r>
            <a:r>
              <a:rPr lang="en-US" dirty="0">
                <a:latin typeface="Arial" panose="020B0604020202020204" pitchFamily="34" charset="0"/>
                <a:cs typeface="Arial" panose="020B0604020202020204" pitchFamily="34" charset="0"/>
              </a:rPr>
              <a:t>the first command and then next.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00984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581</Words>
  <Application>Microsoft Office PowerPoint</Application>
  <PresentationFormat>Widescreen</PresentationFormat>
  <Paragraphs>157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SHELL</vt:lpstr>
      <vt:lpstr>COMMON FEATURES OF SHELL </vt:lpstr>
      <vt:lpstr>BASH</vt:lpstr>
      <vt:lpstr>The improvements offered by Bash include</vt:lpstr>
      <vt:lpstr>TYPES OF SHELLS</vt:lpstr>
      <vt:lpstr>PowerPoint Presentation</vt:lpstr>
      <vt:lpstr>PowerPoint Presentation</vt:lpstr>
      <vt:lpstr>PowerPoint Presentation</vt:lpstr>
      <vt:lpstr>PowerPoint Presentation</vt:lpstr>
      <vt:lpstr>PowerPoint Presentation</vt:lpstr>
      <vt:lpstr>DIFFERENCE BETWEEN SHELL &amp; MS-DOS COMMAND</vt:lpstr>
      <vt:lpstr>RUN LEVELS</vt:lpstr>
      <vt:lpstr>FUNCTIONS OF RUN LEVEL</vt:lpstr>
      <vt:lpstr>Environmental Variables</vt:lpstr>
      <vt:lpstr>Commands </vt:lpstr>
      <vt:lpstr>Files executed during Login Process</vt:lpstr>
      <vt:lpstr>Files Executed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dc:title>
  <dc:creator>Administrator</dc:creator>
  <cp:lastModifiedBy>Administrator</cp:lastModifiedBy>
  <cp:revision>24</cp:revision>
  <dcterms:created xsi:type="dcterms:W3CDTF">2018-03-21T08:58:17Z</dcterms:created>
  <dcterms:modified xsi:type="dcterms:W3CDTF">2018-03-22T03:25:21Z</dcterms:modified>
</cp:coreProperties>
</file>