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C0F893-68DE-4885-BB6D-AF92EBA0BA14}"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B639C-F446-4A7C-95D7-DE5EE17F7BE4}" type="slidenum">
              <a:rPr lang="en-US" smtClean="0"/>
              <a:t>‹#›</a:t>
            </a:fld>
            <a:endParaRPr lang="en-US"/>
          </a:p>
        </p:txBody>
      </p:sp>
    </p:spTree>
    <p:extLst>
      <p:ext uri="{BB962C8B-B14F-4D97-AF65-F5344CB8AC3E}">
        <p14:creationId xmlns:p14="http://schemas.microsoft.com/office/powerpoint/2010/main" val="3119465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C0F893-68DE-4885-BB6D-AF92EBA0BA14}"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B639C-F446-4A7C-95D7-DE5EE17F7BE4}" type="slidenum">
              <a:rPr lang="en-US" smtClean="0"/>
              <a:t>‹#›</a:t>
            </a:fld>
            <a:endParaRPr lang="en-US"/>
          </a:p>
        </p:txBody>
      </p:sp>
    </p:spTree>
    <p:extLst>
      <p:ext uri="{BB962C8B-B14F-4D97-AF65-F5344CB8AC3E}">
        <p14:creationId xmlns:p14="http://schemas.microsoft.com/office/powerpoint/2010/main" val="2527205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C0F893-68DE-4885-BB6D-AF92EBA0BA14}"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B639C-F446-4A7C-95D7-DE5EE17F7BE4}" type="slidenum">
              <a:rPr lang="en-US" smtClean="0"/>
              <a:t>‹#›</a:t>
            </a:fld>
            <a:endParaRPr lang="en-US"/>
          </a:p>
        </p:txBody>
      </p:sp>
    </p:spTree>
    <p:extLst>
      <p:ext uri="{BB962C8B-B14F-4D97-AF65-F5344CB8AC3E}">
        <p14:creationId xmlns:p14="http://schemas.microsoft.com/office/powerpoint/2010/main" val="2608685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C0F893-68DE-4885-BB6D-AF92EBA0BA14}"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B639C-F446-4A7C-95D7-DE5EE17F7BE4}" type="slidenum">
              <a:rPr lang="en-US" smtClean="0"/>
              <a:t>‹#›</a:t>
            </a:fld>
            <a:endParaRPr lang="en-US"/>
          </a:p>
        </p:txBody>
      </p:sp>
    </p:spTree>
    <p:extLst>
      <p:ext uri="{BB962C8B-B14F-4D97-AF65-F5344CB8AC3E}">
        <p14:creationId xmlns:p14="http://schemas.microsoft.com/office/powerpoint/2010/main" val="287382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C0F893-68DE-4885-BB6D-AF92EBA0BA14}"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B639C-F446-4A7C-95D7-DE5EE17F7BE4}" type="slidenum">
              <a:rPr lang="en-US" smtClean="0"/>
              <a:t>‹#›</a:t>
            </a:fld>
            <a:endParaRPr lang="en-US"/>
          </a:p>
        </p:txBody>
      </p:sp>
    </p:spTree>
    <p:extLst>
      <p:ext uri="{BB962C8B-B14F-4D97-AF65-F5344CB8AC3E}">
        <p14:creationId xmlns:p14="http://schemas.microsoft.com/office/powerpoint/2010/main" val="361658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C0F893-68DE-4885-BB6D-AF92EBA0BA14}" type="datetimeFigureOut">
              <a:rPr lang="en-US" smtClean="0"/>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B639C-F446-4A7C-95D7-DE5EE17F7BE4}" type="slidenum">
              <a:rPr lang="en-US" smtClean="0"/>
              <a:t>‹#›</a:t>
            </a:fld>
            <a:endParaRPr lang="en-US"/>
          </a:p>
        </p:txBody>
      </p:sp>
    </p:spTree>
    <p:extLst>
      <p:ext uri="{BB962C8B-B14F-4D97-AF65-F5344CB8AC3E}">
        <p14:creationId xmlns:p14="http://schemas.microsoft.com/office/powerpoint/2010/main" val="2391445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C0F893-68DE-4885-BB6D-AF92EBA0BA14}" type="datetimeFigureOut">
              <a:rPr lang="en-US" smtClean="0"/>
              <a:t>3/10/2018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DB639C-F446-4A7C-95D7-DE5EE17F7BE4}" type="slidenum">
              <a:rPr lang="en-US" smtClean="0"/>
              <a:t>‹#›</a:t>
            </a:fld>
            <a:endParaRPr lang="en-US"/>
          </a:p>
        </p:txBody>
      </p:sp>
    </p:spTree>
    <p:extLst>
      <p:ext uri="{BB962C8B-B14F-4D97-AF65-F5344CB8AC3E}">
        <p14:creationId xmlns:p14="http://schemas.microsoft.com/office/powerpoint/2010/main" val="428077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C0F893-68DE-4885-BB6D-AF92EBA0BA14}" type="datetimeFigureOut">
              <a:rPr lang="en-US" smtClean="0"/>
              <a:t>3/10/2018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DB639C-F446-4A7C-95D7-DE5EE17F7BE4}" type="slidenum">
              <a:rPr lang="en-US" smtClean="0"/>
              <a:t>‹#›</a:t>
            </a:fld>
            <a:endParaRPr lang="en-US"/>
          </a:p>
        </p:txBody>
      </p:sp>
    </p:spTree>
    <p:extLst>
      <p:ext uri="{BB962C8B-B14F-4D97-AF65-F5344CB8AC3E}">
        <p14:creationId xmlns:p14="http://schemas.microsoft.com/office/powerpoint/2010/main" val="397809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C0F893-68DE-4885-BB6D-AF92EBA0BA14}" type="datetimeFigureOut">
              <a:rPr lang="en-US" smtClean="0"/>
              <a:t>3/10/2018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DB639C-F446-4A7C-95D7-DE5EE17F7BE4}" type="slidenum">
              <a:rPr lang="en-US" smtClean="0"/>
              <a:t>‹#›</a:t>
            </a:fld>
            <a:endParaRPr lang="en-US"/>
          </a:p>
        </p:txBody>
      </p:sp>
    </p:spTree>
    <p:extLst>
      <p:ext uri="{BB962C8B-B14F-4D97-AF65-F5344CB8AC3E}">
        <p14:creationId xmlns:p14="http://schemas.microsoft.com/office/powerpoint/2010/main" val="1795944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C0F893-68DE-4885-BB6D-AF92EBA0BA14}" type="datetimeFigureOut">
              <a:rPr lang="en-US" smtClean="0"/>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B639C-F446-4A7C-95D7-DE5EE17F7BE4}" type="slidenum">
              <a:rPr lang="en-US" smtClean="0"/>
              <a:t>‹#›</a:t>
            </a:fld>
            <a:endParaRPr lang="en-US"/>
          </a:p>
        </p:txBody>
      </p:sp>
    </p:spTree>
    <p:extLst>
      <p:ext uri="{BB962C8B-B14F-4D97-AF65-F5344CB8AC3E}">
        <p14:creationId xmlns:p14="http://schemas.microsoft.com/office/powerpoint/2010/main" val="1356179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C0F893-68DE-4885-BB6D-AF92EBA0BA14}" type="datetimeFigureOut">
              <a:rPr lang="en-US" smtClean="0"/>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B639C-F446-4A7C-95D7-DE5EE17F7BE4}" type="slidenum">
              <a:rPr lang="en-US" smtClean="0"/>
              <a:t>‹#›</a:t>
            </a:fld>
            <a:endParaRPr lang="en-US"/>
          </a:p>
        </p:txBody>
      </p:sp>
    </p:spTree>
    <p:extLst>
      <p:ext uri="{BB962C8B-B14F-4D97-AF65-F5344CB8AC3E}">
        <p14:creationId xmlns:p14="http://schemas.microsoft.com/office/powerpoint/2010/main" val="68511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C0F893-68DE-4885-BB6D-AF92EBA0BA14}" type="datetimeFigureOut">
              <a:rPr lang="en-US" smtClean="0"/>
              <a:t>3/10/2018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B639C-F446-4A7C-95D7-DE5EE17F7BE4}" type="slidenum">
              <a:rPr lang="en-US" smtClean="0"/>
              <a:t>‹#›</a:t>
            </a:fld>
            <a:endParaRPr lang="en-US"/>
          </a:p>
        </p:txBody>
      </p:sp>
    </p:spTree>
    <p:extLst>
      <p:ext uri="{BB962C8B-B14F-4D97-AF65-F5344CB8AC3E}">
        <p14:creationId xmlns:p14="http://schemas.microsoft.com/office/powerpoint/2010/main" val="2490132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54546"/>
            <a:ext cx="10515600" cy="1043904"/>
          </a:xfrm>
        </p:spPr>
        <p:txBody>
          <a:bodyPr>
            <a:normAutofit/>
          </a:bodyPr>
          <a:lstStyle/>
          <a:p>
            <a:pPr algn="just"/>
            <a:r>
              <a:rPr lang="en-US" b="1" dirty="0" smtClean="0">
                <a:solidFill>
                  <a:schemeClr val="accent2">
                    <a:lumMod val="75000"/>
                  </a:schemeClr>
                </a:solidFill>
              </a:rPr>
              <a:t>                                Hard Disk</a:t>
            </a:r>
            <a:endParaRPr lang="en-US" b="1" dirty="0">
              <a:solidFill>
                <a:schemeClr val="accent2">
                  <a:lumMod val="75000"/>
                </a:schemeClr>
              </a:solidFill>
            </a:endParaRPr>
          </a:p>
        </p:txBody>
      </p:sp>
      <p:sp>
        <p:nvSpPr>
          <p:cNvPr id="7" name="Content Placeholder 6"/>
          <p:cNvSpPr>
            <a:spLocks noGrp="1"/>
          </p:cNvSpPr>
          <p:nvPr>
            <p:ph idx="1"/>
          </p:nvPr>
        </p:nvSpPr>
        <p:spPr>
          <a:xfrm>
            <a:off x="838200" y="1493949"/>
            <a:ext cx="10515600" cy="5151550"/>
          </a:xfrm>
        </p:spPr>
        <p:txBody>
          <a:bodyPr/>
          <a:lstStyle/>
          <a:p>
            <a:r>
              <a:rPr lang="en-US" dirty="0"/>
              <a:t>A </a:t>
            </a:r>
            <a:r>
              <a:rPr lang="en-US" b="1" dirty="0"/>
              <a:t>hard disk drive</a:t>
            </a:r>
            <a:r>
              <a:rPr lang="en-US" dirty="0"/>
              <a:t> (</a:t>
            </a:r>
            <a:r>
              <a:rPr lang="en-US" b="1" dirty="0"/>
              <a:t>HDD</a:t>
            </a:r>
            <a:r>
              <a:rPr lang="en-US" dirty="0"/>
              <a:t>), </a:t>
            </a:r>
            <a:r>
              <a:rPr lang="en-US" b="1" dirty="0"/>
              <a:t>hard disk</a:t>
            </a:r>
            <a:r>
              <a:rPr lang="en-US" dirty="0"/>
              <a:t>, </a:t>
            </a:r>
            <a:r>
              <a:rPr lang="en-US" b="1" dirty="0"/>
              <a:t>hard drive</a:t>
            </a:r>
            <a:r>
              <a:rPr lang="en-US" dirty="0"/>
              <a:t> or </a:t>
            </a:r>
            <a:r>
              <a:rPr lang="en-US" b="1" dirty="0"/>
              <a:t>fixed </a:t>
            </a:r>
            <a:r>
              <a:rPr lang="en-US" b="1" dirty="0" smtClean="0"/>
              <a:t>disk</a:t>
            </a:r>
            <a:r>
              <a:rPr lang="en-US" baseline="30000" dirty="0"/>
              <a:t> </a:t>
            </a:r>
            <a:r>
              <a:rPr lang="en-US" dirty="0" smtClean="0"/>
              <a:t>is </a:t>
            </a:r>
            <a:r>
              <a:rPr lang="en-US" dirty="0"/>
              <a:t>a data storage </a:t>
            </a:r>
            <a:r>
              <a:rPr lang="en-US" dirty="0" smtClean="0"/>
              <a:t>device</a:t>
            </a:r>
            <a:r>
              <a:rPr lang="en-US" dirty="0"/>
              <a:t> that uses magnetic </a:t>
            </a:r>
            <a:r>
              <a:rPr lang="en-US" dirty="0" smtClean="0"/>
              <a:t>storage</a:t>
            </a:r>
            <a:r>
              <a:rPr lang="en-US" dirty="0"/>
              <a:t> to store and retrieve digital information using one or more rigid rapidly rotating disks (platters) coated with </a:t>
            </a:r>
            <a:r>
              <a:rPr lang="en-US" dirty="0" smtClean="0"/>
              <a:t>magnetic </a:t>
            </a:r>
            <a:r>
              <a:rPr lang="en-US" dirty="0"/>
              <a:t>material</a:t>
            </a:r>
            <a:r>
              <a:rPr lang="en-US" dirty="0" smtClean="0"/>
              <a:t>.</a:t>
            </a: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510" y="3528810"/>
            <a:ext cx="5814990" cy="2821189"/>
          </a:xfrm>
          <a:prstGeom prst="rect">
            <a:avLst/>
          </a:prstGeom>
        </p:spPr>
      </p:pic>
    </p:spTree>
    <p:extLst>
      <p:ext uri="{BB962C8B-B14F-4D97-AF65-F5344CB8AC3E}">
        <p14:creationId xmlns:p14="http://schemas.microsoft.com/office/powerpoint/2010/main" val="3143585156"/>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Hard disk Partitions:        </a:t>
            </a:r>
            <a:endParaRPr lang="en-US" b="1" dirty="0"/>
          </a:p>
        </p:txBody>
      </p:sp>
      <p:sp>
        <p:nvSpPr>
          <p:cNvPr id="4" name="Content Placeholder 3"/>
          <p:cNvSpPr>
            <a:spLocks noGrp="1"/>
          </p:cNvSpPr>
          <p:nvPr>
            <p:ph idx="1"/>
          </p:nvPr>
        </p:nvSpPr>
        <p:spPr/>
        <p:txBody>
          <a:bodyPr>
            <a:normAutofit fontScale="92500" lnSpcReduction="20000"/>
          </a:bodyPr>
          <a:lstStyle/>
          <a:p>
            <a:pPr marL="0" indent="0">
              <a:buNone/>
            </a:pPr>
            <a:r>
              <a:rPr lang="en-US" sz="2400" b="1" dirty="0" smtClean="0"/>
              <a:t>Master </a:t>
            </a:r>
            <a:r>
              <a:rPr lang="en-US" sz="2400" b="1" dirty="0"/>
              <a:t>boot record (MBR</a:t>
            </a:r>
            <a:r>
              <a:rPr lang="en-US" sz="2400" b="1" dirty="0" smtClean="0"/>
              <a:t>): </a:t>
            </a:r>
          </a:p>
          <a:p>
            <a:pPr marL="0" indent="0">
              <a:buNone/>
            </a:pPr>
            <a:r>
              <a:rPr lang="en-US" sz="2400" b="1" dirty="0"/>
              <a:t> </a:t>
            </a:r>
            <a:r>
              <a:rPr lang="en-US" sz="2400" b="1" dirty="0" smtClean="0"/>
              <a:t>   </a:t>
            </a:r>
            <a:r>
              <a:rPr lang="en-US" sz="2000" dirty="0" smtClean="0"/>
              <a:t>Master </a:t>
            </a:r>
            <a:r>
              <a:rPr lang="en-US" sz="2000" dirty="0"/>
              <a:t>Boot Record (MBR) disks use the standard BIOS partition table. </a:t>
            </a:r>
            <a:endParaRPr lang="en-US" sz="2000" dirty="0" smtClean="0"/>
          </a:p>
          <a:p>
            <a:pPr marL="0" indent="0">
              <a:buNone/>
            </a:pPr>
            <a:endParaRPr lang="en-US" sz="2000" b="1" dirty="0" smtClean="0"/>
          </a:p>
          <a:p>
            <a:pPr marL="0" indent="0">
              <a:buNone/>
            </a:pPr>
            <a:r>
              <a:rPr lang="en-US" sz="2400" b="1" dirty="0" smtClean="0"/>
              <a:t>Partitions:</a:t>
            </a:r>
          </a:p>
          <a:p>
            <a:pPr>
              <a:buFont typeface="Wingdings" panose="05000000000000000000" pitchFamily="2" charset="2"/>
              <a:buChar char="q"/>
            </a:pPr>
            <a:r>
              <a:rPr lang="en-US" sz="2400" b="1" dirty="0"/>
              <a:t> </a:t>
            </a:r>
            <a:r>
              <a:rPr lang="en-US" sz="2200" dirty="0"/>
              <a:t>A primary partition is in which an Operating System can be installed. One MBR hard disk may contain a maximum of 4 primary partitions. </a:t>
            </a:r>
            <a:endParaRPr lang="en-US" sz="2200" dirty="0" smtClean="0"/>
          </a:p>
          <a:p>
            <a:pPr>
              <a:buFont typeface="Wingdings" panose="05000000000000000000" pitchFamily="2" charset="2"/>
              <a:buChar char="q"/>
            </a:pPr>
            <a:r>
              <a:rPr lang="en-US" sz="2200" dirty="0"/>
              <a:t>L</a:t>
            </a:r>
            <a:r>
              <a:rPr lang="en-US" sz="2200" dirty="0" smtClean="0"/>
              <a:t>ogical </a:t>
            </a:r>
            <a:r>
              <a:rPr lang="en-US" sz="2200" dirty="0"/>
              <a:t>partitions, at the same time, there can only be one extended partition on a single disk</a:t>
            </a:r>
            <a:r>
              <a:rPr lang="en-US" sz="2200" dirty="0" smtClean="0"/>
              <a:t>.</a:t>
            </a:r>
            <a:r>
              <a:rPr lang="en-US" sz="2200" dirty="0" smtClean="0"/>
              <a:t> </a:t>
            </a:r>
          </a:p>
          <a:p>
            <a:pPr>
              <a:buFont typeface="Wingdings" panose="05000000000000000000" pitchFamily="2" charset="2"/>
              <a:buChar char="q"/>
            </a:pPr>
            <a:r>
              <a:rPr lang="en-US" sz="2200" dirty="0" smtClean="0"/>
              <a:t>Primary only can be created four maximum, this need to use extended partition to break the limitation of 4 partitions. </a:t>
            </a:r>
          </a:p>
          <a:p>
            <a:pPr>
              <a:buFont typeface="Wingdings" panose="05000000000000000000" pitchFamily="2" charset="2"/>
              <a:buChar char="q"/>
            </a:pPr>
            <a:r>
              <a:rPr lang="en-US" sz="2200" dirty="0" smtClean="0"/>
              <a:t>In an Extended Partition you can create unlimited logical drives. You can store data in the logical partitions similar with primary partition, but the extended partition is not used to store data, because the Extended Partition is used to hold </a:t>
            </a:r>
            <a:endParaRPr lang="en-US" sz="2200" b="1" dirty="0" smtClean="0"/>
          </a:p>
          <a:p>
            <a:pPr marL="0" indent="0">
              <a:buNone/>
            </a:pPr>
            <a:r>
              <a:rPr lang="en-US" sz="2000" b="1" dirty="0"/>
              <a:t> </a:t>
            </a:r>
            <a:endParaRPr lang="en-US" sz="2000" b="1" dirty="0" smtClean="0"/>
          </a:p>
          <a:p>
            <a:pPr marL="0" indent="0">
              <a:buNone/>
            </a:pPr>
            <a:r>
              <a:rPr lang="en-US" sz="2400" b="1" dirty="0"/>
              <a:t> </a:t>
            </a:r>
            <a:r>
              <a:rPr lang="en-US" sz="2400" b="1" dirty="0" smtClean="0"/>
              <a:t>          </a:t>
            </a:r>
            <a:endParaRPr lang="en-US" sz="2400" b="1" dirty="0"/>
          </a:p>
        </p:txBody>
      </p:sp>
    </p:spTree>
    <p:extLst>
      <p:ext uri="{BB962C8B-B14F-4D97-AF65-F5344CB8AC3E}">
        <p14:creationId xmlns:p14="http://schemas.microsoft.com/office/powerpoint/2010/main" val="102436264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070" y="360608"/>
            <a:ext cx="9672034" cy="5731099"/>
          </a:xfrm>
          <a:prstGeom prst="rect">
            <a:avLst/>
          </a:prstGeom>
        </p:spPr>
      </p:pic>
    </p:spTree>
    <p:extLst>
      <p:ext uri="{BB962C8B-B14F-4D97-AF65-F5344CB8AC3E}">
        <p14:creationId xmlns:p14="http://schemas.microsoft.com/office/powerpoint/2010/main" val="94146780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                 </a:t>
            </a:r>
            <a:endParaRPr lang="en-US" sz="2400" b="1" dirty="0"/>
          </a:p>
        </p:txBody>
      </p:sp>
      <p:sp>
        <p:nvSpPr>
          <p:cNvPr id="3" name="Content Placeholder 2"/>
          <p:cNvSpPr>
            <a:spLocks noGrp="1"/>
          </p:cNvSpPr>
          <p:nvPr>
            <p:ph idx="1"/>
          </p:nvPr>
        </p:nvSpPr>
        <p:spPr>
          <a:xfrm>
            <a:off x="838200" y="365125"/>
            <a:ext cx="10515600" cy="5811838"/>
          </a:xfrm>
        </p:spPr>
        <p:txBody>
          <a:bodyPr>
            <a:normAutofit fontScale="92500" lnSpcReduction="10000"/>
          </a:bodyPr>
          <a:lstStyle/>
          <a:p>
            <a:pPr marL="0" indent="0">
              <a:buNone/>
            </a:pPr>
            <a:r>
              <a:rPr lang="en-US" sz="2400" b="1" dirty="0" smtClean="0"/>
              <a:t>GPT (GUID Partition Table):</a:t>
            </a:r>
            <a:endParaRPr lang="en-US" b="1" dirty="0"/>
          </a:p>
          <a:p>
            <a:pPr>
              <a:buFont typeface="Wingdings" panose="05000000000000000000" pitchFamily="2" charset="2"/>
              <a:buChar char="Ø"/>
            </a:pPr>
            <a:r>
              <a:rPr lang="en-US" sz="1800" dirty="0" smtClean="0"/>
              <a:t>GUID partition table (GPT) disks use unified extensible firmware interface (UEFI). </a:t>
            </a:r>
          </a:p>
          <a:p>
            <a:pPr>
              <a:buFont typeface="Wingdings" panose="05000000000000000000" pitchFamily="2" charset="2"/>
              <a:buChar char="Ø"/>
            </a:pPr>
            <a:r>
              <a:rPr lang="en-US" sz="1800" dirty="0" smtClean="0"/>
              <a:t>One advantage of GPT disks is that you can have more than four partitions on each disk. </a:t>
            </a:r>
          </a:p>
          <a:p>
            <a:pPr>
              <a:buFont typeface="Wingdings" panose="05000000000000000000" pitchFamily="2" charset="2"/>
              <a:buChar char="Ø"/>
            </a:pPr>
            <a:r>
              <a:rPr lang="en-US" sz="1800" dirty="0" smtClean="0"/>
              <a:t>GPT is also required for disks larger than 2 terabytes.</a:t>
            </a:r>
          </a:p>
          <a:p>
            <a:pPr marL="0" indent="0">
              <a:buNone/>
            </a:pPr>
            <a:endParaRPr lang="en-US" sz="2400" b="1" dirty="0" smtClean="0"/>
          </a:p>
          <a:p>
            <a:pPr marL="0" indent="0">
              <a:buNone/>
            </a:pPr>
            <a:r>
              <a:rPr lang="en-US" sz="2400" b="1" dirty="0"/>
              <a:t>Types of dynamic </a:t>
            </a:r>
            <a:r>
              <a:rPr lang="en-US" sz="2400" b="1" dirty="0" smtClean="0"/>
              <a:t>volumes:</a:t>
            </a:r>
          </a:p>
          <a:p>
            <a:pPr marL="0" indent="0">
              <a:buNone/>
            </a:pPr>
            <a:r>
              <a:rPr lang="en-US" sz="2000" b="1" dirty="0" smtClean="0"/>
              <a:t>Simple Volumes: </a:t>
            </a:r>
          </a:p>
          <a:p>
            <a:pPr>
              <a:buFont typeface="Wingdings" panose="05000000000000000000" pitchFamily="2" charset="2"/>
              <a:buChar char="q"/>
            </a:pPr>
            <a:r>
              <a:rPr lang="en-US" sz="2000" dirty="0" smtClean="0"/>
              <a:t>It’s just </a:t>
            </a:r>
            <a:r>
              <a:rPr lang="en-US" sz="2000" dirty="0"/>
              <a:t>like the primary or logical partition of basic disk. If there is only one dynamic disk, we can only create simple volume</a:t>
            </a:r>
            <a:r>
              <a:rPr lang="en-US" sz="2000" dirty="0" smtClean="0"/>
              <a:t>.</a:t>
            </a:r>
          </a:p>
          <a:p>
            <a:pPr>
              <a:buFont typeface="Wingdings" panose="05000000000000000000" pitchFamily="2" charset="2"/>
              <a:buChar char="q"/>
            </a:pPr>
            <a:r>
              <a:rPr lang="en-US" sz="2000" dirty="0"/>
              <a:t>A simple volume can be extended within the same disk or onto additional disks. </a:t>
            </a:r>
            <a:endParaRPr lang="en-US" sz="2000" dirty="0" smtClean="0"/>
          </a:p>
          <a:p>
            <a:pPr marL="0" indent="0">
              <a:buNone/>
            </a:pPr>
            <a:endParaRPr lang="en-US" sz="2000" b="1" dirty="0"/>
          </a:p>
          <a:p>
            <a:pPr marL="0" indent="0">
              <a:buNone/>
            </a:pPr>
            <a:r>
              <a:rPr lang="en-US" sz="2000" b="1" dirty="0"/>
              <a:t>Spanned </a:t>
            </a:r>
            <a:r>
              <a:rPr lang="en-US" sz="2000" b="1" dirty="0" smtClean="0"/>
              <a:t>volumes:</a:t>
            </a:r>
          </a:p>
          <a:p>
            <a:pPr>
              <a:buFont typeface="Wingdings" panose="05000000000000000000" pitchFamily="2" charset="2"/>
              <a:buChar char="q"/>
            </a:pPr>
            <a:r>
              <a:rPr lang="en-US" sz="2000" dirty="0"/>
              <a:t>C</a:t>
            </a:r>
            <a:r>
              <a:rPr lang="en-US" sz="2000" dirty="0" smtClean="0"/>
              <a:t>onsist </a:t>
            </a:r>
            <a:r>
              <a:rPr lang="en-US" sz="2000" dirty="0"/>
              <a:t>of at lease two dynamic disks. The areas of unallocated space used to create spanned volumes can be different sizes. </a:t>
            </a:r>
            <a:endParaRPr lang="en-US" sz="2000" dirty="0" smtClean="0"/>
          </a:p>
          <a:p>
            <a:pPr>
              <a:buFont typeface="Wingdings" panose="05000000000000000000" pitchFamily="2" charset="2"/>
              <a:buChar char="q"/>
            </a:pPr>
            <a:r>
              <a:rPr lang="en-US" sz="2000" dirty="0"/>
              <a:t>Spanned volumes are organized sequentially and are not fault tolerant. It also can be extended and mirrored.</a:t>
            </a:r>
            <a:r>
              <a:rPr lang="en-US" sz="2000" b="1" dirty="0" smtClean="0"/>
              <a:t/>
            </a:r>
            <a:br>
              <a:rPr lang="en-US" sz="2000" b="1" dirty="0" smtClean="0"/>
            </a:br>
            <a:endParaRPr lang="en-US" sz="2000" b="1" dirty="0" smtClean="0"/>
          </a:p>
          <a:p>
            <a:pPr marL="0" indent="0">
              <a:buNone/>
            </a:pPr>
            <a:endParaRPr lang="en-US" dirty="0"/>
          </a:p>
        </p:txBody>
      </p:sp>
    </p:spTree>
    <p:extLst>
      <p:ext uri="{BB962C8B-B14F-4D97-AF65-F5344CB8AC3E}">
        <p14:creationId xmlns:p14="http://schemas.microsoft.com/office/powerpoint/2010/main" val="131944800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flipV="1">
            <a:off x="838200" y="-1712891"/>
            <a:ext cx="10515600" cy="425003"/>
          </a:xfrm>
        </p:spPr>
        <p:txBody>
          <a:bodyPr>
            <a:normAutofit fontScale="90000"/>
          </a:bodyPr>
          <a:lstStyle/>
          <a:p>
            <a:endParaRPr lang="en-US" dirty="0"/>
          </a:p>
        </p:txBody>
      </p:sp>
      <p:sp>
        <p:nvSpPr>
          <p:cNvPr id="5" name="Content Placeholder 4"/>
          <p:cNvSpPr>
            <a:spLocks noGrp="1"/>
          </p:cNvSpPr>
          <p:nvPr>
            <p:ph idx="1"/>
          </p:nvPr>
        </p:nvSpPr>
        <p:spPr>
          <a:xfrm>
            <a:off x="838200" y="515155"/>
            <a:ext cx="10515600" cy="5661808"/>
          </a:xfrm>
        </p:spPr>
        <p:txBody>
          <a:bodyPr>
            <a:normAutofit lnSpcReduction="10000"/>
          </a:bodyPr>
          <a:lstStyle/>
          <a:p>
            <a:pPr marL="0" indent="0">
              <a:buNone/>
            </a:pPr>
            <a:r>
              <a:rPr lang="en-US" sz="2400" b="1" dirty="0"/>
              <a:t>Striped </a:t>
            </a:r>
            <a:r>
              <a:rPr lang="en-US" sz="2400" b="1" dirty="0" smtClean="0"/>
              <a:t>volumes:</a:t>
            </a:r>
          </a:p>
          <a:p>
            <a:pPr>
              <a:buFont typeface="Wingdings" panose="05000000000000000000" pitchFamily="2" charset="2"/>
              <a:buChar char="q"/>
            </a:pPr>
            <a:r>
              <a:rPr lang="en-US" sz="2000" dirty="0" smtClean="0"/>
              <a:t>Stripped volumes are </a:t>
            </a:r>
            <a:r>
              <a:rPr lang="en-US" sz="2000" dirty="0"/>
              <a:t>composed of free space on two more disks, which is similar to spanned volumes. </a:t>
            </a:r>
            <a:endParaRPr lang="en-US" sz="2000" dirty="0" smtClean="0"/>
          </a:p>
          <a:p>
            <a:pPr>
              <a:buFont typeface="Wingdings" panose="05000000000000000000" pitchFamily="2" charset="2"/>
              <a:buChar char="q"/>
            </a:pPr>
            <a:r>
              <a:rPr lang="en-US" sz="2000" dirty="0" smtClean="0"/>
              <a:t>However</a:t>
            </a:r>
            <a:r>
              <a:rPr lang="en-US" sz="2000" dirty="0"/>
              <a:t>, the difference is that stripped volumes can improve the writing and reading speed of data by adding data to all disks at the same time. </a:t>
            </a:r>
            <a:endParaRPr lang="en-US" sz="2000" dirty="0" smtClean="0"/>
          </a:p>
          <a:p>
            <a:pPr>
              <a:buFont typeface="Wingdings" panose="05000000000000000000" pitchFamily="2" charset="2"/>
              <a:buChar char="q"/>
            </a:pPr>
            <a:r>
              <a:rPr lang="en-US" sz="2000" dirty="0" smtClean="0"/>
              <a:t>A </a:t>
            </a:r>
            <a:r>
              <a:rPr lang="en-US" sz="2000" dirty="0"/>
              <a:t>striped volume cannot be mirrored or extended and is not fault tolerant</a:t>
            </a:r>
            <a:r>
              <a:rPr lang="en-US" sz="2000" dirty="0" smtClean="0"/>
              <a:t>.</a:t>
            </a:r>
          </a:p>
          <a:p>
            <a:pPr marL="0" indent="0">
              <a:buNone/>
            </a:pPr>
            <a:endParaRPr lang="en-US" sz="2000" b="1" dirty="0"/>
          </a:p>
          <a:p>
            <a:pPr marL="0" indent="0">
              <a:buNone/>
            </a:pPr>
            <a:r>
              <a:rPr lang="en-US" sz="2400" b="1" dirty="0"/>
              <a:t>Mirrored </a:t>
            </a:r>
            <a:r>
              <a:rPr lang="en-US" sz="2400" b="1" dirty="0" smtClean="0"/>
              <a:t>volumes:</a:t>
            </a:r>
          </a:p>
          <a:p>
            <a:pPr>
              <a:buFont typeface="Wingdings" panose="05000000000000000000" pitchFamily="2" charset="2"/>
              <a:buChar char="q"/>
            </a:pPr>
            <a:r>
              <a:rPr lang="en-US" sz="2000" dirty="0" smtClean="0"/>
              <a:t>Mirrored volumes are </a:t>
            </a:r>
            <a:r>
              <a:rPr lang="en-US" sz="2000" dirty="0"/>
              <a:t>also known as RAID 1. </a:t>
            </a:r>
            <a:endParaRPr lang="en-US" sz="2000" dirty="0" smtClean="0"/>
          </a:p>
          <a:p>
            <a:pPr>
              <a:buFont typeface="Wingdings" panose="05000000000000000000" pitchFamily="2" charset="2"/>
              <a:buChar char="q"/>
            </a:pPr>
            <a:r>
              <a:rPr lang="en-US" sz="2000" dirty="0" smtClean="0"/>
              <a:t>A </a:t>
            </a:r>
            <a:r>
              <a:rPr lang="en-US" sz="2000" dirty="0"/>
              <a:t>mirrored volume is a fault-tolerant partition that stores an exact copy of data from another disk. Mirrored volumes need two disks; if one disk fails another can be unaffected and work normally.</a:t>
            </a:r>
            <a:endParaRPr lang="en-US" sz="2000" b="1" dirty="0" smtClean="0"/>
          </a:p>
          <a:p>
            <a:pPr marL="0" indent="0">
              <a:buNone/>
            </a:pPr>
            <a:r>
              <a:rPr lang="en-US" b="1" dirty="0" smtClean="0"/>
              <a:t> </a:t>
            </a:r>
            <a:r>
              <a:rPr lang="en-US" sz="2400" b="1" dirty="0" smtClean="0"/>
              <a:t>RAID-5 </a:t>
            </a:r>
            <a:r>
              <a:rPr lang="en-US" sz="2400" b="1" dirty="0"/>
              <a:t>volumes</a:t>
            </a:r>
            <a:r>
              <a:rPr lang="en-US" sz="2400" dirty="0"/>
              <a:t> </a:t>
            </a:r>
            <a:r>
              <a:rPr lang="en-US" sz="2400" dirty="0" smtClean="0"/>
              <a:t>:</a:t>
            </a:r>
          </a:p>
          <a:p>
            <a:pPr>
              <a:buFont typeface="Wingdings" panose="05000000000000000000" pitchFamily="2" charset="2"/>
              <a:buChar char="q"/>
            </a:pPr>
            <a:r>
              <a:rPr lang="en-US" sz="2000" dirty="0" smtClean="0"/>
              <a:t>RAID-5 </a:t>
            </a:r>
            <a:r>
              <a:rPr lang="en-US" sz="2000" dirty="0"/>
              <a:t>is a combination of striped and mirrored volume. </a:t>
            </a:r>
            <a:endParaRPr lang="en-US" sz="2000" dirty="0" smtClean="0"/>
          </a:p>
          <a:p>
            <a:pPr>
              <a:buFont typeface="Wingdings" panose="05000000000000000000" pitchFamily="2" charset="2"/>
              <a:buChar char="q"/>
            </a:pPr>
            <a:r>
              <a:rPr lang="en-US" sz="2000" dirty="0" smtClean="0"/>
              <a:t>It </a:t>
            </a:r>
            <a:r>
              <a:rPr lang="en-US" sz="2000" dirty="0"/>
              <a:t>is fault tolerant and has a high writing and reading speed of data. RAID-5 volumes are available only on computers running server operating systems.</a:t>
            </a:r>
            <a:endParaRPr lang="en-US" sz="2000" b="1" dirty="0"/>
          </a:p>
        </p:txBody>
      </p:sp>
    </p:spTree>
    <p:extLst>
      <p:ext uri="{BB962C8B-B14F-4D97-AF65-F5344CB8AC3E}">
        <p14:creationId xmlns:p14="http://schemas.microsoft.com/office/powerpoint/2010/main" val="146468046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87" y="257577"/>
            <a:ext cx="9105364" cy="6040192"/>
          </a:xfrm>
          <a:prstGeom prst="rect">
            <a:avLst/>
          </a:prstGeom>
        </p:spPr>
      </p:pic>
    </p:spTree>
    <p:extLst>
      <p:ext uri="{BB962C8B-B14F-4D97-AF65-F5344CB8AC3E}">
        <p14:creationId xmlns:p14="http://schemas.microsoft.com/office/powerpoint/2010/main" val="346024970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246</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                                Hard Disk</vt:lpstr>
      <vt:lpstr>                     Hard disk Partitions:        </vt:lpstr>
      <vt:lpstr>PowerPoint Presentation</vt:lpstr>
      <vt:lpstr>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Hard Disk</dc:title>
  <dc:creator>Sujana, Paila</dc:creator>
  <cp:lastModifiedBy>Sujana, Paila</cp:lastModifiedBy>
  <cp:revision>15</cp:revision>
  <dcterms:created xsi:type="dcterms:W3CDTF">2018-03-10T06:34:46Z</dcterms:created>
  <dcterms:modified xsi:type="dcterms:W3CDTF">2018-03-10T08:49:22Z</dcterms:modified>
</cp:coreProperties>
</file>