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handoutMasterIdLst>
    <p:handoutMasterId r:id="rId21"/>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386697-E099-44F2-9B8E-E039415EDC27}" type="datetimeFigureOut">
              <a:rPr lang="en-US" smtClean="0"/>
              <a:t>3/20/2018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4ECC63-7BCE-48D3-9C30-8B51A9408EDF}" type="slidenum">
              <a:rPr lang="en-US" smtClean="0"/>
              <a:t>‹#›</a:t>
            </a:fld>
            <a:endParaRPr lang="en-US"/>
          </a:p>
        </p:txBody>
      </p:sp>
    </p:spTree>
    <p:extLst>
      <p:ext uri="{BB962C8B-B14F-4D97-AF65-F5344CB8AC3E}">
        <p14:creationId xmlns:p14="http://schemas.microsoft.com/office/powerpoint/2010/main" val="1430690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A7D615-FBDD-42FD-B2C6-81B50E2B8B17}" type="datetimeFigureOut">
              <a:rPr lang="en-US" smtClean="0"/>
              <a:t>3/20/2018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AFFF7E-06D8-4ED7-9F46-8623EF612DF6}" type="slidenum">
              <a:rPr lang="en-US" smtClean="0"/>
              <a:t>‹#›</a:t>
            </a:fld>
            <a:endParaRPr lang="en-US"/>
          </a:p>
        </p:txBody>
      </p:sp>
    </p:spTree>
    <p:extLst>
      <p:ext uri="{BB962C8B-B14F-4D97-AF65-F5344CB8AC3E}">
        <p14:creationId xmlns:p14="http://schemas.microsoft.com/office/powerpoint/2010/main" val="549567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AFFF7E-06D8-4ED7-9F46-8623EF612DF6}" type="slidenum">
              <a:rPr lang="en-US" smtClean="0"/>
              <a:t>7</a:t>
            </a:fld>
            <a:endParaRPr lang="en-US"/>
          </a:p>
        </p:txBody>
      </p:sp>
    </p:spTree>
    <p:extLst>
      <p:ext uri="{BB962C8B-B14F-4D97-AF65-F5344CB8AC3E}">
        <p14:creationId xmlns:p14="http://schemas.microsoft.com/office/powerpoint/2010/main" val="327310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62FF53-27D1-440C-816D-1079E205C618}"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C03BF-3F36-475A-A545-C64D37C4B751}" type="slidenum">
              <a:rPr lang="en-US" smtClean="0"/>
              <a:t>‹#›</a:t>
            </a:fld>
            <a:endParaRPr lang="en-US"/>
          </a:p>
        </p:txBody>
      </p:sp>
    </p:spTree>
    <p:extLst>
      <p:ext uri="{BB962C8B-B14F-4D97-AF65-F5344CB8AC3E}">
        <p14:creationId xmlns:p14="http://schemas.microsoft.com/office/powerpoint/2010/main" val="177389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2FF53-27D1-440C-816D-1079E205C618}"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C03BF-3F36-475A-A545-C64D37C4B751}" type="slidenum">
              <a:rPr lang="en-US" smtClean="0"/>
              <a:t>‹#›</a:t>
            </a:fld>
            <a:endParaRPr lang="en-US"/>
          </a:p>
        </p:txBody>
      </p:sp>
    </p:spTree>
    <p:extLst>
      <p:ext uri="{BB962C8B-B14F-4D97-AF65-F5344CB8AC3E}">
        <p14:creationId xmlns:p14="http://schemas.microsoft.com/office/powerpoint/2010/main" val="378846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2FF53-27D1-440C-816D-1079E205C618}"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C03BF-3F36-475A-A545-C64D37C4B751}" type="slidenum">
              <a:rPr lang="en-US" smtClean="0"/>
              <a:t>‹#›</a:t>
            </a:fld>
            <a:endParaRPr lang="en-US"/>
          </a:p>
        </p:txBody>
      </p:sp>
    </p:spTree>
    <p:extLst>
      <p:ext uri="{BB962C8B-B14F-4D97-AF65-F5344CB8AC3E}">
        <p14:creationId xmlns:p14="http://schemas.microsoft.com/office/powerpoint/2010/main" val="286380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441009-4441-4C7D-BD92-806BED2984F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9834-BC6E-4E24-B16D-CF096993BF10}" type="slidenum">
              <a:rPr lang="en-US" smtClean="0"/>
              <a:t>‹#›</a:t>
            </a:fld>
            <a:endParaRPr lang="en-US"/>
          </a:p>
        </p:txBody>
      </p:sp>
    </p:spTree>
    <p:extLst>
      <p:ext uri="{BB962C8B-B14F-4D97-AF65-F5344CB8AC3E}">
        <p14:creationId xmlns:p14="http://schemas.microsoft.com/office/powerpoint/2010/main" val="239777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41009-4441-4C7D-BD92-806BED2984F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9834-BC6E-4E24-B16D-CF096993BF10}" type="slidenum">
              <a:rPr lang="en-US" smtClean="0"/>
              <a:t>‹#›</a:t>
            </a:fld>
            <a:endParaRPr lang="en-US"/>
          </a:p>
        </p:txBody>
      </p:sp>
    </p:spTree>
    <p:extLst>
      <p:ext uri="{BB962C8B-B14F-4D97-AF65-F5344CB8AC3E}">
        <p14:creationId xmlns:p14="http://schemas.microsoft.com/office/powerpoint/2010/main" val="840739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441009-4441-4C7D-BD92-806BED2984F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9834-BC6E-4E24-B16D-CF096993BF10}" type="slidenum">
              <a:rPr lang="en-US" smtClean="0"/>
              <a:t>‹#›</a:t>
            </a:fld>
            <a:endParaRPr lang="en-US"/>
          </a:p>
        </p:txBody>
      </p:sp>
    </p:spTree>
    <p:extLst>
      <p:ext uri="{BB962C8B-B14F-4D97-AF65-F5344CB8AC3E}">
        <p14:creationId xmlns:p14="http://schemas.microsoft.com/office/powerpoint/2010/main" val="2546430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441009-4441-4C7D-BD92-806BED2984F3}"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9834-BC6E-4E24-B16D-CF096993BF10}" type="slidenum">
              <a:rPr lang="en-US" smtClean="0"/>
              <a:t>‹#›</a:t>
            </a:fld>
            <a:endParaRPr lang="en-US"/>
          </a:p>
        </p:txBody>
      </p:sp>
    </p:spTree>
    <p:extLst>
      <p:ext uri="{BB962C8B-B14F-4D97-AF65-F5344CB8AC3E}">
        <p14:creationId xmlns:p14="http://schemas.microsoft.com/office/powerpoint/2010/main" val="2247903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441009-4441-4C7D-BD92-806BED2984F3}"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B9834-BC6E-4E24-B16D-CF096993BF10}" type="slidenum">
              <a:rPr lang="en-US" smtClean="0"/>
              <a:t>‹#›</a:t>
            </a:fld>
            <a:endParaRPr lang="en-US"/>
          </a:p>
        </p:txBody>
      </p:sp>
    </p:spTree>
    <p:extLst>
      <p:ext uri="{BB962C8B-B14F-4D97-AF65-F5344CB8AC3E}">
        <p14:creationId xmlns:p14="http://schemas.microsoft.com/office/powerpoint/2010/main" val="3984410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441009-4441-4C7D-BD92-806BED2984F3}"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B9834-BC6E-4E24-B16D-CF096993BF10}" type="slidenum">
              <a:rPr lang="en-US" smtClean="0"/>
              <a:t>‹#›</a:t>
            </a:fld>
            <a:endParaRPr lang="en-US"/>
          </a:p>
        </p:txBody>
      </p:sp>
    </p:spTree>
    <p:extLst>
      <p:ext uri="{BB962C8B-B14F-4D97-AF65-F5344CB8AC3E}">
        <p14:creationId xmlns:p14="http://schemas.microsoft.com/office/powerpoint/2010/main" val="2029499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41009-4441-4C7D-BD92-806BED2984F3}"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B9834-BC6E-4E24-B16D-CF096993BF10}" type="slidenum">
              <a:rPr lang="en-US" smtClean="0"/>
              <a:t>‹#›</a:t>
            </a:fld>
            <a:endParaRPr lang="en-US"/>
          </a:p>
        </p:txBody>
      </p:sp>
    </p:spTree>
    <p:extLst>
      <p:ext uri="{BB962C8B-B14F-4D97-AF65-F5344CB8AC3E}">
        <p14:creationId xmlns:p14="http://schemas.microsoft.com/office/powerpoint/2010/main" val="4783862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441009-4441-4C7D-BD92-806BED2984F3}"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9834-BC6E-4E24-B16D-CF096993BF10}" type="slidenum">
              <a:rPr lang="en-US" smtClean="0"/>
              <a:t>‹#›</a:t>
            </a:fld>
            <a:endParaRPr lang="en-US"/>
          </a:p>
        </p:txBody>
      </p:sp>
    </p:spTree>
    <p:extLst>
      <p:ext uri="{BB962C8B-B14F-4D97-AF65-F5344CB8AC3E}">
        <p14:creationId xmlns:p14="http://schemas.microsoft.com/office/powerpoint/2010/main" val="9020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2FF53-27D1-440C-816D-1079E205C618}"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C03BF-3F36-475A-A545-C64D37C4B751}" type="slidenum">
              <a:rPr lang="en-US" smtClean="0"/>
              <a:t>‹#›</a:t>
            </a:fld>
            <a:endParaRPr lang="en-US"/>
          </a:p>
        </p:txBody>
      </p:sp>
    </p:spTree>
    <p:extLst>
      <p:ext uri="{BB962C8B-B14F-4D97-AF65-F5344CB8AC3E}">
        <p14:creationId xmlns:p14="http://schemas.microsoft.com/office/powerpoint/2010/main" val="14423532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441009-4441-4C7D-BD92-806BED2984F3}"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9834-BC6E-4E24-B16D-CF096993BF10}" type="slidenum">
              <a:rPr lang="en-US" smtClean="0"/>
              <a:t>‹#›</a:t>
            </a:fld>
            <a:endParaRPr lang="en-US"/>
          </a:p>
        </p:txBody>
      </p:sp>
    </p:spTree>
    <p:extLst>
      <p:ext uri="{BB962C8B-B14F-4D97-AF65-F5344CB8AC3E}">
        <p14:creationId xmlns:p14="http://schemas.microsoft.com/office/powerpoint/2010/main" val="42174071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41009-4441-4C7D-BD92-806BED2984F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9834-BC6E-4E24-B16D-CF096993BF10}" type="slidenum">
              <a:rPr lang="en-US" smtClean="0"/>
              <a:t>‹#›</a:t>
            </a:fld>
            <a:endParaRPr lang="en-US"/>
          </a:p>
        </p:txBody>
      </p:sp>
    </p:spTree>
    <p:extLst>
      <p:ext uri="{BB962C8B-B14F-4D97-AF65-F5344CB8AC3E}">
        <p14:creationId xmlns:p14="http://schemas.microsoft.com/office/powerpoint/2010/main" val="3037276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41009-4441-4C7D-BD92-806BED2984F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9834-BC6E-4E24-B16D-CF096993BF10}" type="slidenum">
              <a:rPr lang="en-US" smtClean="0"/>
              <a:t>‹#›</a:t>
            </a:fld>
            <a:endParaRPr lang="en-US"/>
          </a:p>
        </p:txBody>
      </p:sp>
    </p:spTree>
    <p:extLst>
      <p:ext uri="{BB962C8B-B14F-4D97-AF65-F5344CB8AC3E}">
        <p14:creationId xmlns:p14="http://schemas.microsoft.com/office/powerpoint/2010/main" val="165375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62FF53-27D1-440C-816D-1079E205C618}"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C03BF-3F36-475A-A545-C64D37C4B751}" type="slidenum">
              <a:rPr lang="en-US" smtClean="0"/>
              <a:t>‹#›</a:t>
            </a:fld>
            <a:endParaRPr lang="en-US"/>
          </a:p>
        </p:txBody>
      </p:sp>
    </p:spTree>
    <p:extLst>
      <p:ext uri="{BB962C8B-B14F-4D97-AF65-F5344CB8AC3E}">
        <p14:creationId xmlns:p14="http://schemas.microsoft.com/office/powerpoint/2010/main" val="320171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62FF53-27D1-440C-816D-1079E205C618}"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C03BF-3F36-475A-A545-C64D37C4B751}" type="slidenum">
              <a:rPr lang="en-US" smtClean="0"/>
              <a:t>‹#›</a:t>
            </a:fld>
            <a:endParaRPr lang="en-US"/>
          </a:p>
        </p:txBody>
      </p:sp>
    </p:spTree>
    <p:extLst>
      <p:ext uri="{BB962C8B-B14F-4D97-AF65-F5344CB8AC3E}">
        <p14:creationId xmlns:p14="http://schemas.microsoft.com/office/powerpoint/2010/main" val="54007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62FF53-27D1-440C-816D-1079E205C618}"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0C03BF-3F36-475A-A545-C64D37C4B751}" type="slidenum">
              <a:rPr lang="en-US" smtClean="0"/>
              <a:t>‹#›</a:t>
            </a:fld>
            <a:endParaRPr lang="en-US"/>
          </a:p>
        </p:txBody>
      </p:sp>
    </p:spTree>
    <p:extLst>
      <p:ext uri="{BB962C8B-B14F-4D97-AF65-F5344CB8AC3E}">
        <p14:creationId xmlns:p14="http://schemas.microsoft.com/office/powerpoint/2010/main" val="1434711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62FF53-27D1-440C-816D-1079E205C618}"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0C03BF-3F36-475A-A545-C64D37C4B751}" type="slidenum">
              <a:rPr lang="en-US" smtClean="0"/>
              <a:t>‹#›</a:t>
            </a:fld>
            <a:endParaRPr lang="en-US"/>
          </a:p>
        </p:txBody>
      </p:sp>
    </p:spTree>
    <p:extLst>
      <p:ext uri="{BB962C8B-B14F-4D97-AF65-F5344CB8AC3E}">
        <p14:creationId xmlns:p14="http://schemas.microsoft.com/office/powerpoint/2010/main" val="335309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2FF53-27D1-440C-816D-1079E205C618}"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0C03BF-3F36-475A-A545-C64D37C4B751}" type="slidenum">
              <a:rPr lang="en-US" smtClean="0"/>
              <a:t>‹#›</a:t>
            </a:fld>
            <a:endParaRPr lang="en-US"/>
          </a:p>
        </p:txBody>
      </p:sp>
    </p:spTree>
    <p:extLst>
      <p:ext uri="{BB962C8B-B14F-4D97-AF65-F5344CB8AC3E}">
        <p14:creationId xmlns:p14="http://schemas.microsoft.com/office/powerpoint/2010/main" val="4028112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2FF53-27D1-440C-816D-1079E205C618}"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C03BF-3F36-475A-A545-C64D37C4B751}" type="slidenum">
              <a:rPr lang="en-US" smtClean="0"/>
              <a:t>‹#›</a:t>
            </a:fld>
            <a:endParaRPr lang="en-US"/>
          </a:p>
        </p:txBody>
      </p:sp>
    </p:spTree>
    <p:extLst>
      <p:ext uri="{BB962C8B-B14F-4D97-AF65-F5344CB8AC3E}">
        <p14:creationId xmlns:p14="http://schemas.microsoft.com/office/powerpoint/2010/main" val="143603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2FF53-27D1-440C-816D-1079E205C618}"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C03BF-3F36-475A-A545-C64D37C4B751}" type="slidenum">
              <a:rPr lang="en-US" smtClean="0"/>
              <a:t>‹#›</a:t>
            </a:fld>
            <a:endParaRPr lang="en-US"/>
          </a:p>
        </p:txBody>
      </p:sp>
    </p:spTree>
    <p:extLst>
      <p:ext uri="{BB962C8B-B14F-4D97-AF65-F5344CB8AC3E}">
        <p14:creationId xmlns:p14="http://schemas.microsoft.com/office/powerpoint/2010/main" val="120665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2FF53-27D1-440C-816D-1079E205C618}" type="datetimeFigureOut">
              <a:rPr lang="en-US" smtClean="0"/>
              <a:t>3/20/2018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C03BF-3F36-475A-A545-C64D37C4B751}" type="slidenum">
              <a:rPr lang="en-US" smtClean="0"/>
              <a:t>‹#›</a:t>
            </a:fld>
            <a:endParaRPr lang="en-US"/>
          </a:p>
        </p:txBody>
      </p:sp>
    </p:spTree>
    <p:extLst>
      <p:ext uri="{BB962C8B-B14F-4D97-AF65-F5344CB8AC3E}">
        <p14:creationId xmlns:p14="http://schemas.microsoft.com/office/powerpoint/2010/main" val="1798649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41009-4441-4C7D-BD92-806BED2984F3}" type="datetimeFigureOut">
              <a:rPr lang="en-US" smtClean="0"/>
              <a:t>3/20/2018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B9834-BC6E-4E24-B16D-CF096993BF10}" type="slidenum">
              <a:rPr lang="en-US" smtClean="0"/>
              <a:t>‹#›</a:t>
            </a:fld>
            <a:endParaRPr lang="en-US"/>
          </a:p>
        </p:txBody>
      </p:sp>
    </p:spTree>
    <p:extLst>
      <p:ext uri="{BB962C8B-B14F-4D97-AF65-F5344CB8AC3E}">
        <p14:creationId xmlns:p14="http://schemas.microsoft.com/office/powerpoint/2010/main" val="36160652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MEMORY MANAGEMENT</a:t>
            </a:r>
            <a:endParaRPr lang="en-US" dirty="0"/>
          </a:p>
        </p:txBody>
      </p:sp>
      <p:sp>
        <p:nvSpPr>
          <p:cNvPr id="3" name="Content Placeholder 2"/>
          <p:cNvSpPr>
            <a:spLocks noGrp="1"/>
          </p:cNvSpPr>
          <p:nvPr>
            <p:ph idx="1"/>
          </p:nvPr>
        </p:nvSpPr>
        <p:spPr>
          <a:xfrm>
            <a:off x="496437" y="2098580"/>
            <a:ext cx="11199125" cy="4351338"/>
          </a:xfrm>
        </p:spPr>
        <p:txBody>
          <a:bodyPr/>
          <a:lstStyle/>
          <a:p>
            <a:r>
              <a:rPr lang="en-US" b="1" dirty="0"/>
              <a:t>Memory management</a:t>
            </a:r>
            <a:r>
              <a:rPr lang="en-US" dirty="0"/>
              <a:t> is a form of resource </a:t>
            </a:r>
            <a:r>
              <a:rPr lang="en-US" b="1" dirty="0"/>
              <a:t>management</a:t>
            </a:r>
            <a:r>
              <a:rPr lang="en-US" dirty="0"/>
              <a:t> applied to computer </a:t>
            </a:r>
            <a:r>
              <a:rPr lang="en-US" b="1" dirty="0" smtClean="0"/>
              <a:t>memory.</a:t>
            </a:r>
          </a:p>
          <a:p>
            <a:pPr marL="0" indent="0">
              <a:buNone/>
            </a:pPr>
            <a:endParaRPr lang="en-US" b="1" dirty="0" smtClean="0"/>
          </a:p>
          <a:p>
            <a:r>
              <a:rPr lang="en-US" dirty="0"/>
              <a:t>The essential requirement of </a:t>
            </a:r>
            <a:r>
              <a:rPr lang="en-US" b="1" dirty="0"/>
              <a:t>memory management</a:t>
            </a:r>
            <a:r>
              <a:rPr lang="en-US" dirty="0"/>
              <a:t> is to provide ways to dynamically allocate portions of </a:t>
            </a:r>
            <a:r>
              <a:rPr lang="en-US" b="1" dirty="0"/>
              <a:t>memory</a:t>
            </a:r>
            <a:r>
              <a:rPr lang="en-US" dirty="0"/>
              <a:t> to programs at their request, and free it for reuse when no longer needed.</a:t>
            </a:r>
            <a:endParaRPr lang="en-US" dirty="0"/>
          </a:p>
        </p:txBody>
      </p:sp>
    </p:spTree>
    <p:extLst>
      <p:ext uri="{BB962C8B-B14F-4D97-AF65-F5344CB8AC3E}">
        <p14:creationId xmlns:p14="http://schemas.microsoft.com/office/powerpoint/2010/main" val="124466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0236" y="239298"/>
            <a:ext cx="9144000" cy="990283"/>
          </a:xfrm>
        </p:spPr>
        <p:txBody>
          <a:bodyPr>
            <a:normAutofit/>
          </a:bodyPr>
          <a:lstStyle/>
          <a:p>
            <a:pPr algn="ctr"/>
            <a:r>
              <a:rPr lang="en-US" sz="4400" b="1" dirty="0" smtClean="0">
                <a:latin typeface="Arial" panose="020B0604020202020204" pitchFamily="34" charset="0"/>
                <a:cs typeface="Arial" panose="020B0604020202020204" pitchFamily="34" charset="0"/>
              </a:rPr>
              <a:t>PAGE</a:t>
            </a:r>
            <a:r>
              <a:rPr lang="en-US" b="1" dirty="0" smtClean="0">
                <a:latin typeface="Arial" panose="020B0604020202020204" pitchFamily="34" charset="0"/>
                <a:cs typeface="Arial" panose="020B0604020202020204" pitchFamily="34" charset="0"/>
              </a:rPr>
              <a:t> </a:t>
            </a:r>
            <a:r>
              <a:rPr lang="en-US" sz="4400" b="1" dirty="0" smtClean="0">
                <a:latin typeface="Arial" panose="020B0604020202020204" pitchFamily="34" charset="0"/>
                <a:cs typeface="Arial" panose="020B0604020202020204" pitchFamily="34" charset="0"/>
              </a:rPr>
              <a:t>FAULT</a:t>
            </a:r>
            <a:endParaRPr lang="en-US" sz="4400" b="1"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47729" y="1506171"/>
            <a:ext cx="11269014" cy="4949219"/>
          </a:xfrm>
          <a:prstGeom prst="rect">
            <a:avLst/>
          </a:prstGeom>
        </p:spPr>
        <p:txBody>
          <a:bodyPr vert="horz" lIns="91440" tIns="45720" rIns="91440" bIns="45720" rtlCol="0" anchor="t">
            <a:normAutofit lnSpcReduction="1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Arial" panose="020B0604020202020204" pitchFamily="34" charset="0"/>
              <a:buChar char="•"/>
            </a:pPr>
            <a:r>
              <a:rPr lang="en-US" sz="2800" dirty="0" smtClean="0">
                <a:latin typeface="Arial" panose="020B0604020202020204" pitchFamily="34" charset="0"/>
                <a:cs typeface="Arial" panose="020B0604020202020204" pitchFamily="34" charset="0"/>
              </a:rPr>
              <a:t>An interrupt that occurs when a program requests data that is not currently in real memory. </a:t>
            </a:r>
            <a:endParaRPr lang="en-US" sz="28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8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800" dirty="0" smtClean="0">
                <a:latin typeface="Arial" panose="020B0604020202020204" pitchFamily="34" charset="0"/>
                <a:cs typeface="Arial" panose="020B0604020202020204" pitchFamily="34" charset="0"/>
              </a:rPr>
              <a:t>The interrupt triggers the operating system to fetch the data from a virtual memory and load it into ram</a:t>
            </a:r>
            <a:r>
              <a:rPr lang="en-US" sz="2800" dirty="0" smtClean="0">
                <a:latin typeface="Arial" panose="020B0604020202020204" pitchFamily="34" charset="0"/>
                <a:cs typeface="Arial" panose="020B0604020202020204" pitchFamily="34" charset="0"/>
              </a:rPr>
              <a:t>.</a:t>
            </a:r>
          </a:p>
          <a:p>
            <a:pPr marL="342900" indent="-342900" algn="l">
              <a:buFont typeface="Arial" panose="020B0604020202020204" pitchFamily="34" charset="0"/>
              <a:buChar char="•"/>
            </a:pPr>
            <a:endParaRPr lang="en-US" sz="2800"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800" dirty="0" smtClean="0">
                <a:latin typeface="Arial" panose="020B0604020202020204" pitchFamily="34" charset="0"/>
                <a:cs typeface="Arial" panose="020B0604020202020204" pitchFamily="34" charset="0"/>
              </a:rPr>
              <a:t>An invalid page fault or page fault error occurs when the operating system cannot find the data in virtual memory. This usually happens when the virtual memory area, or the table that maps virtual addresses to real addresses, becomes corrupt.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5711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732155"/>
          </a:xfrm>
        </p:spPr>
        <p:txBody>
          <a:bodyPr>
            <a:normAutofit/>
          </a:bodyPr>
          <a:lstStyle/>
          <a:p>
            <a:pPr algn="ctr"/>
            <a:r>
              <a:rPr lang="en-US" dirty="0" smtClean="0">
                <a:latin typeface="Arial" panose="020B0604020202020204" pitchFamily="34" charset="0"/>
                <a:cs typeface="Arial" panose="020B0604020202020204" pitchFamily="34" charset="0"/>
              </a:rPr>
              <a:t>TYPES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4294967295"/>
          </p:nvPr>
        </p:nvSpPr>
        <p:spPr>
          <a:xfrm>
            <a:off x="739633" y="1096512"/>
            <a:ext cx="10947400" cy="5567679"/>
          </a:xfrm>
          <a:prstGeom prst="rect">
            <a:avLst/>
          </a:prstGeom>
        </p:spPr>
        <p:txBody>
          <a:bodyPr>
            <a:normAutofit/>
          </a:bodyPr>
          <a:lstStyle/>
          <a:p>
            <a:r>
              <a:rPr lang="en-US" b="1" dirty="0" smtClean="0"/>
              <a:t>Minor</a:t>
            </a:r>
            <a:r>
              <a:rPr lang="en-US" dirty="0" smtClean="0"/>
              <a:t>:</a:t>
            </a:r>
          </a:p>
          <a:p>
            <a:pPr marL="0" indent="0">
              <a:buNone/>
            </a:pPr>
            <a:r>
              <a:rPr lang="en-US" dirty="0" smtClean="0"/>
              <a:t>	</a:t>
            </a:r>
            <a:r>
              <a:rPr lang="en-US" cap="none" dirty="0" smtClean="0"/>
              <a:t>If the page is loaded in memory at the time the fault is generated, but is not marked in the memory management unit as being loaded in memory, then it is called A minor or soft page fault.</a:t>
            </a:r>
          </a:p>
          <a:p>
            <a:pPr marL="0" indent="0">
              <a:buNone/>
            </a:pPr>
            <a:endParaRPr lang="en-US" cap="none" dirty="0" smtClean="0"/>
          </a:p>
          <a:p>
            <a:r>
              <a:rPr lang="en-US" b="1" dirty="0" smtClean="0"/>
              <a:t>Major</a:t>
            </a:r>
            <a:r>
              <a:rPr lang="en-US" dirty="0" smtClean="0"/>
              <a:t>:</a:t>
            </a:r>
          </a:p>
          <a:p>
            <a:pPr marL="0" indent="0">
              <a:buNone/>
            </a:pPr>
            <a:r>
              <a:rPr lang="en-US" dirty="0" smtClean="0"/>
              <a:t>	</a:t>
            </a:r>
            <a:r>
              <a:rPr lang="en-US" cap="none" dirty="0" smtClean="0"/>
              <a:t>This is the mechanism used by an operating system to increase the amount of program memory available on demand. The operating system delays loading parts of the program from disk until the program attempts to use it and the page fault is generated. If the page is not loaded in memory at the time of the fault, then it is called A major or hard page fault. </a:t>
            </a:r>
          </a:p>
          <a:p>
            <a:endParaRPr lang="en-US" cap="none" dirty="0"/>
          </a:p>
        </p:txBody>
      </p:sp>
    </p:spTree>
    <p:extLst>
      <p:ext uri="{BB962C8B-B14F-4D97-AF65-F5344CB8AC3E}">
        <p14:creationId xmlns:p14="http://schemas.microsoft.com/office/powerpoint/2010/main" val="445206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769962" y="641253"/>
            <a:ext cx="10515600" cy="5030743"/>
          </a:xfrm>
          <a:prstGeom prst="rect">
            <a:avLst/>
          </a:prstGeom>
        </p:spPr>
        <p:txBody>
          <a:bodyPr/>
          <a:lstStyle/>
          <a:p>
            <a:r>
              <a:rPr lang="en-US" b="1" dirty="0" smtClean="0"/>
              <a:t>Invalid</a:t>
            </a:r>
            <a:r>
              <a:rPr lang="en-US" dirty="0" smtClean="0"/>
              <a:t>:</a:t>
            </a:r>
          </a:p>
          <a:p>
            <a:pPr marL="0" indent="0">
              <a:buNone/>
            </a:pPr>
            <a:r>
              <a:rPr lang="en-US" dirty="0" smtClean="0"/>
              <a:t>	</a:t>
            </a:r>
            <a:r>
              <a:rPr lang="en-US" cap="none" dirty="0" smtClean="0"/>
              <a:t>If a page fault occurs for a reference to an address that is not part of the virtual address space , meaning there cannot be a page in memory corresponding to it, then it is called an invalid page fault.</a:t>
            </a:r>
          </a:p>
          <a:p>
            <a:pPr marL="0" indent="0">
              <a:buNone/>
            </a:pPr>
            <a:r>
              <a:rPr lang="en-US" cap="none" dirty="0" smtClean="0"/>
              <a:t>            Illegal accesses and invalid page faults, as invalid conditions, can result in a segmentation fault or bus error, resulting in programming termination (crash) or core dump, depending on the operating system environment. Often these problems are caused by software bugs, but hardware memory errors, such as those caused by overclocking, may corrupt pointers and make correct software fail. It can also crash the operating system.</a:t>
            </a:r>
          </a:p>
          <a:p>
            <a:endParaRPr lang="en-US" dirty="0"/>
          </a:p>
        </p:txBody>
      </p:sp>
    </p:spTree>
    <p:extLst>
      <p:ext uri="{BB962C8B-B14F-4D97-AF65-F5344CB8AC3E}">
        <p14:creationId xmlns:p14="http://schemas.microsoft.com/office/powerpoint/2010/main" val="4165120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930"/>
            <a:ext cx="10515600" cy="1325563"/>
          </a:xfrm>
        </p:spPr>
        <p:txBody>
          <a:bodyPr/>
          <a:lstStyle/>
          <a:p>
            <a:r>
              <a:rPr lang="en-US" dirty="0" smtClean="0"/>
              <a:t>THRASHING</a:t>
            </a:r>
            <a:endParaRPr lang="en-US" dirty="0"/>
          </a:p>
        </p:txBody>
      </p:sp>
      <p:sp>
        <p:nvSpPr>
          <p:cNvPr id="3" name="Content Placeholder 2"/>
          <p:cNvSpPr>
            <a:spLocks noGrp="1"/>
          </p:cNvSpPr>
          <p:nvPr>
            <p:ph idx="1"/>
          </p:nvPr>
        </p:nvSpPr>
        <p:spPr>
          <a:xfrm>
            <a:off x="838200" y="1569492"/>
            <a:ext cx="10515600" cy="4817659"/>
          </a:xfrm>
        </p:spPr>
        <p:txBody>
          <a:bodyPr>
            <a:normAutofit/>
          </a:bodyPr>
          <a:lstStyle/>
          <a:p>
            <a:r>
              <a:rPr lang="en-US" dirty="0" smtClean="0"/>
              <a:t>As </a:t>
            </a:r>
            <a:r>
              <a:rPr lang="en-US" dirty="0"/>
              <a:t>the working set grows, resolving page faults remains manageable until the growth reaches a critical point. </a:t>
            </a:r>
            <a:endParaRPr lang="en-US" dirty="0" smtClean="0"/>
          </a:p>
          <a:p>
            <a:endParaRPr lang="en-US" dirty="0" smtClean="0"/>
          </a:p>
          <a:p>
            <a:r>
              <a:rPr lang="en-US" dirty="0" smtClean="0"/>
              <a:t>Then </a:t>
            </a:r>
            <a:r>
              <a:rPr lang="en-US" dirty="0"/>
              <a:t>faults go up dramatically and the time spent resolving them overwhelms time spent on the computing the program was written to do. </a:t>
            </a:r>
            <a:endParaRPr lang="en-US" dirty="0" smtClean="0"/>
          </a:p>
          <a:p>
            <a:pPr marL="0" indent="0">
              <a:buNone/>
            </a:pPr>
            <a:endParaRPr lang="en-US" dirty="0" smtClean="0"/>
          </a:p>
          <a:p>
            <a:r>
              <a:rPr lang="en-US" dirty="0"/>
              <a:t> Thrashing occurs on a program that works with huge data structures, as its large working set causes continual page faults that drastically slow down the system</a:t>
            </a:r>
            <a:endParaRPr lang="en-US" dirty="0"/>
          </a:p>
        </p:txBody>
      </p:sp>
    </p:spTree>
    <p:extLst>
      <p:ext uri="{BB962C8B-B14F-4D97-AF65-F5344CB8AC3E}">
        <p14:creationId xmlns:p14="http://schemas.microsoft.com/office/powerpoint/2010/main" val="1644937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MEMORY POOL</a:t>
            </a:r>
          </a:p>
        </p:txBody>
      </p:sp>
      <p:sp>
        <p:nvSpPr>
          <p:cNvPr id="3" name="Content Placeholder 2"/>
          <p:cNvSpPr>
            <a:spLocks noGrp="1"/>
          </p:cNvSpPr>
          <p:nvPr>
            <p:ph sz="quarter" idx="4294967295"/>
          </p:nvPr>
        </p:nvSpPr>
        <p:spPr>
          <a:xfrm>
            <a:off x="838200" y="1690688"/>
            <a:ext cx="10363826" cy="4546339"/>
          </a:xfrm>
          <a:prstGeom prst="rect">
            <a:avLst/>
          </a:prstGeom>
        </p:spPr>
        <p:txBody>
          <a:bodyPr/>
          <a:lstStyle/>
          <a:p>
            <a:r>
              <a:rPr lang="en-US" b="1" cap="none" dirty="0" smtClean="0"/>
              <a:t>Memory pools</a:t>
            </a:r>
            <a:r>
              <a:rPr lang="en-US" cap="none" dirty="0" smtClean="0"/>
              <a:t>, also called fixed-size blocks allocation, is the use of pools for memory management that allows dynamic memory</a:t>
            </a:r>
            <a:r>
              <a:rPr lang="en-US" u="sng" cap="none" dirty="0" smtClean="0"/>
              <a:t> </a:t>
            </a:r>
            <a:r>
              <a:rPr lang="en-US" cap="none" dirty="0" smtClean="0"/>
              <a:t>allocation comparable to malloc or java’s operator new</a:t>
            </a:r>
            <a:r>
              <a:rPr lang="en-US" dirty="0" smtClean="0"/>
              <a:t>.</a:t>
            </a:r>
            <a:r>
              <a:rPr lang="en-US" sz="2400" dirty="0"/>
              <a:t> </a:t>
            </a:r>
            <a:endParaRPr lang="en-US" sz="2400" dirty="0" smtClean="0"/>
          </a:p>
          <a:p>
            <a:pPr marL="0" indent="0" algn="ctr">
              <a:buNone/>
            </a:pPr>
            <a:r>
              <a:rPr lang="en-US" b="1" u="sng" dirty="0" smtClean="0"/>
              <a:t>Types of Memory Pool</a:t>
            </a:r>
          </a:p>
          <a:p>
            <a:pPr marL="0" indent="0" algn="ctr">
              <a:buNone/>
            </a:pPr>
            <a:endParaRPr lang="en-US" b="1" u="sng" dirty="0" smtClean="0"/>
          </a:p>
          <a:p>
            <a:pPr marL="514350" indent="-514350">
              <a:buFont typeface="+mj-lt"/>
              <a:buAutoNum type="arabicPeriod"/>
            </a:pPr>
            <a:r>
              <a:rPr lang="en-US" u="sng" dirty="0" smtClean="0"/>
              <a:t>Non Paged Pool</a:t>
            </a:r>
          </a:p>
          <a:p>
            <a:pPr marL="514350" indent="-514350">
              <a:buFont typeface="+mj-lt"/>
              <a:buAutoNum type="arabicPeriod"/>
            </a:pPr>
            <a:r>
              <a:rPr lang="en-US" u="sng" dirty="0" smtClean="0"/>
              <a:t>Paged Pool</a:t>
            </a:r>
            <a:endParaRPr lang="en-US" u="sng" dirty="0"/>
          </a:p>
          <a:p>
            <a:pPr marL="0" indent="0">
              <a:buNone/>
            </a:pPr>
            <a:endParaRPr lang="en-US" dirty="0"/>
          </a:p>
        </p:txBody>
      </p:sp>
    </p:spTree>
    <p:extLst>
      <p:ext uri="{BB962C8B-B14F-4D97-AF65-F5344CB8AC3E}">
        <p14:creationId xmlns:p14="http://schemas.microsoft.com/office/powerpoint/2010/main" val="3151708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VIRTUAL MEMORY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4294967295"/>
          </p:nvPr>
        </p:nvSpPr>
        <p:spPr>
          <a:xfrm>
            <a:off x="838200" y="1862125"/>
            <a:ext cx="10363826" cy="3424107"/>
          </a:xfrm>
          <a:prstGeom prst="rect">
            <a:avLst/>
          </a:prstGeom>
        </p:spPr>
        <p:txBody>
          <a:bodyPr/>
          <a:lstStyle/>
          <a:p>
            <a:r>
              <a:rPr lang="en-US" altLang="en-US" cap="none" dirty="0">
                <a:latin typeface="Arial" panose="020B0604020202020204" pitchFamily="34" charset="0"/>
                <a:cs typeface="Arial" panose="020B0604020202020204" pitchFamily="34" charset="0"/>
              </a:rPr>
              <a:t>T</a:t>
            </a:r>
            <a:r>
              <a:rPr lang="en-US" altLang="en-US" cap="none" dirty="0" smtClean="0">
                <a:latin typeface="Arial" panose="020B0604020202020204" pitchFamily="34" charset="0"/>
                <a:cs typeface="Arial" panose="020B0604020202020204" pitchFamily="34" charset="0"/>
              </a:rPr>
              <a:t>he basic idea of virtual memory is to keep only those parts of the program currently in use in the memory and the rest on the disk drive</a:t>
            </a:r>
            <a:r>
              <a:rPr lang="en-US" altLang="en-US" cap="none" dirty="0" smtClean="0">
                <a:latin typeface="Arial" panose="020B0604020202020204" pitchFamily="34" charset="0"/>
                <a:cs typeface="Arial" panose="020B0604020202020204" pitchFamily="34" charset="0"/>
              </a:rPr>
              <a:t>.</a:t>
            </a:r>
          </a:p>
          <a:p>
            <a:pPr marL="0" indent="0">
              <a:buNone/>
            </a:pPr>
            <a:endParaRPr lang="en-US" altLang="en-US" cap="none" dirty="0" smtClean="0">
              <a:latin typeface="Arial" panose="020B0604020202020204" pitchFamily="34" charset="0"/>
              <a:cs typeface="Arial" panose="020B0604020202020204" pitchFamily="34" charset="0"/>
            </a:endParaRPr>
          </a:p>
          <a:p>
            <a:r>
              <a:rPr lang="en-US" altLang="en-US" cap="none" dirty="0" smtClean="0">
                <a:latin typeface="Arial" panose="020B0604020202020204" pitchFamily="34" charset="0"/>
                <a:cs typeface="Arial" panose="020B0604020202020204" pitchFamily="34" charset="0"/>
              </a:rPr>
              <a:t>For example: a 16m program can run on a 4m machine by carefully choosing which 4m to keep in memory at each instant, with pieces of the program being swapped between disk and memory as needed.</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3881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SWAPPING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4294967295"/>
          </p:nvPr>
        </p:nvSpPr>
        <p:spPr>
          <a:xfrm>
            <a:off x="914087" y="2257911"/>
            <a:ext cx="10363826" cy="3424107"/>
          </a:xfrm>
          <a:prstGeom prst="rect">
            <a:avLst/>
          </a:prstGeom>
        </p:spPr>
        <p:txBody>
          <a:bodyPr/>
          <a:lstStyle/>
          <a:p>
            <a:r>
              <a:rPr lang="en-US" cap="none" dirty="0" smtClean="0">
                <a:latin typeface="Arial" panose="020B0604020202020204" pitchFamily="34" charset="0"/>
                <a:cs typeface="Arial" panose="020B0604020202020204" pitchFamily="34" charset="0"/>
              </a:rPr>
              <a:t>The process of moving data from RAM to disk (and back) is known as swapping or paging. </a:t>
            </a:r>
            <a:endParaRPr lang="en-US" cap="none" dirty="0" smtClean="0">
              <a:latin typeface="Arial" panose="020B0604020202020204" pitchFamily="34" charset="0"/>
              <a:cs typeface="Arial" panose="020B0604020202020204" pitchFamily="34" charset="0"/>
            </a:endParaRPr>
          </a:p>
          <a:p>
            <a:pPr marL="0" indent="0">
              <a:buNone/>
            </a:pPr>
            <a:endParaRPr lang="en-US" cap="none" dirty="0" smtClean="0">
              <a:latin typeface="Arial" panose="020B0604020202020204" pitchFamily="34" charset="0"/>
              <a:cs typeface="Arial" panose="020B0604020202020204" pitchFamily="34" charset="0"/>
            </a:endParaRPr>
          </a:p>
          <a:p>
            <a:r>
              <a:rPr lang="en-US" cap="none" dirty="0" smtClean="0">
                <a:latin typeface="Arial" panose="020B0604020202020204" pitchFamily="34" charset="0"/>
                <a:cs typeface="Arial" panose="020B0604020202020204" pitchFamily="34" charset="0"/>
              </a:rPr>
              <a:t>The virtual memory manager (</a:t>
            </a:r>
            <a:r>
              <a:rPr lang="en-US" cap="none" dirty="0" err="1" smtClean="0">
                <a:latin typeface="Arial" panose="020B0604020202020204" pitchFamily="34" charset="0"/>
                <a:cs typeface="Arial" panose="020B0604020202020204" pitchFamily="34" charset="0"/>
              </a:rPr>
              <a:t>vmm</a:t>
            </a:r>
            <a:r>
              <a:rPr lang="en-US" cap="none" dirty="0" smtClean="0">
                <a:latin typeface="Arial" panose="020B0604020202020204" pitchFamily="34" charset="0"/>
                <a:cs typeface="Arial" panose="020B0604020202020204" pitchFamily="34" charset="0"/>
              </a:rPr>
              <a:t>) is in charge of swapping data between physical memory and the hard disk.</a:t>
            </a:r>
          </a:p>
          <a:p>
            <a:endParaRPr lang="en-US" dirty="0"/>
          </a:p>
        </p:txBody>
      </p:sp>
    </p:spTree>
    <p:extLst>
      <p:ext uri="{BB962C8B-B14F-4D97-AF65-F5344CB8AC3E}">
        <p14:creationId xmlns:p14="http://schemas.microsoft.com/office/powerpoint/2010/main" val="3548604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Virtual Memory implemented using PAGING</a:t>
            </a:r>
          </a:p>
        </p:txBody>
      </p:sp>
      <p:pic>
        <p:nvPicPr>
          <p:cNvPr id="4" name="Picture 1"/>
          <p:cNvPicPr>
            <a:picLocks noGrp="1" noChangeAspect="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bwMode="auto">
          <a:xfrm>
            <a:off x="3103809" y="2214694"/>
            <a:ext cx="5731098" cy="383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496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144" y="109182"/>
            <a:ext cx="10515600" cy="1325563"/>
          </a:xfrm>
        </p:spPr>
        <p:txBody>
          <a:bodyPr/>
          <a:lstStyle/>
          <a:p>
            <a:r>
              <a:rPr lang="en-US" dirty="0" smtClean="0"/>
              <a:t>VIRTUAL ADDRESS SPACE</a:t>
            </a:r>
            <a:endParaRPr lang="en-US" dirty="0"/>
          </a:p>
        </p:txBody>
      </p:sp>
      <p:sp>
        <p:nvSpPr>
          <p:cNvPr id="3" name="Content Placeholder 2"/>
          <p:cNvSpPr>
            <a:spLocks noGrp="1"/>
          </p:cNvSpPr>
          <p:nvPr>
            <p:ph idx="1"/>
          </p:nvPr>
        </p:nvSpPr>
        <p:spPr>
          <a:xfrm>
            <a:off x="183108" y="1762291"/>
            <a:ext cx="6449704" cy="4984910"/>
          </a:xfrm>
        </p:spPr>
        <p:txBody>
          <a:bodyPr>
            <a:normAutofit/>
          </a:bodyPr>
          <a:lstStyle/>
          <a:p>
            <a:r>
              <a:rPr lang="en-US" dirty="0"/>
              <a:t>Address</a:t>
            </a:r>
            <a:r>
              <a:rPr lang="en-US" b="1" dirty="0"/>
              <a:t> </a:t>
            </a:r>
            <a:r>
              <a:rPr lang="en-US" dirty="0"/>
              <a:t>generated by </a:t>
            </a:r>
            <a:r>
              <a:rPr lang="en-US" i="1" u="sng" dirty="0"/>
              <a:t>CPU</a:t>
            </a:r>
            <a:r>
              <a:rPr lang="en-US" dirty="0"/>
              <a:t> while a program is running is referred as </a:t>
            </a:r>
            <a:r>
              <a:rPr lang="en-US" i="1" u="sng" dirty="0"/>
              <a:t>Logical Address</a:t>
            </a:r>
            <a:r>
              <a:rPr lang="en-US" i="1" u="sng" dirty="0" smtClean="0"/>
              <a:t>.</a:t>
            </a:r>
          </a:p>
          <a:p>
            <a:endParaRPr lang="en-US" dirty="0" smtClean="0"/>
          </a:p>
          <a:p>
            <a:r>
              <a:rPr lang="en-US" dirty="0"/>
              <a:t>The logical address is </a:t>
            </a:r>
            <a:r>
              <a:rPr lang="en-US" i="1" u="sng" dirty="0"/>
              <a:t>virtual</a:t>
            </a:r>
            <a:r>
              <a:rPr lang="en-US" dirty="0"/>
              <a:t> as it does not exist physically</a:t>
            </a:r>
            <a:r>
              <a:rPr lang="en-US" dirty="0" smtClean="0"/>
              <a:t>.</a:t>
            </a:r>
          </a:p>
          <a:p>
            <a:endParaRPr lang="en-US" dirty="0" smtClean="0"/>
          </a:p>
          <a:p>
            <a:r>
              <a:rPr lang="en-US" dirty="0" smtClean="0"/>
              <a:t>The </a:t>
            </a:r>
            <a:r>
              <a:rPr lang="en-US" dirty="0"/>
              <a:t>set of all </a:t>
            </a:r>
            <a:r>
              <a:rPr lang="en-US" dirty="0" smtClean="0"/>
              <a:t>virtual </a:t>
            </a:r>
            <a:r>
              <a:rPr lang="en-US" dirty="0"/>
              <a:t>addresses generated by a programs perspective is called </a:t>
            </a:r>
            <a:r>
              <a:rPr lang="en-US" i="1" u="sng" dirty="0" smtClean="0"/>
              <a:t>Virtual </a:t>
            </a:r>
            <a:r>
              <a:rPr lang="en-US" i="1" u="sng" dirty="0"/>
              <a:t>Address Space.</a:t>
            </a:r>
          </a:p>
        </p:txBody>
      </p:sp>
      <p:pic>
        <p:nvPicPr>
          <p:cNvPr id="5" name="Content Placeholder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2812" y="1325563"/>
            <a:ext cx="5384936" cy="553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842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ADDRESS SPACE</a:t>
            </a:r>
            <a:endParaRPr lang="en-US" dirty="0"/>
          </a:p>
        </p:txBody>
      </p:sp>
      <p:sp>
        <p:nvSpPr>
          <p:cNvPr id="3" name="Content Placeholder 2"/>
          <p:cNvSpPr>
            <a:spLocks noGrp="1"/>
          </p:cNvSpPr>
          <p:nvPr>
            <p:ph idx="1"/>
          </p:nvPr>
        </p:nvSpPr>
        <p:spPr/>
        <p:txBody>
          <a:bodyPr/>
          <a:lstStyle/>
          <a:p>
            <a:r>
              <a:rPr lang="en-US" i="1" u="sng" dirty="0"/>
              <a:t>Physical Address</a:t>
            </a:r>
            <a:r>
              <a:rPr lang="en-US" dirty="0"/>
              <a:t> identifies a physical location in a memory</a:t>
            </a:r>
            <a:r>
              <a:rPr lang="en-US" dirty="0" smtClean="0"/>
              <a:t>.</a:t>
            </a:r>
          </a:p>
          <a:p>
            <a:pPr marL="0" indent="0">
              <a:buNone/>
            </a:pPr>
            <a:endParaRPr lang="en-US" dirty="0" smtClean="0"/>
          </a:p>
          <a:p>
            <a:r>
              <a:rPr lang="en-US" dirty="0"/>
              <a:t>The logical address is mapped to the physical address using a hardware </a:t>
            </a:r>
            <a:r>
              <a:rPr lang="en-US" dirty="0" smtClean="0"/>
              <a:t>called </a:t>
            </a:r>
            <a:r>
              <a:rPr lang="en-US" i="1" u="sng" dirty="0" smtClean="0"/>
              <a:t>Memory-Management </a:t>
            </a:r>
            <a:r>
              <a:rPr lang="en-US" i="1" u="sng" dirty="0"/>
              <a:t>Unit</a:t>
            </a:r>
            <a:r>
              <a:rPr lang="en-US" i="1" u="sng" dirty="0" smtClean="0"/>
              <a:t>.</a:t>
            </a:r>
          </a:p>
          <a:p>
            <a:pPr marL="0" indent="0">
              <a:buNone/>
            </a:pPr>
            <a:endParaRPr lang="en-US" i="1" u="sng" dirty="0" smtClean="0"/>
          </a:p>
          <a:p>
            <a:r>
              <a:rPr lang="en-US" dirty="0"/>
              <a:t>The set of all physical addresses corresponding to the logical addresses in a Logical address space is called </a:t>
            </a:r>
            <a:r>
              <a:rPr lang="en-US" i="1" u="sng" dirty="0"/>
              <a:t>Physical Address Space.</a:t>
            </a:r>
            <a:endParaRPr lang="en-US" i="1" u="sng" dirty="0" smtClean="0"/>
          </a:p>
          <a:p>
            <a:pPr marL="0" indent="0">
              <a:buNone/>
            </a:pPr>
            <a:endParaRPr lang="en-US" dirty="0" smtClean="0"/>
          </a:p>
          <a:p>
            <a:endParaRPr lang="en-US" dirty="0"/>
          </a:p>
        </p:txBody>
      </p:sp>
    </p:spTree>
    <p:extLst>
      <p:ext uri="{BB962C8B-B14F-4D97-AF65-F5344CB8AC3E}">
        <p14:creationId xmlns:p14="http://schemas.microsoft.com/office/powerpoint/2010/main" val="250973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Set, Page State</a:t>
            </a:r>
            <a:endParaRPr lang="en-US" dirty="0"/>
          </a:p>
        </p:txBody>
      </p:sp>
      <p:sp>
        <p:nvSpPr>
          <p:cNvPr id="3" name="Content Placeholder 2"/>
          <p:cNvSpPr>
            <a:spLocks noGrp="1"/>
          </p:cNvSpPr>
          <p:nvPr>
            <p:ph idx="1"/>
          </p:nvPr>
        </p:nvSpPr>
        <p:spPr/>
        <p:txBody>
          <a:bodyPr>
            <a:normAutofit/>
          </a:bodyPr>
          <a:lstStyle/>
          <a:p>
            <a:r>
              <a:rPr lang="en-US" b="1" u="sng" dirty="0" smtClean="0"/>
              <a:t>The Working set: </a:t>
            </a:r>
            <a:r>
              <a:rPr lang="en-US" dirty="0" smtClean="0"/>
              <a:t>model states that a process can be in main memory, if all of the pages that it is currently using can be in main memory.</a:t>
            </a:r>
          </a:p>
          <a:p>
            <a:pPr marL="0" indent="0">
              <a:buNone/>
            </a:pPr>
            <a:endParaRPr lang="en-US" dirty="0" smtClean="0"/>
          </a:p>
          <a:p>
            <a:r>
              <a:rPr lang="en-US" b="1" u="sng" dirty="0" smtClean="0"/>
              <a:t>Page State: </a:t>
            </a:r>
            <a:r>
              <a:rPr lang="en-US" dirty="0"/>
              <a:t>The pages of a process's virtual address space can be in one of the following states</a:t>
            </a:r>
            <a:r>
              <a:rPr lang="en-US" dirty="0" smtClean="0"/>
              <a:t>.</a:t>
            </a:r>
          </a:p>
          <a:p>
            <a:pPr marL="971550" lvl="1" indent="-514350">
              <a:buFont typeface="+mj-lt"/>
              <a:buAutoNum type="romanUcPeriod"/>
            </a:pPr>
            <a:r>
              <a:rPr lang="en-US" sz="2800" u="sng" dirty="0" smtClean="0"/>
              <a:t>Free</a:t>
            </a:r>
          </a:p>
          <a:p>
            <a:pPr marL="971550" lvl="1" indent="-514350">
              <a:buFont typeface="+mj-lt"/>
              <a:buAutoNum type="romanUcPeriod"/>
            </a:pPr>
            <a:r>
              <a:rPr lang="en-US" sz="2800" u="sng" dirty="0" smtClean="0"/>
              <a:t>Reserved</a:t>
            </a:r>
          </a:p>
          <a:p>
            <a:pPr marL="971550" lvl="1" indent="-514350">
              <a:buFont typeface="+mj-lt"/>
              <a:buAutoNum type="romanUcPeriod"/>
            </a:pPr>
            <a:r>
              <a:rPr lang="en-US" sz="2800" u="sng" dirty="0" smtClean="0"/>
              <a:t>Committed</a:t>
            </a:r>
            <a:endParaRPr lang="en-US" sz="2800" u="sng" dirty="0"/>
          </a:p>
        </p:txBody>
      </p:sp>
    </p:spTree>
    <p:extLst>
      <p:ext uri="{BB962C8B-B14F-4D97-AF65-F5344CB8AC3E}">
        <p14:creationId xmlns:p14="http://schemas.microsoft.com/office/powerpoint/2010/main" val="1648288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Data </a:t>
            </a:r>
            <a:r>
              <a:rPr lang="en-US" dirty="0"/>
              <a:t>E</a:t>
            </a:r>
            <a:r>
              <a:rPr lang="en-US" dirty="0" smtClean="0"/>
              <a:t>xecution Prevention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47" y="1099149"/>
            <a:ext cx="5542671" cy="5687628"/>
          </a:xfrm>
          <a:prstGeom prst="rect">
            <a:avLst/>
          </a:prstGeom>
          <a:effectLst>
            <a:softEdge rad="63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637" y="1159933"/>
            <a:ext cx="5970563" cy="5566060"/>
          </a:xfrm>
          <a:prstGeom prst="rect">
            <a:avLst/>
          </a:prstGeom>
          <a:effectLst>
            <a:softEdge rad="63500"/>
          </a:effectLst>
        </p:spPr>
      </p:pic>
    </p:spTree>
    <p:extLst>
      <p:ext uri="{BB962C8B-B14F-4D97-AF65-F5344CB8AC3E}">
        <p14:creationId xmlns:p14="http://schemas.microsoft.com/office/powerpoint/2010/main" val="1509597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MEMORY PROTECTION</a:t>
            </a:r>
            <a:endParaRPr lang="en-US" dirty="0"/>
          </a:p>
        </p:txBody>
      </p:sp>
      <p:sp>
        <p:nvSpPr>
          <p:cNvPr id="3" name="Content Placeholder 2"/>
          <p:cNvSpPr>
            <a:spLocks noGrp="1"/>
          </p:cNvSpPr>
          <p:nvPr>
            <p:ph idx="1"/>
          </p:nvPr>
        </p:nvSpPr>
        <p:spPr>
          <a:xfrm>
            <a:off x="456063" y="1557575"/>
            <a:ext cx="5289645" cy="5631054"/>
          </a:xfrm>
        </p:spPr>
        <p:txBody>
          <a:bodyPr/>
          <a:lstStyle/>
          <a:p>
            <a:r>
              <a:rPr lang="en-US" dirty="0" smtClean="0"/>
              <a:t>To prevent </a:t>
            </a:r>
            <a:r>
              <a:rPr lang="en-US" dirty="0"/>
              <a:t>a process from accessing memory that has not been allocated to it</a:t>
            </a:r>
            <a:r>
              <a:rPr lang="en-US" dirty="0" smtClean="0"/>
              <a:t>.</a:t>
            </a:r>
          </a:p>
          <a:p>
            <a:endParaRPr lang="en-US" dirty="0" smtClean="0"/>
          </a:p>
          <a:p>
            <a:r>
              <a:rPr lang="en-US" dirty="0"/>
              <a:t>This prevents a </a:t>
            </a:r>
            <a:r>
              <a:rPr lang="en-US" i="1" u="sng" dirty="0"/>
              <a:t>bug</a:t>
            </a:r>
            <a:r>
              <a:rPr lang="en-US" dirty="0"/>
              <a:t> or </a:t>
            </a:r>
            <a:r>
              <a:rPr lang="en-US" i="1" u="sng" dirty="0"/>
              <a:t>malware</a:t>
            </a:r>
            <a:r>
              <a:rPr lang="en-US" dirty="0"/>
              <a:t> within a process from affecting other processes, or the operating system itself.</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3571" y="1325563"/>
            <a:ext cx="6607605" cy="5450268"/>
          </a:xfrm>
          <a:prstGeom prst="rect">
            <a:avLst/>
          </a:prstGeom>
        </p:spPr>
      </p:pic>
    </p:spTree>
    <p:extLst>
      <p:ext uri="{BB962C8B-B14F-4D97-AF65-F5344CB8AC3E}">
        <p14:creationId xmlns:p14="http://schemas.microsoft.com/office/powerpoint/2010/main" val="181769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Arial" panose="020B0604020202020204" pitchFamily="34" charset="0"/>
                <a:cs typeface="Arial" panose="020B0604020202020204" pitchFamily="34" charset="0"/>
              </a:rPr>
              <a:t>PAGING</a:t>
            </a:r>
            <a:endParaRPr lang="en-US" sz="44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4294967295"/>
          </p:nvPr>
        </p:nvSpPr>
        <p:spPr>
          <a:xfrm>
            <a:off x="838200" y="1998603"/>
            <a:ext cx="10363826" cy="3424107"/>
          </a:xfrm>
          <a:prstGeom prst="rect">
            <a:avLst/>
          </a:prstGeom>
        </p:spPr>
        <p:txBody>
          <a:bodyPr>
            <a:normAutofit/>
          </a:bodyPr>
          <a:lstStyle/>
          <a:p>
            <a:r>
              <a:rPr lang="en-US" dirty="0" smtClean="0">
                <a:latin typeface="Arial" panose="020B0604020202020204" pitchFamily="34" charset="0"/>
                <a:cs typeface="Arial" panose="020B0604020202020204" pitchFamily="34" charset="0"/>
              </a:rPr>
              <a:t>Paging </a:t>
            </a:r>
            <a:r>
              <a:rPr lang="en-US" cap="none" dirty="0" smtClean="0">
                <a:latin typeface="Arial" panose="020B0604020202020204" pitchFamily="34" charset="0"/>
                <a:cs typeface="Arial" panose="020B0604020202020204" pitchFamily="34" charset="0"/>
              </a:rPr>
              <a:t>is a memory management technique in which Secondary Memory space is broken into blocks of the same size called</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pages</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a:p>
            <a:r>
              <a:rPr lang="en-US" cap="none" dirty="0">
                <a:latin typeface="Arial" panose="020B0604020202020204" pitchFamily="34" charset="0"/>
                <a:cs typeface="Arial" panose="020B0604020202020204" pitchFamily="34" charset="0"/>
              </a:rPr>
              <a:t>S</a:t>
            </a:r>
            <a:r>
              <a:rPr lang="en-US" cap="none" dirty="0" smtClean="0">
                <a:latin typeface="Arial" panose="020B0604020202020204" pitchFamily="34" charset="0"/>
                <a:cs typeface="Arial" panose="020B0604020202020204" pitchFamily="34" charset="0"/>
              </a:rPr>
              <a:t>imilarly, main memory is divided into small fixed-sized blocks of (physical) memory called</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frames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4724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106957" y="940158"/>
            <a:ext cx="10363826" cy="5340438"/>
          </a:xfrm>
          <a:prstGeom prst="rect">
            <a:avLst/>
          </a:prstGeom>
        </p:spPr>
        <p:txBody>
          <a:bodyPr>
            <a:normAutofit lnSpcReduction="10000"/>
          </a:bodyPr>
          <a:lstStyle/>
          <a:p>
            <a:r>
              <a:rPr lang="en-US" dirty="0" smtClean="0">
                <a:latin typeface="Arial" panose="020B0604020202020204" pitchFamily="34" charset="0"/>
                <a:cs typeface="Arial" panose="020B0604020202020204" pitchFamily="34" charset="0"/>
              </a:rPr>
              <a:t>W</a:t>
            </a:r>
            <a:r>
              <a:rPr lang="en-US" cap="none" dirty="0" smtClean="0">
                <a:latin typeface="Arial" panose="020B0604020202020204" pitchFamily="34" charset="0"/>
                <a:cs typeface="Arial" panose="020B0604020202020204" pitchFamily="34" charset="0"/>
              </a:rPr>
              <a:t>hen a process is to be executed, its corresponding pages are loaded into any available memory frames. </a:t>
            </a:r>
          </a:p>
          <a:p>
            <a:r>
              <a:rPr lang="en-US" dirty="0" smtClean="0">
                <a:latin typeface="Arial" panose="020B0604020202020204" pitchFamily="34" charset="0"/>
                <a:cs typeface="Arial" panose="020B0604020202020204" pitchFamily="34" charset="0"/>
              </a:rPr>
              <a:t>S</a:t>
            </a:r>
            <a:r>
              <a:rPr lang="en-US" cap="none" dirty="0" smtClean="0">
                <a:latin typeface="Arial" panose="020B0604020202020204" pitchFamily="34" charset="0"/>
                <a:cs typeface="Arial" panose="020B0604020202020204" pitchFamily="34" charset="0"/>
              </a:rPr>
              <a:t>uppose you have a program of 8kb but your memory can accommodate only 5kb at a given point in time, then the paging concept will come into picture.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a:t>
            </a:r>
            <a:r>
              <a:rPr lang="en-US" cap="none" dirty="0" smtClean="0">
                <a:latin typeface="Arial" panose="020B0604020202020204" pitchFamily="34" charset="0"/>
                <a:cs typeface="Arial" panose="020B0604020202020204" pitchFamily="34" charset="0"/>
              </a:rPr>
              <a:t>hen a computer runs out of ram, the operating system (os) will move idle or unwanted pages of memory to secondary memory to free up ram for other processes and brings them back when needed by the program.</a:t>
            </a:r>
          </a:p>
          <a:p>
            <a:r>
              <a:rPr lang="en-US" dirty="0" smtClean="0">
                <a:latin typeface="Arial" panose="020B0604020202020204" pitchFamily="34" charset="0"/>
                <a:cs typeface="Arial" panose="020B0604020202020204" pitchFamily="34" charset="0"/>
              </a:rPr>
              <a:t>T</a:t>
            </a:r>
            <a:r>
              <a:rPr lang="en-US" cap="none" dirty="0" smtClean="0">
                <a:latin typeface="Arial" panose="020B0604020202020204" pitchFamily="34" charset="0"/>
                <a:cs typeface="Arial" panose="020B0604020202020204" pitchFamily="34" charset="0"/>
              </a:rPr>
              <a:t>his process continues during the whole execution of the program where the os keeps removing idle pages from the main memory and write them onto the secondary memory and bring them back when required by the program.</a:t>
            </a:r>
          </a:p>
          <a:p>
            <a:endParaRPr lang="en-US" dirty="0"/>
          </a:p>
        </p:txBody>
      </p:sp>
    </p:spTree>
    <p:extLst>
      <p:ext uri="{BB962C8B-B14F-4D97-AF65-F5344CB8AC3E}">
        <p14:creationId xmlns:p14="http://schemas.microsoft.com/office/powerpoint/2010/main" val="2994325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4294967295"/>
            <p:extLst/>
          </p:nvPr>
        </p:nvGraphicFramePr>
        <p:xfrm>
          <a:off x="10058400" y="1635615"/>
          <a:ext cx="1622738" cy="2943984"/>
        </p:xfrm>
        <a:graphic>
          <a:graphicData uri="http://schemas.openxmlformats.org/drawingml/2006/table">
            <a:tbl>
              <a:tblPr firstRow="1" bandRow="1">
                <a:tableStyleId>{5C22544A-7EE6-4342-B048-85BDC9FD1C3A}</a:tableStyleId>
              </a:tblPr>
              <a:tblGrid>
                <a:gridCol w="1622738"/>
              </a:tblGrid>
              <a:tr h="568086">
                <a:tc>
                  <a:txBody>
                    <a:bodyPr/>
                    <a:lstStyle/>
                    <a:p>
                      <a:r>
                        <a:rPr lang="en-US" dirty="0" smtClean="0"/>
                        <a:t>Secondary Memory</a:t>
                      </a:r>
                      <a:endParaRPr lang="en-US" dirty="0"/>
                    </a:p>
                  </a:txBody>
                  <a:tcPr/>
                </a:tc>
              </a:tr>
              <a:tr h="575976">
                <a:tc>
                  <a:txBody>
                    <a:bodyPr/>
                    <a:lstStyle/>
                    <a:p>
                      <a:r>
                        <a:rPr lang="en-US" dirty="0" smtClean="0"/>
                        <a:t>Page 1</a:t>
                      </a:r>
                      <a:endParaRPr lang="en-US" dirty="0"/>
                    </a:p>
                  </a:txBody>
                  <a:tcPr/>
                </a:tc>
              </a:tr>
              <a:tr h="575976">
                <a:tc>
                  <a:txBody>
                    <a:bodyPr/>
                    <a:lstStyle/>
                    <a:p>
                      <a:r>
                        <a:rPr lang="en-US" dirty="0" smtClean="0"/>
                        <a:t>Page 3</a:t>
                      </a:r>
                      <a:endParaRPr lang="en-US" dirty="0"/>
                    </a:p>
                  </a:txBody>
                  <a:tcPr/>
                </a:tc>
              </a:tr>
              <a:tr h="575976">
                <a:tc>
                  <a:txBody>
                    <a:bodyPr/>
                    <a:lstStyle/>
                    <a:p>
                      <a:r>
                        <a:rPr lang="en-US" dirty="0" smtClean="0"/>
                        <a:t>Page 2</a:t>
                      </a:r>
                      <a:r>
                        <a:rPr lang="en-US" baseline="0" dirty="0" smtClean="0"/>
                        <a:t>                                                                                  </a:t>
                      </a:r>
                      <a:endParaRPr lang="en-US" dirty="0"/>
                    </a:p>
                  </a:txBody>
                  <a:tcPr/>
                </a:tc>
              </a:tr>
              <a:tr h="575976">
                <a:tc>
                  <a:txBody>
                    <a:bodyPr/>
                    <a:lstStyle/>
                    <a:p>
                      <a:r>
                        <a:rPr lang="en-US" dirty="0" smtClean="0"/>
                        <a:t>Page n</a:t>
                      </a:r>
                      <a:endParaRPr lang="en-US" dirty="0"/>
                    </a:p>
                  </a:txBody>
                  <a:tcPr/>
                </a:tc>
              </a:tr>
            </a:tbl>
          </a:graphicData>
        </a:graphic>
      </p:graphicFrame>
      <p:graphicFrame>
        <p:nvGraphicFramePr>
          <p:cNvPr id="6" name="Table 5"/>
          <p:cNvGraphicFramePr>
            <a:graphicFrameLocks noGrp="1"/>
          </p:cNvGraphicFramePr>
          <p:nvPr>
            <p:extLst/>
          </p:nvPr>
        </p:nvGraphicFramePr>
        <p:xfrm>
          <a:off x="7963434" y="1635615"/>
          <a:ext cx="1677116" cy="2943985"/>
        </p:xfrm>
        <a:graphic>
          <a:graphicData uri="http://schemas.openxmlformats.org/drawingml/2006/table">
            <a:tbl>
              <a:tblPr firstRow="1" bandRow="1">
                <a:tableStyleId>{5C22544A-7EE6-4342-B048-85BDC9FD1C3A}</a:tableStyleId>
              </a:tblPr>
              <a:tblGrid>
                <a:gridCol w="1677116"/>
              </a:tblGrid>
              <a:tr h="588797">
                <a:tc>
                  <a:txBody>
                    <a:bodyPr/>
                    <a:lstStyle/>
                    <a:p>
                      <a:r>
                        <a:rPr lang="en-US" dirty="0" smtClean="0"/>
                        <a:t>Main</a:t>
                      </a:r>
                      <a:r>
                        <a:rPr lang="en-US" baseline="0" dirty="0" smtClean="0"/>
                        <a:t> Memory </a:t>
                      </a:r>
                      <a:endParaRPr lang="en-US" dirty="0"/>
                    </a:p>
                  </a:txBody>
                  <a:tcPr/>
                </a:tc>
              </a:tr>
              <a:tr h="588797">
                <a:tc>
                  <a:txBody>
                    <a:bodyPr/>
                    <a:lstStyle/>
                    <a:p>
                      <a:r>
                        <a:rPr lang="en-US" dirty="0" smtClean="0"/>
                        <a:t>Frame</a:t>
                      </a:r>
                      <a:r>
                        <a:rPr lang="en-US" baseline="0" dirty="0" smtClean="0"/>
                        <a:t> 1</a:t>
                      </a:r>
                      <a:endParaRPr lang="en-US" dirty="0"/>
                    </a:p>
                  </a:txBody>
                  <a:tcPr/>
                </a:tc>
              </a:tr>
              <a:tr h="588797">
                <a:tc>
                  <a:txBody>
                    <a:bodyPr/>
                    <a:lstStyle/>
                    <a:p>
                      <a:r>
                        <a:rPr lang="en-US" dirty="0" smtClean="0"/>
                        <a:t>Frame 2</a:t>
                      </a:r>
                      <a:endParaRPr lang="en-US" dirty="0"/>
                    </a:p>
                  </a:txBody>
                  <a:tcPr/>
                </a:tc>
              </a:tr>
              <a:tr h="588797">
                <a:tc>
                  <a:txBody>
                    <a:bodyPr/>
                    <a:lstStyle/>
                    <a:p>
                      <a:r>
                        <a:rPr lang="en-US" dirty="0" smtClean="0"/>
                        <a:t>Frame</a:t>
                      </a:r>
                      <a:r>
                        <a:rPr lang="en-US" baseline="0" dirty="0" smtClean="0"/>
                        <a:t> 3</a:t>
                      </a:r>
                      <a:endParaRPr lang="en-US" dirty="0"/>
                    </a:p>
                  </a:txBody>
                  <a:tcPr/>
                </a:tc>
              </a:tr>
              <a:tr h="588797">
                <a:tc>
                  <a:txBody>
                    <a:bodyPr/>
                    <a:lstStyle/>
                    <a:p>
                      <a:r>
                        <a:rPr lang="en-US" dirty="0" smtClean="0"/>
                        <a:t>Frame n</a:t>
                      </a:r>
                      <a:endParaRPr lang="en-US" dirty="0"/>
                    </a:p>
                  </a:txBody>
                  <a:tcPr/>
                </a:tc>
              </a:tr>
            </a:tbl>
          </a:graphicData>
        </a:graphic>
      </p:graphicFrame>
      <p:graphicFrame>
        <p:nvGraphicFramePr>
          <p:cNvPr id="7" name="Table 6"/>
          <p:cNvGraphicFramePr>
            <a:graphicFrameLocks noGrp="1"/>
          </p:cNvGraphicFramePr>
          <p:nvPr>
            <p:extLst/>
          </p:nvPr>
        </p:nvGraphicFramePr>
        <p:xfrm>
          <a:off x="628203" y="2922186"/>
          <a:ext cx="1368022" cy="580867"/>
        </p:xfrm>
        <a:graphic>
          <a:graphicData uri="http://schemas.openxmlformats.org/drawingml/2006/table">
            <a:tbl>
              <a:tblPr firstRow="1" bandRow="1">
                <a:tableStyleId>{5C22544A-7EE6-4342-B048-85BDC9FD1C3A}</a:tableStyleId>
              </a:tblPr>
              <a:tblGrid>
                <a:gridCol w="1368022"/>
              </a:tblGrid>
              <a:tr h="580867">
                <a:tc>
                  <a:txBody>
                    <a:bodyPr/>
                    <a:lstStyle/>
                    <a:p>
                      <a:r>
                        <a:rPr lang="en-US" dirty="0" smtClean="0"/>
                        <a:t>    </a:t>
                      </a:r>
                      <a:r>
                        <a:rPr lang="en-US" baseline="0" dirty="0" smtClean="0"/>
                        <a:t>  </a:t>
                      </a:r>
                      <a:r>
                        <a:rPr lang="en-US" sz="2000" baseline="0" dirty="0" smtClean="0"/>
                        <a:t> </a:t>
                      </a:r>
                      <a:r>
                        <a:rPr lang="en-US" sz="2000" dirty="0" smtClean="0"/>
                        <a:t>CPU</a:t>
                      </a:r>
                      <a:r>
                        <a:rPr lang="en-US" sz="2000" baseline="0" dirty="0" smtClean="0"/>
                        <a:t> </a:t>
                      </a:r>
                      <a:endParaRPr lang="en-US" sz="2000" dirty="0"/>
                    </a:p>
                  </a:txBody>
                  <a:tcPr/>
                </a:tc>
              </a:tr>
            </a:tbl>
          </a:graphicData>
        </a:graphic>
      </p:graphicFrame>
      <p:graphicFrame>
        <p:nvGraphicFramePr>
          <p:cNvPr id="9" name="Table 8"/>
          <p:cNvGraphicFramePr>
            <a:graphicFrameLocks noGrp="1"/>
          </p:cNvGraphicFramePr>
          <p:nvPr>
            <p:extLst/>
          </p:nvPr>
        </p:nvGraphicFramePr>
        <p:xfrm>
          <a:off x="2015543" y="1894300"/>
          <a:ext cx="1007414" cy="365760"/>
        </p:xfrm>
        <a:graphic>
          <a:graphicData uri="http://schemas.openxmlformats.org/drawingml/2006/table">
            <a:tbl>
              <a:tblPr firstRow="1" bandRow="1">
                <a:tableStyleId>{5C22544A-7EE6-4342-B048-85BDC9FD1C3A}</a:tableStyleId>
              </a:tblPr>
              <a:tblGrid>
                <a:gridCol w="503707"/>
                <a:gridCol w="503707"/>
              </a:tblGrid>
              <a:tr h="227622">
                <a:tc>
                  <a:txBody>
                    <a:bodyPr/>
                    <a:lstStyle/>
                    <a:p>
                      <a:r>
                        <a:rPr lang="en-US" dirty="0" smtClean="0"/>
                        <a:t>  P</a:t>
                      </a:r>
                      <a:endParaRPr lang="en-US" dirty="0"/>
                    </a:p>
                  </a:txBody>
                  <a:tcPr/>
                </a:tc>
                <a:tc>
                  <a:txBody>
                    <a:bodyPr/>
                    <a:lstStyle/>
                    <a:p>
                      <a:r>
                        <a:rPr lang="en-US" dirty="0" smtClean="0"/>
                        <a:t> d</a:t>
                      </a:r>
                      <a:endParaRPr lang="en-US" dirty="0"/>
                    </a:p>
                  </a:txBody>
                  <a:tcPr/>
                </a:tc>
              </a:tr>
            </a:tbl>
          </a:graphicData>
        </a:graphic>
      </p:graphicFrame>
      <p:cxnSp>
        <p:nvCxnSpPr>
          <p:cNvPr id="11" name="Straight Connector 10"/>
          <p:cNvCxnSpPr/>
          <p:nvPr/>
        </p:nvCxnSpPr>
        <p:spPr>
          <a:xfrm flipV="1">
            <a:off x="1312214" y="2077180"/>
            <a:ext cx="0" cy="845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31533" y="2077180"/>
            <a:ext cx="66469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nvPr>
        </p:nvGraphicFramePr>
        <p:xfrm>
          <a:off x="3139582" y="3212619"/>
          <a:ext cx="2578638" cy="2225040"/>
        </p:xfrm>
        <a:graphic>
          <a:graphicData uri="http://schemas.openxmlformats.org/drawingml/2006/table">
            <a:tbl>
              <a:tblPr firstRow="1" bandRow="1">
                <a:tableStyleId>{5C22544A-7EE6-4342-B048-85BDC9FD1C3A}</a:tableStyleId>
              </a:tblPr>
              <a:tblGrid>
                <a:gridCol w="1289319"/>
                <a:gridCol w="1289319"/>
              </a:tblGrid>
              <a:tr h="370840">
                <a:tc>
                  <a:txBody>
                    <a:bodyPr/>
                    <a:lstStyle/>
                    <a:p>
                      <a:r>
                        <a:rPr lang="en-US" dirty="0" smtClean="0"/>
                        <a:t>Page no                                                                                </a:t>
                      </a:r>
                      <a:endParaRPr lang="en-US" dirty="0"/>
                    </a:p>
                  </a:txBody>
                  <a:tcPr/>
                </a:tc>
                <a:tc>
                  <a:txBody>
                    <a:bodyPr/>
                    <a:lstStyle/>
                    <a:p>
                      <a:r>
                        <a:rPr lang="en-US" dirty="0" smtClean="0"/>
                        <a:t>Frame no</a:t>
                      </a:r>
                      <a:endParaRPr lang="en-US" dirty="0"/>
                    </a:p>
                  </a:txBody>
                  <a:tcPr/>
                </a:tc>
              </a:tr>
              <a:tr h="370840">
                <a:tc>
                  <a:txBody>
                    <a:bodyPr/>
                    <a:lstStyle/>
                    <a:p>
                      <a:r>
                        <a:rPr lang="en-US" dirty="0" smtClean="0"/>
                        <a:t>P1</a:t>
                      </a:r>
                      <a:endParaRPr lang="en-US" dirty="0"/>
                    </a:p>
                  </a:txBody>
                  <a:tcPr/>
                </a:tc>
                <a:tc>
                  <a:txBody>
                    <a:bodyPr/>
                    <a:lstStyle/>
                    <a:p>
                      <a:r>
                        <a:rPr lang="en-US" dirty="0" smtClean="0"/>
                        <a:t>F1</a:t>
                      </a:r>
                      <a:endParaRPr lang="en-US" dirty="0"/>
                    </a:p>
                  </a:txBody>
                  <a:tcPr/>
                </a:tc>
              </a:tr>
              <a:tr h="370840">
                <a:tc>
                  <a:txBody>
                    <a:bodyPr/>
                    <a:lstStyle/>
                    <a:p>
                      <a:r>
                        <a:rPr lang="en-US" dirty="0" smtClean="0"/>
                        <a:t>P2</a:t>
                      </a:r>
                      <a:endParaRPr lang="en-US" dirty="0"/>
                    </a:p>
                  </a:txBody>
                  <a:tcPr/>
                </a:tc>
                <a:tc>
                  <a:txBody>
                    <a:bodyPr/>
                    <a:lstStyle/>
                    <a:p>
                      <a:r>
                        <a:rPr lang="en-US" dirty="0" smtClean="0"/>
                        <a:t>F2</a:t>
                      </a:r>
                      <a:endParaRPr lang="en-US" dirty="0"/>
                    </a:p>
                  </a:txBody>
                  <a:tcPr/>
                </a:tc>
              </a:tr>
              <a:tr h="370840">
                <a:tc>
                  <a:txBody>
                    <a:bodyPr/>
                    <a:lstStyle/>
                    <a:p>
                      <a:r>
                        <a:rPr lang="en-US" dirty="0" smtClean="0"/>
                        <a:t>P3</a:t>
                      </a:r>
                      <a:endParaRPr lang="en-US" dirty="0"/>
                    </a:p>
                  </a:txBody>
                  <a:tcPr/>
                </a:tc>
                <a:tc>
                  <a:txBody>
                    <a:bodyPr/>
                    <a:lstStyle/>
                    <a:p>
                      <a:r>
                        <a:rPr lang="en-US" dirty="0" smtClean="0"/>
                        <a:t>F3</a:t>
                      </a:r>
                      <a:endParaRPr lang="en-US" dirty="0"/>
                    </a:p>
                  </a:txBody>
                  <a:tcPr/>
                </a:tc>
              </a:tr>
              <a:tr h="370840">
                <a:tc>
                  <a:txBody>
                    <a:bodyPr/>
                    <a:lstStyle/>
                    <a:p>
                      <a:r>
                        <a:rPr lang="en-US" dirty="0" smtClean="0"/>
                        <a:t>P4</a:t>
                      </a:r>
                      <a:endParaRPr lang="en-US" dirty="0"/>
                    </a:p>
                  </a:txBody>
                  <a:tcPr/>
                </a:tc>
                <a:tc>
                  <a:txBody>
                    <a:bodyPr/>
                    <a:lstStyle/>
                    <a:p>
                      <a:r>
                        <a:rPr lang="en-US" dirty="0" smtClean="0"/>
                        <a:t>F4</a:t>
                      </a:r>
                      <a:endParaRPr lang="en-US" dirty="0"/>
                    </a:p>
                  </a:txBody>
                  <a:tcPr/>
                </a:tc>
              </a:tr>
              <a:tr h="370840">
                <a:tc>
                  <a:txBody>
                    <a:bodyPr/>
                    <a:lstStyle/>
                    <a:p>
                      <a:r>
                        <a:rPr lang="en-US" dirty="0" smtClean="0"/>
                        <a:t>Pn</a:t>
                      </a:r>
                      <a:endParaRPr lang="en-US" dirty="0"/>
                    </a:p>
                  </a:txBody>
                  <a:tcPr/>
                </a:tc>
                <a:tc>
                  <a:txBody>
                    <a:bodyPr/>
                    <a:lstStyle/>
                    <a:p>
                      <a:r>
                        <a:rPr lang="en-US" dirty="0" smtClean="0"/>
                        <a:t>Fn</a:t>
                      </a:r>
                      <a:endParaRPr lang="en-US" dirty="0"/>
                    </a:p>
                  </a:txBody>
                  <a:tcPr/>
                </a:tc>
              </a:tr>
            </a:tbl>
          </a:graphicData>
        </a:graphic>
      </p:graphicFrame>
      <p:cxnSp>
        <p:nvCxnSpPr>
          <p:cNvPr id="21" name="Straight Connector 20"/>
          <p:cNvCxnSpPr/>
          <p:nvPr/>
        </p:nvCxnSpPr>
        <p:spPr>
          <a:xfrm>
            <a:off x="2265252" y="2279561"/>
            <a:ext cx="0" cy="2045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265252" y="4325139"/>
            <a:ext cx="87433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0" name="Table 29"/>
          <p:cNvGraphicFramePr>
            <a:graphicFrameLocks noGrp="1"/>
          </p:cNvGraphicFramePr>
          <p:nvPr>
            <p:extLst/>
          </p:nvPr>
        </p:nvGraphicFramePr>
        <p:xfrm>
          <a:off x="6034109" y="1889220"/>
          <a:ext cx="917620" cy="370840"/>
        </p:xfrm>
        <a:graphic>
          <a:graphicData uri="http://schemas.openxmlformats.org/drawingml/2006/table">
            <a:tbl>
              <a:tblPr firstRow="1" bandRow="1">
                <a:tableStyleId>{5C22544A-7EE6-4342-B048-85BDC9FD1C3A}</a:tableStyleId>
              </a:tblPr>
              <a:tblGrid>
                <a:gridCol w="458810"/>
                <a:gridCol w="458810"/>
              </a:tblGrid>
              <a:tr h="370840">
                <a:tc>
                  <a:txBody>
                    <a:bodyPr/>
                    <a:lstStyle/>
                    <a:p>
                      <a:r>
                        <a:rPr lang="en-US" dirty="0" smtClean="0"/>
                        <a:t>f</a:t>
                      </a:r>
                      <a:endParaRPr lang="en-US" dirty="0"/>
                    </a:p>
                  </a:txBody>
                  <a:tcPr/>
                </a:tc>
                <a:tc>
                  <a:txBody>
                    <a:bodyPr/>
                    <a:lstStyle/>
                    <a:p>
                      <a:r>
                        <a:rPr lang="en-US" dirty="0" smtClean="0"/>
                        <a:t>d</a:t>
                      </a:r>
                      <a:endParaRPr lang="en-US" dirty="0"/>
                    </a:p>
                  </a:txBody>
                  <a:tcPr/>
                </a:tc>
              </a:tr>
            </a:tbl>
          </a:graphicData>
        </a:graphic>
      </p:graphicFrame>
      <p:cxnSp>
        <p:nvCxnSpPr>
          <p:cNvPr id="32" name="Straight Connector 31"/>
          <p:cNvCxnSpPr/>
          <p:nvPr/>
        </p:nvCxnSpPr>
        <p:spPr>
          <a:xfrm flipV="1">
            <a:off x="2702417" y="1133338"/>
            <a:ext cx="3935" cy="790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02417" y="1133338"/>
            <a:ext cx="4030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735651" y="1133338"/>
            <a:ext cx="16455" cy="755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718220" y="4146997"/>
            <a:ext cx="437881"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6136067" y="2167450"/>
            <a:ext cx="20034" cy="1992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6951729" y="2077180"/>
            <a:ext cx="2861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7237927" y="1249251"/>
            <a:ext cx="12879" cy="82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250806" y="1249251"/>
            <a:ext cx="15511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6" idx="0"/>
          </p:cNvCxnSpPr>
          <p:nvPr/>
        </p:nvCxnSpPr>
        <p:spPr>
          <a:xfrm>
            <a:off x="8801992" y="1249251"/>
            <a:ext cx="0" cy="3863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024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449</Words>
  <Application>Microsoft Office PowerPoint</Application>
  <PresentationFormat>Widescreen</PresentationFormat>
  <Paragraphs>100</Paragraphs>
  <Slides>17</Slides>
  <Notes>1</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17</vt:i4>
      </vt:variant>
    </vt:vector>
  </HeadingPairs>
  <TitlesOfParts>
    <vt:vector size="20" baseType="lpstr">
      <vt:lpstr>Arial</vt:lpstr>
      <vt:lpstr>Office Theme</vt:lpstr>
      <vt:lpstr>Custom Design</vt:lpstr>
      <vt:lpstr>MEMORY MANAGEMENT</vt:lpstr>
      <vt:lpstr>VIRTUAL ADDRESS SPACE</vt:lpstr>
      <vt:lpstr>PHYSICAL ADDRESS SPACE</vt:lpstr>
      <vt:lpstr>Working Set, Page State</vt:lpstr>
      <vt:lpstr>Data Execution Prevention</vt:lpstr>
      <vt:lpstr>MEMORY PROTECTION</vt:lpstr>
      <vt:lpstr>PAGING</vt:lpstr>
      <vt:lpstr>PowerPoint Presentation</vt:lpstr>
      <vt:lpstr>PowerPoint Presentation</vt:lpstr>
      <vt:lpstr>PAGE FAULT</vt:lpstr>
      <vt:lpstr>TYPES</vt:lpstr>
      <vt:lpstr>PowerPoint Presentation</vt:lpstr>
      <vt:lpstr>THRASHING</vt:lpstr>
      <vt:lpstr>MEMORY POOL</vt:lpstr>
      <vt:lpstr>VIRTUAL MEMORY</vt:lpstr>
      <vt:lpstr>SWAPPING</vt:lpstr>
      <vt:lpstr>Virtual Memory implemented using PAGING</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Administrator</dc:creator>
  <cp:lastModifiedBy>Administrator</cp:lastModifiedBy>
  <cp:revision>15</cp:revision>
  <dcterms:created xsi:type="dcterms:W3CDTF">2018-03-20T03:34:05Z</dcterms:created>
  <dcterms:modified xsi:type="dcterms:W3CDTF">2018-03-20T07:03:51Z</dcterms:modified>
</cp:coreProperties>
</file>