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1" r:id="rId3"/>
    <p:sldId id="266" r:id="rId4"/>
    <p:sldId id="269" r:id="rId5"/>
    <p:sldId id="270" r:id="rId6"/>
    <p:sldId id="271" r:id="rId7"/>
    <p:sldId id="272" r:id="rId8"/>
    <p:sldId id="273" r:id="rId9"/>
    <p:sldId id="274" r:id="rId10"/>
    <p:sldId id="275" r:id="rId11"/>
    <p:sldId id="276" r:id="rId12"/>
    <p:sldId id="277" r:id="rId13"/>
    <p:sldId id="278" r:id="rId14"/>
    <p:sldId id="279"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719AA6-E925-4493-BA75-2EBF456DD86F}"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CCB0B-8113-4243-9AF6-3BAE0C520CD5}" type="slidenum">
              <a:rPr lang="en-US" smtClean="0"/>
              <a:t>‹#›</a:t>
            </a:fld>
            <a:endParaRPr lang="en-US"/>
          </a:p>
        </p:txBody>
      </p:sp>
    </p:spTree>
    <p:extLst>
      <p:ext uri="{BB962C8B-B14F-4D97-AF65-F5344CB8AC3E}">
        <p14:creationId xmlns:p14="http://schemas.microsoft.com/office/powerpoint/2010/main" val="74723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719AA6-E925-4493-BA75-2EBF456DD86F}"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CCB0B-8113-4243-9AF6-3BAE0C520CD5}" type="slidenum">
              <a:rPr lang="en-US" smtClean="0"/>
              <a:t>‹#›</a:t>
            </a:fld>
            <a:endParaRPr lang="en-US"/>
          </a:p>
        </p:txBody>
      </p:sp>
    </p:spTree>
    <p:extLst>
      <p:ext uri="{BB962C8B-B14F-4D97-AF65-F5344CB8AC3E}">
        <p14:creationId xmlns:p14="http://schemas.microsoft.com/office/powerpoint/2010/main" val="140404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719AA6-E925-4493-BA75-2EBF456DD86F}"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CCB0B-8113-4243-9AF6-3BAE0C520CD5}" type="slidenum">
              <a:rPr lang="en-US" smtClean="0"/>
              <a:t>‹#›</a:t>
            </a:fld>
            <a:endParaRPr lang="en-US"/>
          </a:p>
        </p:txBody>
      </p:sp>
    </p:spTree>
    <p:extLst>
      <p:ext uri="{BB962C8B-B14F-4D97-AF65-F5344CB8AC3E}">
        <p14:creationId xmlns:p14="http://schemas.microsoft.com/office/powerpoint/2010/main" val="304661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719AA6-E925-4493-BA75-2EBF456DD86F}"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CCB0B-8113-4243-9AF6-3BAE0C520CD5}" type="slidenum">
              <a:rPr lang="en-US" smtClean="0"/>
              <a:t>‹#›</a:t>
            </a:fld>
            <a:endParaRPr lang="en-US"/>
          </a:p>
        </p:txBody>
      </p:sp>
    </p:spTree>
    <p:extLst>
      <p:ext uri="{BB962C8B-B14F-4D97-AF65-F5344CB8AC3E}">
        <p14:creationId xmlns:p14="http://schemas.microsoft.com/office/powerpoint/2010/main" val="377725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719AA6-E925-4493-BA75-2EBF456DD86F}"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CCB0B-8113-4243-9AF6-3BAE0C520CD5}" type="slidenum">
              <a:rPr lang="en-US" smtClean="0"/>
              <a:t>‹#›</a:t>
            </a:fld>
            <a:endParaRPr lang="en-US"/>
          </a:p>
        </p:txBody>
      </p:sp>
    </p:spTree>
    <p:extLst>
      <p:ext uri="{BB962C8B-B14F-4D97-AF65-F5344CB8AC3E}">
        <p14:creationId xmlns:p14="http://schemas.microsoft.com/office/powerpoint/2010/main" val="80525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719AA6-E925-4493-BA75-2EBF456DD86F}"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CCB0B-8113-4243-9AF6-3BAE0C520CD5}" type="slidenum">
              <a:rPr lang="en-US" smtClean="0"/>
              <a:t>‹#›</a:t>
            </a:fld>
            <a:endParaRPr lang="en-US"/>
          </a:p>
        </p:txBody>
      </p:sp>
    </p:spTree>
    <p:extLst>
      <p:ext uri="{BB962C8B-B14F-4D97-AF65-F5344CB8AC3E}">
        <p14:creationId xmlns:p14="http://schemas.microsoft.com/office/powerpoint/2010/main" val="86503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719AA6-E925-4493-BA75-2EBF456DD86F}" type="datetimeFigureOut">
              <a:rPr lang="en-US" smtClean="0"/>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8CCB0B-8113-4243-9AF6-3BAE0C520CD5}" type="slidenum">
              <a:rPr lang="en-US" smtClean="0"/>
              <a:t>‹#›</a:t>
            </a:fld>
            <a:endParaRPr lang="en-US"/>
          </a:p>
        </p:txBody>
      </p:sp>
    </p:spTree>
    <p:extLst>
      <p:ext uri="{BB962C8B-B14F-4D97-AF65-F5344CB8AC3E}">
        <p14:creationId xmlns:p14="http://schemas.microsoft.com/office/powerpoint/2010/main" val="262277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719AA6-E925-4493-BA75-2EBF456DD86F}"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CCB0B-8113-4243-9AF6-3BAE0C520CD5}" type="slidenum">
              <a:rPr lang="en-US" smtClean="0"/>
              <a:t>‹#›</a:t>
            </a:fld>
            <a:endParaRPr lang="en-US"/>
          </a:p>
        </p:txBody>
      </p:sp>
    </p:spTree>
    <p:extLst>
      <p:ext uri="{BB962C8B-B14F-4D97-AF65-F5344CB8AC3E}">
        <p14:creationId xmlns:p14="http://schemas.microsoft.com/office/powerpoint/2010/main" val="387064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719AA6-E925-4493-BA75-2EBF456DD86F}" type="datetimeFigureOut">
              <a:rPr lang="en-US" smtClean="0"/>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CCB0B-8113-4243-9AF6-3BAE0C520CD5}" type="slidenum">
              <a:rPr lang="en-US" smtClean="0"/>
              <a:t>‹#›</a:t>
            </a:fld>
            <a:endParaRPr lang="en-US"/>
          </a:p>
        </p:txBody>
      </p:sp>
    </p:spTree>
    <p:extLst>
      <p:ext uri="{BB962C8B-B14F-4D97-AF65-F5344CB8AC3E}">
        <p14:creationId xmlns:p14="http://schemas.microsoft.com/office/powerpoint/2010/main" val="376731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719AA6-E925-4493-BA75-2EBF456DD86F}"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CCB0B-8113-4243-9AF6-3BAE0C520CD5}" type="slidenum">
              <a:rPr lang="en-US" smtClean="0"/>
              <a:t>‹#›</a:t>
            </a:fld>
            <a:endParaRPr lang="en-US"/>
          </a:p>
        </p:txBody>
      </p:sp>
    </p:spTree>
    <p:extLst>
      <p:ext uri="{BB962C8B-B14F-4D97-AF65-F5344CB8AC3E}">
        <p14:creationId xmlns:p14="http://schemas.microsoft.com/office/powerpoint/2010/main" val="64376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719AA6-E925-4493-BA75-2EBF456DD86F}"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CCB0B-8113-4243-9AF6-3BAE0C520CD5}" type="slidenum">
              <a:rPr lang="en-US" smtClean="0"/>
              <a:t>‹#›</a:t>
            </a:fld>
            <a:endParaRPr lang="en-US"/>
          </a:p>
        </p:txBody>
      </p:sp>
    </p:spTree>
    <p:extLst>
      <p:ext uri="{BB962C8B-B14F-4D97-AF65-F5344CB8AC3E}">
        <p14:creationId xmlns:p14="http://schemas.microsoft.com/office/powerpoint/2010/main" val="261760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19AA6-E925-4493-BA75-2EBF456DD86F}" type="datetimeFigureOut">
              <a:rPr lang="en-US" smtClean="0"/>
              <a:t>3/21/2018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CCB0B-8113-4243-9AF6-3BAE0C520CD5}" type="slidenum">
              <a:rPr lang="en-US" smtClean="0"/>
              <a:t>‹#›</a:t>
            </a:fld>
            <a:endParaRPr lang="en-US"/>
          </a:p>
        </p:txBody>
      </p:sp>
    </p:spTree>
    <p:extLst>
      <p:ext uri="{BB962C8B-B14F-4D97-AF65-F5344CB8AC3E}">
        <p14:creationId xmlns:p14="http://schemas.microsoft.com/office/powerpoint/2010/main" val="667800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Software_stac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0"/>
            <a:ext cx="10515600" cy="901521"/>
          </a:xfrm>
        </p:spPr>
        <p:txBody>
          <a:bodyPr/>
          <a:lstStyle/>
          <a:p>
            <a:r>
              <a:rPr lang="en-US" b="1" dirty="0" smtClean="0">
                <a:latin typeface="Arial" panose="020B0604020202020204" pitchFamily="34" charset="0"/>
                <a:cs typeface="Arial" panose="020B0604020202020204" pitchFamily="34" charset="0"/>
              </a:rPr>
              <a:t>What is kernel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36271" y="1004552"/>
            <a:ext cx="11242183" cy="5853448"/>
          </a:xfrm>
        </p:spPr>
        <p:txBody>
          <a:bodyPr>
            <a:normAutofit/>
          </a:bodyPr>
          <a:lstStyle/>
          <a:p>
            <a:r>
              <a:rPr lang="en-US" dirty="0">
                <a:latin typeface="Arial" panose="020B0604020202020204" pitchFamily="34" charset="0"/>
                <a:cs typeface="Arial" panose="020B0604020202020204" pitchFamily="34" charset="0"/>
              </a:rPr>
              <a:t>The kernel is the central module of an operating system (OS). It is the part of the operating system that loads first, and it remains in main memory</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b="1" dirty="0" smtClean="0">
                <a:latin typeface="Arial" panose="020B0604020202020204" pitchFamily="34" charset="0"/>
                <a:cs typeface="Arial" panose="020B0604020202020204" pitchFamily="34" charset="0"/>
              </a:rPr>
              <a:t>  Types Of Kernels</a:t>
            </a:r>
          </a:p>
          <a:p>
            <a:pPr marL="0" indent="0">
              <a:buNone/>
            </a:pPr>
            <a:r>
              <a:rPr lang="en-US" sz="2400" b="1" dirty="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Monolithic: </a:t>
            </a:r>
            <a:r>
              <a:rPr lang="en-US" dirty="0">
                <a:latin typeface="Arial" panose="020B0604020202020204" pitchFamily="34" charset="0"/>
                <a:cs typeface="Arial" panose="020B0604020202020204" pitchFamily="34" charset="0"/>
              </a:rPr>
              <a:t>Earlier in this type of kernel architecture, all the basic </a:t>
            </a:r>
            <a:r>
              <a:rPr lang="en-US" dirty="0" smtClean="0">
                <a:latin typeface="Arial" panose="020B0604020202020204" pitchFamily="34" charset="0"/>
                <a:cs typeface="Arial" panose="020B0604020202020204" pitchFamily="34" charset="0"/>
              </a:rPr>
              <a:t>  system </a:t>
            </a:r>
            <a:r>
              <a:rPr lang="en-US" dirty="0">
                <a:latin typeface="Arial" panose="020B0604020202020204" pitchFamily="34" charset="0"/>
                <a:cs typeface="Arial" panose="020B0604020202020204" pitchFamily="34" charset="0"/>
              </a:rPr>
              <a:t>services like process and memory management, interrupt handling </a:t>
            </a:r>
            <a:r>
              <a:rPr lang="en-US" dirty="0" smtClean="0">
                <a:latin typeface="Arial" panose="020B0604020202020204" pitchFamily="34" charset="0"/>
                <a:cs typeface="Arial" panose="020B0604020202020204" pitchFamily="34" charset="0"/>
              </a:rPr>
              <a:t>etc. </a:t>
            </a:r>
            <a:r>
              <a:rPr lang="en-US" dirty="0">
                <a:latin typeface="Arial" panose="020B0604020202020204" pitchFamily="34" charset="0"/>
                <a:cs typeface="Arial" panose="020B0604020202020204" pitchFamily="34" charset="0"/>
              </a:rPr>
              <a:t>were packaged into a single module in kernel space</a:t>
            </a:r>
            <a:r>
              <a:rPr lang="en-US" dirty="0" smtClean="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Micro </a:t>
            </a:r>
            <a:r>
              <a:rPr lang="en-US" b="1" dirty="0">
                <a:latin typeface="Arial" panose="020B0604020202020204" pitchFamily="34" charset="0"/>
                <a:cs typeface="Arial" panose="020B0604020202020204" pitchFamily="34" charset="0"/>
              </a:rPr>
              <a:t>Kernel: </a:t>
            </a:r>
            <a:r>
              <a:rPr lang="en-US" dirty="0">
                <a:latin typeface="Arial" panose="020B0604020202020204" pitchFamily="34" charset="0"/>
                <a:cs typeface="Arial" panose="020B0604020202020204" pitchFamily="34" charset="0"/>
              </a:rPr>
              <a:t>In this architecture, all the basic OS services which are made part of user space are made to run as servers which are used by other programs in the system through inter process communication (IPC). </a:t>
            </a:r>
            <a:endParaRPr lang="en-US" b="1"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511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Manager</a:t>
            </a:r>
            <a:endParaRPr lang="en-US" b="1" dirty="0"/>
          </a:p>
        </p:txBody>
      </p:sp>
      <p:sp>
        <p:nvSpPr>
          <p:cNvPr id="3" name="Content Placeholder 2"/>
          <p:cNvSpPr>
            <a:spLocks noGrp="1"/>
          </p:cNvSpPr>
          <p:nvPr>
            <p:ph idx="1"/>
          </p:nvPr>
        </p:nvSpPr>
        <p:spPr>
          <a:xfrm>
            <a:off x="838200" y="1825625"/>
            <a:ext cx="10392177" cy="4351338"/>
          </a:xfrm>
        </p:spPr>
        <p:txBody>
          <a:bodyPr/>
          <a:lstStyle/>
          <a:p>
            <a:r>
              <a:rPr lang="en-US" dirty="0"/>
              <a:t>The Windows kernel-mode memory manager component manages physical memory for the operating system. This memory is primarily in the form of random access memory (RAM).</a:t>
            </a:r>
          </a:p>
          <a:p>
            <a:pPr marL="0" indent="0">
              <a:buNone/>
            </a:pPr>
            <a:r>
              <a:rPr lang="en-US" dirty="0" smtClean="0"/>
              <a:t>  The </a:t>
            </a:r>
            <a:r>
              <a:rPr lang="en-US" dirty="0"/>
              <a:t>memory manager manages memory by performing the </a:t>
            </a:r>
            <a:r>
              <a:rPr lang="en-US" dirty="0" smtClean="0"/>
              <a:t>  following </a:t>
            </a:r>
            <a:r>
              <a:rPr lang="en-US" dirty="0"/>
              <a:t>major tasks:</a:t>
            </a:r>
          </a:p>
          <a:p>
            <a:r>
              <a:rPr lang="en-US" dirty="0"/>
              <a:t>Managing the allocation and deallocation of memory virtually and dynamically.</a:t>
            </a:r>
          </a:p>
          <a:p>
            <a:r>
              <a:rPr lang="en-US" dirty="0"/>
              <a:t>Supporting the concepts of memory-mapped files, shared memory, and copy-on-write.</a:t>
            </a:r>
          </a:p>
          <a:p>
            <a:endParaRPr lang="en-US" dirty="0"/>
          </a:p>
        </p:txBody>
      </p:sp>
    </p:spTree>
    <p:extLst>
      <p:ext uri="{BB962C8B-B14F-4D97-AF65-F5344CB8AC3E}">
        <p14:creationId xmlns:p14="http://schemas.microsoft.com/office/powerpoint/2010/main" val="1340159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Structure</a:t>
            </a:r>
            <a:endParaRPr lang="en-US" b="1" dirty="0"/>
          </a:p>
        </p:txBody>
      </p:sp>
      <p:sp>
        <p:nvSpPr>
          <p:cNvPr id="3" name="Content Placeholder 2"/>
          <p:cNvSpPr>
            <a:spLocks noGrp="1"/>
          </p:cNvSpPr>
          <p:nvPr>
            <p:ph idx="1"/>
          </p:nvPr>
        </p:nvSpPr>
        <p:spPr/>
        <p:txBody>
          <a:bodyPr/>
          <a:lstStyle/>
          <a:p>
            <a:r>
              <a:rPr lang="en-US" dirty="0"/>
              <a:t>The Process Manager manages the creation and deletion of processes. It provides a standard set of services for creating and using </a:t>
            </a:r>
            <a:r>
              <a:rPr lang="en-US" dirty="0" smtClean="0"/>
              <a:t>processes.</a:t>
            </a:r>
          </a:p>
          <a:p>
            <a:r>
              <a:rPr lang="en-US" dirty="0" smtClean="0"/>
              <a:t>Process </a:t>
            </a:r>
            <a:r>
              <a:rPr lang="en-US" dirty="0"/>
              <a:t>is started via the Create Process routine which loads any dynamic link libraries that are used by the process, and creates a primary </a:t>
            </a:r>
            <a:r>
              <a:rPr lang="en-US" dirty="0" smtClean="0"/>
              <a:t>thread.</a:t>
            </a:r>
          </a:p>
          <a:p>
            <a:r>
              <a:rPr lang="en-US" dirty="0" smtClean="0"/>
              <a:t> </a:t>
            </a:r>
            <a:r>
              <a:rPr lang="en-US" dirty="0"/>
              <a:t>Every dynamic link library or executable file that is loaded into the address space of a process is identified by an instance </a:t>
            </a:r>
            <a:r>
              <a:rPr lang="en-US" dirty="0" smtClean="0"/>
              <a:t>handle.</a:t>
            </a:r>
            <a:endParaRPr lang="en-US" dirty="0"/>
          </a:p>
        </p:txBody>
      </p:sp>
    </p:spTree>
    <p:extLst>
      <p:ext uri="{BB962C8B-B14F-4D97-AF65-F5344CB8AC3E}">
        <p14:creationId xmlns:p14="http://schemas.microsoft.com/office/powerpoint/2010/main" val="1837824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Pnp Manager</a:t>
            </a:r>
            <a:endParaRPr lang="en-US" b="1" dirty="0"/>
          </a:p>
        </p:txBody>
      </p:sp>
      <p:sp>
        <p:nvSpPr>
          <p:cNvPr id="3" name="Content Placeholder 2"/>
          <p:cNvSpPr>
            <a:spLocks noGrp="1"/>
          </p:cNvSpPr>
          <p:nvPr>
            <p:ph idx="1"/>
          </p:nvPr>
        </p:nvSpPr>
        <p:spPr>
          <a:xfrm>
            <a:off x="838200" y="1325563"/>
            <a:ext cx="10515600" cy="4851400"/>
          </a:xfrm>
        </p:spPr>
        <p:txBody>
          <a:bodyPr>
            <a:normAutofit/>
          </a:bodyPr>
          <a:lstStyle/>
          <a:p>
            <a:r>
              <a:rPr lang="en-US" dirty="0"/>
              <a:t>The Plug and Play (PnP) manager provides the support for PnP functionality in Windows and is responsible for the following PnP-related tasks:</a:t>
            </a:r>
          </a:p>
          <a:p>
            <a:r>
              <a:rPr lang="en-US" dirty="0"/>
              <a:t>Device detection and enumeration while the system is booting</a:t>
            </a:r>
          </a:p>
          <a:p>
            <a:r>
              <a:rPr lang="en-US" dirty="0"/>
              <a:t>Adding or removing devices while the system is running</a:t>
            </a:r>
          </a:p>
          <a:p>
            <a:r>
              <a:rPr lang="en-US" dirty="0"/>
              <a:t>The kernel-mode PnP manager notifies the user-mode PnP manager that a new device is present on the system and must be installed.</a:t>
            </a:r>
          </a:p>
          <a:p>
            <a:r>
              <a:rPr lang="en-US" dirty="0"/>
              <a:t>The kernel-mode PnP manager also calls the DriverEntry and AddDevice routines of a device's driver and sends the IRP_MN_START_DEVICE request to start the device.</a:t>
            </a:r>
          </a:p>
          <a:p>
            <a:endParaRPr lang="en-US" dirty="0"/>
          </a:p>
        </p:txBody>
      </p:sp>
    </p:spTree>
    <p:extLst>
      <p:ext uri="{BB962C8B-B14F-4D97-AF65-F5344CB8AC3E}">
        <p14:creationId xmlns:p14="http://schemas.microsoft.com/office/powerpoint/2010/main" val="220397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489"/>
            <a:ext cx="10515600" cy="1325563"/>
          </a:xfrm>
        </p:spPr>
        <p:txBody>
          <a:bodyPr/>
          <a:lstStyle/>
          <a:p>
            <a:r>
              <a:rPr lang="en-US" b="1" dirty="0" smtClean="0"/>
              <a:t>Security Reference Monitor</a:t>
            </a:r>
            <a:endParaRPr lang="en-US" b="1" dirty="0"/>
          </a:p>
        </p:txBody>
      </p:sp>
      <p:sp>
        <p:nvSpPr>
          <p:cNvPr id="3" name="Content Placeholder 2"/>
          <p:cNvSpPr>
            <a:spLocks noGrp="1"/>
          </p:cNvSpPr>
          <p:nvPr>
            <p:ph idx="1"/>
          </p:nvPr>
        </p:nvSpPr>
        <p:spPr/>
        <p:txBody>
          <a:bodyPr/>
          <a:lstStyle/>
          <a:p>
            <a:r>
              <a:rPr lang="en-US" dirty="0"/>
              <a:t> The Security Reference Monitor (SRM) is responsible for enforcing the access validation and audit-generation policy defined by the local security subsystem</a:t>
            </a:r>
          </a:p>
        </p:txBody>
      </p:sp>
    </p:spTree>
    <p:extLst>
      <p:ext uri="{BB962C8B-B14F-4D97-AF65-F5344CB8AC3E}">
        <p14:creationId xmlns:p14="http://schemas.microsoft.com/office/powerpoint/2010/main" val="58897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Graphic device drivers</a:t>
            </a:r>
            <a:endParaRPr lang="en-US" b="1" dirty="0"/>
          </a:p>
        </p:txBody>
      </p:sp>
      <p:sp>
        <p:nvSpPr>
          <p:cNvPr id="3" name="Content Placeholder 2"/>
          <p:cNvSpPr>
            <a:spLocks noGrp="1"/>
          </p:cNvSpPr>
          <p:nvPr>
            <p:ph idx="1"/>
          </p:nvPr>
        </p:nvSpPr>
        <p:spPr/>
        <p:txBody>
          <a:bodyPr/>
          <a:lstStyle/>
          <a:p>
            <a:r>
              <a:rPr lang="en-US" dirty="0"/>
              <a:t>A </a:t>
            </a:r>
            <a:r>
              <a:rPr lang="en-US" b="1" dirty="0"/>
              <a:t>free and open-source graphics device driver</a:t>
            </a:r>
            <a:r>
              <a:rPr lang="en-US" dirty="0"/>
              <a:t> is a software</a:t>
            </a:r>
            <a:r>
              <a:rPr lang="en-US" dirty="0">
                <a:hlinkClick r:id="rId2" tooltip="Software stack"/>
              </a:rPr>
              <a:t> </a:t>
            </a:r>
            <a:r>
              <a:rPr lang="en-US" dirty="0"/>
              <a:t>stack which controls computer-graphics hardware and supports graphics-rendering application programming interfaces (APIs) and is released under a free and open-source software license. Graphics device drivers are written for specific hardware to work within a specific operating system kernel and to support a range of APIs used by applications to access the graphics hardware. They may also control output to the display if the display driver is part of the graphics hardware.</a:t>
            </a:r>
            <a:endParaRPr lang="en-US" dirty="0" smtClean="0"/>
          </a:p>
        </p:txBody>
      </p:sp>
    </p:spTree>
    <p:extLst>
      <p:ext uri="{BB962C8B-B14F-4D97-AF65-F5344CB8AC3E}">
        <p14:creationId xmlns:p14="http://schemas.microsoft.com/office/powerpoint/2010/main" val="3091361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Device Drivers</a:t>
            </a:r>
            <a:endParaRPr lang="en-US" b="1" dirty="0"/>
          </a:p>
        </p:txBody>
      </p:sp>
      <p:sp>
        <p:nvSpPr>
          <p:cNvPr id="3" name="Content Placeholder 2"/>
          <p:cNvSpPr>
            <a:spLocks noGrp="1"/>
          </p:cNvSpPr>
          <p:nvPr>
            <p:ph idx="1"/>
          </p:nvPr>
        </p:nvSpPr>
        <p:spPr/>
        <p:txBody>
          <a:bodyPr/>
          <a:lstStyle/>
          <a:p>
            <a:r>
              <a:rPr lang="en-US" dirty="0"/>
              <a:t>A device driver is a program that controls a particular type of device that is attached to your computer. There are </a:t>
            </a:r>
            <a:r>
              <a:rPr lang="en-US" dirty="0" smtClean="0"/>
              <a:t>devices </a:t>
            </a:r>
            <a:r>
              <a:rPr lang="en-US" dirty="0"/>
              <a:t>for printers, displays, CD-ROM readers, diskette drives, and so on. When you buy an operating system, many device drivers are built into the product. However, if you later buy a new type of device that the operating system didn't anticipate, you'll have to install the new device driver. A device driver essentially converts the more general input/output instructions of the operating system to messages that the device type can understand.</a:t>
            </a:r>
          </a:p>
        </p:txBody>
      </p:sp>
    </p:spTree>
    <p:extLst>
      <p:ext uri="{BB962C8B-B14F-4D97-AF65-F5344CB8AC3E}">
        <p14:creationId xmlns:p14="http://schemas.microsoft.com/office/powerpoint/2010/main" val="393967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14400"/>
          </a:xfrm>
        </p:spPr>
        <p:txBody>
          <a:bodyPr/>
          <a:lstStyle/>
          <a:p>
            <a:r>
              <a:rPr lang="en-US" b="1" dirty="0" smtClean="0">
                <a:latin typeface="Arial" panose="020B0604020202020204" pitchFamily="34" charset="0"/>
                <a:cs typeface="Arial" panose="020B0604020202020204" pitchFamily="34" charset="0"/>
              </a:rPr>
              <a:t>KERNEL &amp; USER MODE</a:t>
            </a:r>
            <a:endParaRPr lang="en-US" dirty="0"/>
          </a:p>
        </p:txBody>
      </p:sp>
      <p:sp>
        <p:nvSpPr>
          <p:cNvPr id="3" name="Content Placeholder 2"/>
          <p:cNvSpPr>
            <a:spLocks noGrp="1"/>
          </p:cNvSpPr>
          <p:nvPr>
            <p:ph sz="half" idx="1"/>
          </p:nvPr>
        </p:nvSpPr>
        <p:spPr>
          <a:xfrm>
            <a:off x="838200" y="1056068"/>
            <a:ext cx="5181600" cy="5537915"/>
          </a:xfrm>
        </p:spPr>
        <p:txBody>
          <a:bodyPr>
            <a:normAutofit fontScale="92500"/>
          </a:bodyPr>
          <a:lstStyle/>
          <a:p>
            <a:r>
              <a:rPr lang="en-US" dirty="0"/>
              <a:t>In Kernel mode, the executing code has complete and unrestricted access to the underlying hardware. </a:t>
            </a:r>
          </a:p>
          <a:p>
            <a:r>
              <a:rPr lang="en-US" dirty="0"/>
              <a:t>It can execute any CPU instruction and reference any memory address.</a:t>
            </a:r>
          </a:p>
          <a:p>
            <a:r>
              <a:rPr lang="en-US" dirty="0"/>
              <a:t> Kernel mode is generally reserved for the lowest-level, most trusted functions of the operating system. </a:t>
            </a:r>
          </a:p>
          <a:p>
            <a:r>
              <a:rPr lang="en-US" dirty="0"/>
              <a:t>Crashes in kernel mode are catastrophic; they will halt the entire PC</a:t>
            </a:r>
          </a:p>
          <a:p>
            <a:endParaRPr lang="en-US" dirty="0"/>
          </a:p>
        </p:txBody>
      </p:sp>
      <p:sp>
        <p:nvSpPr>
          <p:cNvPr id="4" name="Content Placeholder 3"/>
          <p:cNvSpPr>
            <a:spLocks noGrp="1"/>
          </p:cNvSpPr>
          <p:nvPr>
            <p:ph sz="half" idx="2"/>
          </p:nvPr>
        </p:nvSpPr>
        <p:spPr>
          <a:xfrm>
            <a:off x="6172200" y="1056068"/>
            <a:ext cx="5181600" cy="5537915"/>
          </a:xfrm>
        </p:spPr>
        <p:txBody>
          <a:bodyPr>
            <a:normAutofit fontScale="92500"/>
          </a:bodyPr>
          <a:lstStyle/>
          <a:p>
            <a:r>
              <a:rPr lang="en-US" dirty="0"/>
              <a:t>In User mode, the executing code has no ability to directly access hardware or reference memory. </a:t>
            </a:r>
          </a:p>
          <a:p>
            <a:r>
              <a:rPr lang="en-US" dirty="0"/>
              <a:t>Code running in user mode must delegate to system APIs to access hardware or memory. </a:t>
            </a:r>
          </a:p>
          <a:p>
            <a:r>
              <a:rPr lang="en-US" dirty="0"/>
              <a:t>Due to the protection afforded by this sort of isolation, crashes in user mode are always recoverable.</a:t>
            </a:r>
          </a:p>
          <a:p>
            <a:r>
              <a:rPr lang="en-US" dirty="0"/>
              <a:t> Most of the code running on your computer will execute in user mode.</a:t>
            </a:r>
            <a:endParaRPr lang="en-US" b="1" dirty="0"/>
          </a:p>
          <a:p>
            <a:endParaRPr lang="en-US" dirty="0"/>
          </a:p>
        </p:txBody>
      </p:sp>
    </p:spTree>
    <p:extLst>
      <p:ext uri="{BB962C8B-B14F-4D97-AF65-F5344CB8AC3E}">
        <p14:creationId xmlns:p14="http://schemas.microsoft.com/office/powerpoint/2010/main" val="1459690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latin typeface="Arial" panose="020B0604020202020204" pitchFamily="34" charset="0"/>
                <a:cs typeface="Arial" panose="020B0604020202020204" pitchFamily="34" charset="0"/>
              </a:rPr>
              <a:t>Components of kernel</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222532"/>
            <a:ext cx="11203546" cy="5532437"/>
          </a:xfrm>
        </p:spPr>
        <p:txBody>
          <a:bodyPr>
            <a:normAutofit/>
          </a:bodyPr>
          <a:lstStyle/>
          <a:p>
            <a:pPr marL="0" indent="0">
              <a:buNone/>
            </a:pPr>
            <a:r>
              <a:rPr lang="en-US" sz="4000" b="1" dirty="0" smtClean="0">
                <a:latin typeface="Arial" panose="020B0604020202020204" pitchFamily="34" charset="0"/>
                <a:cs typeface="Arial" panose="020B0604020202020204" pitchFamily="34" charset="0"/>
              </a:rPr>
              <a:t>HAL </a:t>
            </a:r>
            <a:r>
              <a:rPr lang="en-US" sz="4000" dirty="0" smtClean="0">
                <a:latin typeface="Arial" panose="020B0604020202020204" pitchFamily="34" charset="0"/>
                <a:cs typeface="Arial" panose="020B0604020202020204" pitchFamily="34" charset="0"/>
              </a:rPr>
              <a:t>(Hardware Abstraction Layer):</a:t>
            </a:r>
          </a:p>
          <a:p>
            <a:pPr lvl="1"/>
            <a:r>
              <a:rPr lang="en-US" sz="2800" dirty="0">
                <a:latin typeface="Arial" panose="020B0604020202020204" pitchFamily="34" charset="0"/>
                <a:cs typeface="Arial" panose="020B0604020202020204" pitchFamily="34" charset="0"/>
              </a:rPr>
              <a:t>A hardware abstraction layer (HAL) is a logical division of code that serves as an abstraction layer between a computer's physical hardware and its </a:t>
            </a:r>
            <a:r>
              <a:rPr lang="en-US" sz="2800" dirty="0" smtClean="0">
                <a:latin typeface="Arial" panose="020B0604020202020204" pitchFamily="34" charset="0"/>
                <a:cs typeface="Arial" panose="020B0604020202020204" pitchFamily="34" charset="0"/>
              </a:rPr>
              <a:t>software.</a:t>
            </a:r>
          </a:p>
          <a:p>
            <a:pPr marL="0" indent="0">
              <a:buNone/>
            </a:pPr>
            <a:r>
              <a:rPr lang="en-US" sz="4000" b="1" dirty="0" smtClean="0">
                <a:latin typeface="Arial" panose="020B0604020202020204" pitchFamily="34" charset="0"/>
                <a:cs typeface="Arial" panose="020B0604020202020204" pitchFamily="34" charset="0"/>
              </a:rPr>
              <a:t>Executive services</a:t>
            </a:r>
            <a:r>
              <a:rPr lang="en-US" sz="4000" dirty="0" smtClean="0">
                <a:latin typeface="Arial" panose="020B0604020202020204" pitchFamily="34" charset="0"/>
                <a:cs typeface="Arial" panose="020B0604020202020204" pitchFamily="34" charset="0"/>
              </a:rPr>
              <a:t>:</a:t>
            </a:r>
            <a:endParaRPr lang="en-US" sz="4000" dirty="0">
              <a:latin typeface="Arial" panose="020B0604020202020204" pitchFamily="34" charset="0"/>
              <a:cs typeface="Arial" panose="020B0604020202020204" pitchFamily="34" charset="0"/>
            </a:endParaRPr>
          </a:p>
          <a:p>
            <a:pPr lvl="1"/>
            <a:r>
              <a:rPr lang="en-US" sz="2800" dirty="0"/>
              <a:t>The Executive Services, which includes the kernel and the HAL, provides a set of common services that the user can use.</a:t>
            </a:r>
          </a:p>
          <a:p>
            <a:pPr lvl="1"/>
            <a:r>
              <a:rPr lang="en-US" sz="2800" dirty="0"/>
              <a:t>This section interacts with </a:t>
            </a:r>
            <a:r>
              <a:rPr lang="en-US" sz="2800" b="1" dirty="0"/>
              <a:t>Input/output </a:t>
            </a:r>
            <a:r>
              <a:rPr lang="en-US" sz="2800" dirty="0"/>
              <a:t>devices , </a:t>
            </a:r>
            <a:r>
              <a:rPr lang="en-US" sz="2800" b="1" dirty="0"/>
              <a:t>object management</a:t>
            </a:r>
            <a:r>
              <a:rPr lang="en-US" sz="2800" dirty="0"/>
              <a:t> , </a:t>
            </a:r>
            <a:r>
              <a:rPr lang="en-US" sz="2800" b="1" dirty="0"/>
              <a:t>process management </a:t>
            </a:r>
            <a:r>
              <a:rPr lang="en-US" sz="2800" dirty="0"/>
              <a:t>and the </a:t>
            </a:r>
            <a:r>
              <a:rPr lang="en-US" sz="2800" b="1" dirty="0"/>
              <a:t>system security </a:t>
            </a:r>
          </a:p>
        </p:txBody>
      </p:sp>
    </p:spTree>
    <p:extLst>
      <p:ext uri="{BB962C8B-B14F-4D97-AF65-F5344CB8AC3E}">
        <p14:creationId xmlns:p14="http://schemas.microsoft.com/office/powerpoint/2010/main" val="204490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1325563"/>
          </a:xfrm>
        </p:spPr>
        <p:txBody>
          <a:bodyPr/>
          <a:lstStyle/>
          <a:p>
            <a:r>
              <a:rPr lang="en-US" b="1" dirty="0" smtClean="0">
                <a:latin typeface="Arial" panose="020B0604020202020204" pitchFamily="34" charset="0"/>
                <a:cs typeface="Arial" panose="020B0604020202020204" pitchFamily="34" charset="0"/>
              </a:rPr>
              <a:t>Functions of Executive Services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78038"/>
            <a:ext cx="10515600" cy="5479961"/>
          </a:xfrm>
        </p:spPr>
        <p:txBody>
          <a:bodyPr>
            <a:normAutofit/>
          </a:bodyPr>
          <a:lstStyle/>
          <a:p>
            <a:r>
              <a:rPr lang="en-US" dirty="0">
                <a:latin typeface="Arial" panose="020B0604020202020204" pitchFamily="34" charset="0"/>
                <a:cs typeface="Arial" panose="020B0604020202020204" pitchFamily="34" charset="0"/>
              </a:rPr>
              <a:t>Object </a:t>
            </a:r>
            <a:r>
              <a:rPr lang="en-US" dirty="0" smtClean="0">
                <a:latin typeface="Arial" panose="020B0604020202020204" pitchFamily="34" charset="0"/>
                <a:cs typeface="Arial" panose="020B0604020202020204" pitchFamily="34" charset="0"/>
              </a:rPr>
              <a:t>management</a:t>
            </a: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Memory </a:t>
            </a:r>
            <a:r>
              <a:rPr lang="en-US" dirty="0" smtClean="0">
                <a:latin typeface="Arial" panose="020B0604020202020204" pitchFamily="34" charset="0"/>
                <a:cs typeface="Arial" panose="020B0604020202020204" pitchFamily="34" charset="0"/>
              </a:rPr>
              <a:t>management</a:t>
            </a: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Process and thread </a:t>
            </a:r>
            <a:r>
              <a:rPr lang="en-US" dirty="0" smtClean="0">
                <a:latin typeface="Arial" panose="020B0604020202020204" pitchFamily="34" charset="0"/>
                <a:cs typeface="Arial" panose="020B0604020202020204" pitchFamily="34" charset="0"/>
              </a:rPr>
              <a:t>management</a:t>
            </a: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Input/output </a:t>
            </a:r>
            <a:r>
              <a:rPr lang="en-US" dirty="0" smtClean="0">
                <a:latin typeface="Arial" panose="020B0604020202020204" pitchFamily="34" charset="0"/>
                <a:cs typeface="Arial" panose="020B0604020202020204" pitchFamily="34" charset="0"/>
              </a:rPr>
              <a:t>management</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Configuration </a:t>
            </a:r>
            <a:r>
              <a:rPr lang="en-US" dirty="0" smtClean="0">
                <a:latin typeface="Arial" panose="020B0604020202020204" pitchFamily="34" charset="0"/>
                <a:cs typeface="Arial" panose="020B0604020202020204" pitchFamily="34" charset="0"/>
              </a:rPr>
              <a:t>management</a:t>
            </a:r>
            <a:endParaRPr lang="en-US"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05792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070"/>
            <a:ext cx="10515600" cy="1325563"/>
          </a:xfrm>
        </p:spPr>
        <p:txBody>
          <a:bodyPr/>
          <a:lstStyle/>
          <a:p>
            <a:r>
              <a:rPr lang="en-US" b="1" dirty="0" smtClean="0">
                <a:latin typeface="Arial" panose="020B0604020202020204" pitchFamily="34" charset="0"/>
                <a:cs typeface="Arial" panose="020B0604020202020204" pitchFamily="34" charset="0"/>
              </a:rPr>
              <a:t>Object Types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1223492"/>
            <a:ext cx="12192000" cy="5634507"/>
          </a:xfrm>
        </p:spPr>
        <p:txBody>
          <a:bodyPr>
            <a:normAutofit fontScale="77500" lnSpcReduction="20000"/>
          </a:bodyPr>
          <a:lstStyle/>
          <a:p>
            <a:r>
              <a:rPr lang="en-US" sz="4000" dirty="0"/>
              <a:t>Files, devices, synchronization mechanisms, registry keys, and so on, are all represented as objects in kernel mode. </a:t>
            </a:r>
            <a:endParaRPr lang="en-US" sz="4000" dirty="0" smtClean="0"/>
          </a:p>
          <a:p>
            <a:r>
              <a:rPr lang="en-US" sz="4000" dirty="0" smtClean="0"/>
              <a:t>Each </a:t>
            </a:r>
            <a:r>
              <a:rPr lang="en-US" sz="4000" dirty="0"/>
              <a:t>object has a header (containing information about the object such as its name, type, and location), and a body (containing data in a format determined by each type of object</a:t>
            </a:r>
            <a:r>
              <a:rPr lang="en-US" sz="4000" dirty="0" smtClean="0"/>
              <a:t>).</a:t>
            </a:r>
          </a:p>
          <a:p>
            <a:r>
              <a:rPr lang="en-US" sz="4000" dirty="0" smtClean="0"/>
              <a:t>Windows has more than 25 types of objects. A few of the types are:</a:t>
            </a:r>
          </a:p>
          <a:p>
            <a:pPr lvl="1">
              <a:buFont typeface="Wingdings" panose="05000000000000000000" pitchFamily="2" charset="2"/>
              <a:buChar char="Ø"/>
            </a:pPr>
            <a:r>
              <a:rPr lang="en-US" sz="3600" dirty="0" smtClean="0"/>
              <a:t>Files</a:t>
            </a:r>
          </a:p>
          <a:p>
            <a:pPr lvl="1">
              <a:buFont typeface="Wingdings" panose="05000000000000000000" pitchFamily="2" charset="2"/>
              <a:buChar char="Ø"/>
            </a:pPr>
            <a:r>
              <a:rPr lang="en-US" sz="3600" dirty="0" smtClean="0"/>
              <a:t>Devices</a:t>
            </a:r>
          </a:p>
          <a:p>
            <a:pPr lvl="1">
              <a:buFont typeface="Wingdings" panose="05000000000000000000" pitchFamily="2" charset="2"/>
              <a:buChar char="Ø"/>
            </a:pPr>
            <a:r>
              <a:rPr lang="en-US" sz="3600" dirty="0" smtClean="0"/>
              <a:t>Threads</a:t>
            </a:r>
          </a:p>
          <a:p>
            <a:pPr lvl="1">
              <a:buFont typeface="Wingdings" panose="05000000000000000000" pitchFamily="2" charset="2"/>
              <a:buChar char="Ø"/>
            </a:pPr>
            <a:r>
              <a:rPr lang="en-US" sz="3600" dirty="0" smtClean="0"/>
              <a:t>Processes</a:t>
            </a:r>
          </a:p>
          <a:p>
            <a:pPr lvl="1">
              <a:buFont typeface="Wingdings" panose="05000000000000000000" pitchFamily="2" charset="2"/>
              <a:buChar char="Ø"/>
            </a:pPr>
            <a:r>
              <a:rPr lang="en-US" sz="3600" dirty="0" smtClean="0"/>
              <a:t>Events</a:t>
            </a:r>
          </a:p>
          <a:p>
            <a:pPr marL="0" indent="0">
              <a:buNone/>
            </a:pPr>
            <a:endParaRPr lang="en-US" dirty="0" smtClean="0"/>
          </a:p>
          <a:p>
            <a:pPr marL="0" indent="0">
              <a:buNone/>
            </a:pPr>
            <a:endParaRPr lang="en-US" dirty="0" smtClean="0"/>
          </a:p>
          <a:p>
            <a:pPr marL="0" indent="0">
              <a:buNone/>
            </a:pPr>
            <a:r>
              <a:rPr lang="en-US" dirty="0" smtClean="0"/>
              <a:t> </a:t>
            </a:r>
          </a:p>
          <a:p>
            <a:pPr marL="0" indent="0">
              <a:buNone/>
            </a:pPr>
            <a:r>
              <a:rPr lang="en-US" dirty="0"/>
              <a:t> </a:t>
            </a:r>
            <a:r>
              <a:rPr lang="en-US" dirty="0" smtClean="0"/>
              <a:t>  </a:t>
            </a:r>
          </a:p>
        </p:txBody>
      </p:sp>
    </p:spTree>
    <p:extLst>
      <p:ext uri="{BB962C8B-B14F-4D97-AF65-F5344CB8AC3E}">
        <p14:creationId xmlns:p14="http://schemas.microsoft.com/office/powerpoint/2010/main" val="2172793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Control</a:t>
            </a:r>
            <a:endParaRPr lang="en-US" b="1" dirty="0"/>
          </a:p>
        </p:txBody>
      </p:sp>
      <p:sp>
        <p:nvSpPr>
          <p:cNvPr id="3" name="Content Placeholder 2"/>
          <p:cNvSpPr>
            <a:spLocks noGrp="1"/>
          </p:cNvSpPr>
          <p:nvPr>
            <p:ph idx="1"/>
          </p:nvPr>
        </p:nvSpPr>
        <p:spPr/>
        <p:txBody>
          <a:bodyPr/>
          <a:lstStyle/>
          <a:p>
            <a:r>
              <a:rPr lang="en-US" dirty="0"/>
              <a:t>Cache Manager The Cache Manager is a part of the I/O architecture. It handles caching for the entire I/O system. </a:t>
            </a:r>
            <a:endParaRPr lang="en-US" dirty="0" smtClean="0"/>
          </a:p>
          <a:p>
            <a:r>
              <a:rPr lang="en-US" dirty="0" smtClean="0"/>
              <a:t>Caching </a:t>
            </a:r>
            <a:r>
              <a:rPr lang="en-US" dirty="0"/>
              <a:t>is used to improve the performance of the I/O systems. </a:t>
            </a:r>
            <a:endParaRPr lang="en-US" dirty="0" smtClean="0"/>
          </a:p>
          <a:p>
            <a:r>
              <a:rPr lang="en-US" dirty="0" smtClean="0"/>
              <a:t>Instead </a:t>
            </a:r>
            <a:r>
              <a:rPr lang="en-US" dirty="0"/>
              <a:t>of reading and writing directly to disk, frequently used files are temporarily stored in a cache in memory, and read and write operations are performed to these files in the memory.</a:t>
            </a:r>
          </a:p>
        </p:txBody>
      </p:sp>
    </p:spTree>
    <p:extLst>
      <p:ext uri="{BB962C8B-B14F-4D97-AF65-F5344CB8AC3E}">
        <p14:creationId xmlns:p14="http://schemas.microsoft.com/office/powerpoint/2010/main" val="1543008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Configuration manager</a:t>
            </a:r>
            <a:endParaRPr lang="en-US" b="1" dirty="0"/>
          </a:p>
        </p:txBody>
      </p:sp>
      <p:sp>
        <p:nvSpPr>
          <p:cNvPr id="3" name="Content Placeholder 2"/>
          <p:cNvSpPr>
            <a:spLocks noGrp="1"/>
          </p:cNvSpPr>
          <p:nvPr>
            <p:ph idx="1"/>
          </p:nvPr>
        </p:nvSpPr>
        <p:spPr/>
        <p:txBody>
          <a:bodyPr/>
          <a:lstStyle/>
          <a:p>
            <a:r>
              <a:rPr lang="en-US" dirty="0"/>
              <a:t>The Windows kernel-mode configuration manager manages the registry. If your driver needs to know about changes in the registry, it can use the routines of the configuration manager to do so by registering callbacks on specific registry data. </a:t>
            </a:r>
          </a:p>
          <a:p>
            <a:r>
              <a:rPr lang="en-US" dirty="0"/>
              <a:t>Then, when the data in the registry changes, the callback is triggered and you can run code to process the callback information in your driver.</a:t>
            </a:r>
          </a:p>
          <a:p>
            <a:endParaRPr lang="en-US" dirty="0"/>
          </a:p>
        </p:txBody>
      </p:sp>
    </p:spTree>
    <p:extLst>
      <p:ext uri="{BB962C8B-B14F-4D97-AF65-F5344CB8AC3E}">
        <p14:creationId xmlns:p14="http://schemas.microsoft.com/office/powerpoint/2010/main" val="209709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I/O Manager</a:t>
            </a:r>
            <a:endParaRPr lang="en-US" b="1" dirty="0"/>
          </a:p>
        </p:txBody>
      </p:sp>
      <p:sp>
        <p:nvSpPr>
          <p:cNvPr id="3" name="Content Placeholder 2"/>
          <p:cNvSpPr>
            <a:spLocks noGrp="1"/>
          </p:cNvSpPr>
          <p:nvPr>
            <p:ph idx="1"/>
          </p:nvPr>
        </p:nvSpPr>
        <p:spPr/>
        <p:txBody>
          <a:bodyPr/>
          <a:lstStyle/>
          <a:p>
            <a:r>
              <a:rPr lang="en-US" dirty="0"/>
              <a:t>The I/O Manager manages all the input and output for the operating system. </a:t>
            </a:r>
            <a:endParaRPr lang="en-US" dirty="0" smtClean="0"/>
          </a:p>
          <a:p>
            <a:r>
              <a:rPr lang="en-US" dirty="0" smtClean="0"/>
              <a:t>It </a:t>
            </a:r>
            <a:r>
              <a:rPr lang="en-US" dirty="0"/>
              <a:t>supports all file system drivers, hardware device drivers and network </a:t>
            </a:r>
            <a:r>
              <a:rPr lang="en-US" dirty="0" smtClean="0"/>
              <a:t>drivers .</a:t>
            </a:r>
          </a:p>
          <a:p>
            <a:r>
              <a:rPr lang="en-US" dirty="0" smtClean="0"/>
              <a:t> </a:t>
            </a:r>
            <a:r>
              <a:rPr lang="en-US" dirty="0"/>
              <a:t>The I/O Manager provides a common interface that all drivers, such as FAT file system driver. </a:t>
            </a:r>
            <a:endParaRPr lang="en-US" dirty="0" smtClean="0"/>
          </a:p>
          <a:p>
            <a:r>
              <a:rPr lang="en-US" dirty="0" smtClean="0"/>
              <a:t>This </a:t>
            </a:r>
            <a:r>
              <a:rPr lang="en-US" dirty="0"/>
              <a:t>allows the I/O Manager to communicate with all drivers in the same way, without any knowledge of how the devices they control actually work</a:t>
            </a:r>
          </a:p>
        </p:txBody>
      </p:sp>
    </p:spTree>
    <p:extLst>
      <p:ext uri="{BB962C8B-B14F-4D97-AF65-F5344CB8AC3E}">
        <p14:creationId xmlns:p14="http://schemas.microsoft.com/office/powerpoint/2010/main" val="378608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Local procedure call</a:t>
            </a:r>
            <a:endParaRPr lang="en-US" b="1" dirty="0"/>
          </a:p>
        </p:txBody>
      </p:sp>
      <p:sp>
        <p:nvSpPr>
          <p:cNvPr id="3" name="Content Placeholder 2"/>
          <p:cNvSpPr>
            <a:spLocks noGrp="1"/>
          </p:cNvSpPr>
          <p:nvPr>
            <p:ph idx="1"/>
          </p:nvPr>
        </p:nvSpPr>
        <p:spPr/>
        <p:txBody>
          <a:bodyPr/>
          <a:lstStyle/>
          <a:p>
            <a:r>
              <a:rPr lang="en-US" dirty="0"/>
              <a:t>The executive system implements a message passing facility called a Local Procedure Call (LPC). </a:t>
            </a:r>
            <a:endParaRPr lang="en-US" dirty="0" smtClean="0"/>
          </a:p>
          <a:p>
            <a:r>
              <a:rPr lang="en-US" dirty="0" smtClean="0"/>
              <a:t>Applications </a:t>
            </a:r>
            <a:r>
              <a:rPr lang="en-US" dirty="0"/>
              <a:t>communicate with the environment subsystems by passing messages via the LPC </a:t>
            </a:r>
            <a:r>
              <a:rPr lang="en-US" dirty="0" smtClean="0"/>
              <a:t>facility.</a:t>
            </a:r>
            <a:endParaRPr lang="en-US" dirty="0"/>
          </a:p>
        </p:txBody>
      </p:sp>
    </p:spTree>
    <p:extLst>
      <p:ext uri="{BB962C8B-B14F-4D97-AF65-F5344CB8AC3E}">
        <p14:creationId xmlns:p14="http://schemas.microsoft.com/office/powerpoint/2010/main" val="3520290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711</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Wingdings</vt:lpstr>
      <vt:lpstr>Office Theme</vt:lpstr>
      <vt:lpstr>What is kernel ?</vt:lpstr>
      <vt:lpstr>KERNEL &amp; USER MODE</vt:lpstr>
      <vt:lpstr>Components of kernel</vt:lpstr>
      <vt:lpstr>Functions of Executive Services</vt:lpstr>
      <vt:lpstr>Object Types</vt:lpstr>
      <vt:lpstr>Cache Control</vt:lpstr>
      <vt:lpstr>Configuration manager</vt:lpstr>
      <vt:lpstr>I/O Manager</vt:lpstr>
      <vt:lpstr>Local procedure call</vt:lpstr>
      <vt:lpstr>Memory Manager</vt:lpstr>
      <vt:lpstr>Process Structure</vt:lpstr>
      <vt:lpstr>Pnp Manager</vt:lpstr>
      <vt:lpstr>Security Reference Monitor</vt:lpstr>
      <vt:lpstr>Graphic device drivers</vt:lpstr>
      <vt:lpstr>Device Drivers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kernel ?</dc:title>
  <dc:creator>Mayekar, Gaurav</dc:creator>
  <cp:lastModifiedBy>Administrator</cp:lastModifiedBy>
  <cp:revision>45</cp:revision>
  <dcterms:created xsi:type="dcterms:W3CDTF">2018-03-16T13:05:55Z</dcterms:created>
  <dcterms:modified xsi:type="dcterms:W3CDTF">2018-03-21T13:23:05Z</dcterms:modified>
</cp:coreProperties>
</file>