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21"/>
  </p:notesMasterIdLst>
  <p:handoutMasterIdLst>
    <p:handoutMasterId r:id="rId22"/>
  </p:handoutMasterIdLst>
  <p:sldIdLst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56" r:id="rId15"/>
    <p:sldId id="265" r:id="rId16"/>
    <p:sldId id="263" r:id="rId17"/>
    <p:sldId id="268" r:id="rId18"/>
    <p:sldId id="271" r:id="rId19"/>
    <p:sldId id="278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56"/>
            <p14:sldId id="265"/>
            <p14:sldId id="263"/>
            <p14:sldId id="268"/>
            <p14:sldId id="271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>
        <p:scale>
          <a:sx n="75" d="100"/>
          <a:sy n="75" d="100"/>
        </p:scale>
        <p:origin x="5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07/04/2018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1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2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0936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rgbClr val="263147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263147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263147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263147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rgbClr val="263147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AC4DF3-DBB4-4672-88A3-50991EFE0D66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7F4D290-1721-47CC-AF8D-5DFC846152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5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>
              <a:defRPr sz="4000">
                <a:latin typeface="Calibri" panose="020F050202020403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07988" y="1557338"/>
            <a:ext cx="11160125" cy="4824412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4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  <p:sldLayoutId id="2147483814" r:id="rId4"/>
    <p:sldLayoutId id="2147483815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3" r:id="rId4"/>
    <p:sldLayoutId id="2147483811" r:id="rId5"/>
    <p:sldLayoutId id="2147483781" r:id="rId6"/>
    <p:sldLayoutId id="2147483780" r:id="rId7"/>
    <p:sldLayoutId id="2147483734" r:id="rId8"/>
    <p:sldLayoutId id="2147483735" r:id="rId9"/>
    <p:sldLayoutId id="2147483812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jfif"/><Relationship Id="rId5" Type="http://schemas.openxmlformats.org/officeDocument/2006/relationships/image" Target="../media/image24.jpeg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fif"/><Relationship Id="rId2" Type="http://schemas.openxmlformats.org/officeDocument/2006/relationships/image" Target="../media/image32.jfi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75720" y="3717032"/>
            <a:ext cx="8208293" cy="166415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FUNDAMENTALS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84137" y="404664"/>
            <a:ext cx="61428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OSI layer Protocol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2"/>
          <a:stretch/>
        </p:blipFill>
        <p:spPr>
          <a:xfrm>
            <a:off x="2207568" y="1628800"/>
            <a:ext cx="7560840" cy="40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SERVICES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188640"/>
            <a:ext cx="11016604" cy="863601"/>
          </a:xfrm>
        </p:spPr>
        <p:txBody>
          <a:bodyPr/>
          <a:lstStyle/>
          <a:p>
            <a:r>
              <a:rPr lang="en-IN" b="1" dirty="0" smtClean="0"/>
              <a:t>What is DHCP?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7988" y="1268414"/>
            <a:ext cx="11160125" cy="4824412"/>
          </a:xfrm>
        </p:spPr>
        <p:txBody>
          <a:bodyPr>
            <a:normAutofit/>
          </a:bodyPr>
          <a:lstStyle/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Used to dynamically assign an IP address to any node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DHCP Allocation Mechanism:</a:t>
            </a:r>
          </a:p>
          <a:p>
            <a:pPr marL="1371600" lvl="2" indent="-457200"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Manual allocation</a:t>
            </a:r>
            <a:endParaRPr lang="en-US" sz="2000" dirty="0">
              <a:solidFill>
                <a:srgbClr val="000000"/>
              </a:solidFill>
            </a:endParaRPr>
          </a:p>
          <a:p>
            <a:pPr marL="1371600" lvl="2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Automatic allocation </a:t>
            </a:r>
          </a:p>
          <a:p>
            <a:pPr marL="1371600" lvl="2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Dynamic </a:t>
            </a:r>
            <a:r>
              <a:rPr lang="en-US" sz="2000" dirty="0" smtClean="0">
                <a:solidFill>
                  <a:srgbClr val="000000"/>
                </a:solidFill>
              </a:rPr>
              <a:t>allocation</a:t>
            </a:r>
          </a:p>
          <a:p>
            <a:pPr marL="914400" lvl="2" indent="0">
              <a:buSzPct val="100000"/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914400" lvl="2" indent="0">
              <a:buSzPct val="100000"/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914400" indent="-457200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1257300" lvl="2" indent="-342900">
              <a:buSzPct val="100000"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800100" indent="-342900">
              <a:buSzPct val="100000"/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852935"/>
            <a:ext cx="5904656" cy="34560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580276" y="1861584"/>
            <a:ext cx="1764196" cy="3914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ARP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9277823" y="1234555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9277824" y="2310664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40588" y="2912055"/>
            <a:ext cx="236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Physical Address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463263" y="813336"/>
            <a:ext cx="232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Logical Address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8580275" y="5013176"/>
            <a:ext cx="1764196" cy="3914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RARP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74946" y="3967858"/>
            <a:ext cx="232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Logical Address</a:t>
            </a:r>
            <a:endParaRPr lang="en-US" b="1" dirty="0"/>
          </a:p>
        </p:txBody>
      </p:sp>
      <p:sp>
        <p:nvSpPr>
          <p:cNvPr id="28" name="Down Arrow 27"/>
          <p:cNvSpPr/>
          <p:nvPr/>
        </p:nvSpPr>
        <p:spPr>
          <a:xfrm rot="10800000">
            <a:off x="9255293" y="5469019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40588" y="6146046"/>
            <a:ext cx="236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Physical Address</a:t>
            </a:r>
            <a:endParaRPr lang="en-US" b="1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9277823" y="4307243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340588" y="813336"/>
            <a:ext cx="2444933" cy="2615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319019" y="3940426"/>
            <a:ext cx="2444933" cy="2615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141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14306 L -1.66667E-6 4.8148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15695 L -1.66667E-6 3.7037E-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14606 L -4.79167E-6 -2.77556E-1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16945 L -0.00339 0.00417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8" grpId="1" animBg="1"/>
      <p:bldP spid="23" grpId="0" animBg="1" autoUpdateAnimBg="0"/>
      <p:bldP spid="23" grpId="1" animBg="1"/>
      <p:bldP spid="24" grpId="0"/>
      <p:bldP spid="25" grpId="0"/>
      <p:bldP spid="26" grpId="0" animBg="1"/>
      <p:bldP spid="28" grpId="0" animBg="1"/>
      <p:bldP spid="28" grpId="1" animBg="1"/>
      <p:bldP spid="30" grpId="0" animBg="1"/>
      <p:bldP spid="30" grpId="1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85" y="55226"/>
            <a:ext cx="11016604" cy="863601"/>
          </a:xfrm>
        </p:spPr>
        <p:txBody>
          <a:bodyPr/>
          <a:lstStyle/>
          <a:p>
            <a:r>
              <a:rPr lang="en-IN" b="1" dirty="0" smtClean="0"/>
              <a:t>DNS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864" y="663688"/>
            <a:ext cx="11160125" cy="48244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converts </a:t>
            </a:r>
            <a:r>
              <a:rPr lang="en-US" dirty="0"/>
              <a:t>a computer's host name into an IP address on the Internet.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4" y="1152041"/>
            <a:ext cx="4713388" cy="4627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87" y="1237810"/>
            <a:ext cx="5276367" cy="2645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8" t="4596" r="33732" b="5183"/>
          <a:stretch/>
        </p:blipFill>
        <p:spPr>
          <a:xfrm>
            <a:off x="10824116" y="3913057"/>
            <a:ext cx="831876" cy="1283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87" y="3779079"/>
            <a:ext cx="1245339" cy="12453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83" y="5551941"/>
            <a:ext cx="755144" cy="755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90058" y="558280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DNS CACHE</a:t>
            </a:r>
            <a:endParaRPr lang="en-US" b="1" dirty="0"/>
          </a:p>
        </p:txBody>
      </p:sp>
      <p:sp>
        <p:nvSpPr>
          <p:cNvPr id="15" name="Right Arrow 14"/>
          <p:cNvSpPr/>
          <p:nvPr/>
        </p:nvSpPr>
        <p:spPr>
          <a:xfrm>
            <a:off x="7608168" y="4303297"/>
            <a:ext cx="2808312" cy="213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582787" y="4614823"/>
            <a:ext cx="2808312" cy="213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520885" y="5048888"/>
            <a:ext cx="613592" cy="264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70731" y="3982207"/>
            <a:ext cx="24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ip of xyz.com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02812" y="489439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48790" y="4837588"/>
            <a:ext cx="218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156.x.x.x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3986" y="6307085"/>
            <a:ext cx="173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OS cache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8756" y="4952656"/>
            <a:ext cx="103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13115" y="5226025"/>
            <a:ext cx="103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94 -0.00024 L -2.70833E-6 4.44444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72 4.07407E-6 L 6.25E-7 4.07407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0.12777 L 3.95833E-6 -4.07407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51" y="188640"/>
            <a:ext cx="11016604" cy="863601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LDAP (Lightweight Directory Access Protocol)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7988" y="1196752"/>
            <a:ext cx="11160125" cy="51849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Times New Roman" pitchFamily="18" charset="0"/>
                <a:sym typeface="Arial"/>
              </a:rPr>
              <a:t>Directory services </a:t>
            </a:r>
            <a:r>
              <a:rPr lang="en-US" kern="0" dirty="0" smtClean="0">
                <a:solidFill>
                  <a:srgbClr val="000000"/>
                </a:solidFill>
                <a:cs typeface="Times New Roman" pitchFamily="18" charset="0"/>
                <a:sym typeface="Arial"/>
              </a:rPr>
              <a:t>contain </a:t>
            </a:r>
            <a:r>
              <a:rPr lang="en-US" kern="0" dirty="0">
                <a:solidFill>
                  <a:srgbClr val="000000"/>
                </a:solidFill>
                <a:cs typeface="Times New Roman" pitchFamily="18" charset="0"/>
                <a:sym typeface="Arial"/>
              </a:rPr>
              <a:t>data and </a:t>
            </a:r>
            <a:r>
              <a:rPr lang="en-US" kern="0" dirty="0" smtClean="0">
                <a:solidFill>
                  <a:srgbClr val="000000"/>
                </a:solidFill>
                <a:cs typeface="Times New Roman" pitchFamily="18" charset="0"/>
                <a:sym typeface="Arial"/>
              </a:rPr>
              <a:t>metadata.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Times New Roman" pitchFamily="18" charset="0"/>
                <a:sym typeface="Arial"/>
              </a:rPr>
              <a:t> X.500 formed the basis of a standard that is widely deployed known as LDAP.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7752184" y="2997163"/>
            <a:ext cx="3240360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c=org, dc=com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824192" y="3789252"/>
            <a:ext cx="1296144" cy="71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44613" y="3788406"/>
            <a:ext cx="987891" cy="79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95459" y="4509120"/>
            <a:ext cx="2108854" cy="78956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</a:t>
            </a:r>
            <a:r>
              <a:rPr lang="en-US" dirty="0" err="1" smtClean="0"/>
              <a:t>u</a:t>
            </a:r>
            <a:r>
              <a:rPr lang="en-US" dirty="0" smtClean="0"/>
              <a:t>=finance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737222" y="4578601"/>
            <a:ext cx="1982653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</a:t>
            </a:r>
            <a:r>
              <a:rPr lang="en-US" dirty="0" err="1" smtClean="0"/>
              <a:t>u</a:t>
            </a:r>
            <a:r>
              <a:rPr lang="en-US" dirty="0" smtClean="0"/>
              <a:t>=</a:t>
            </a:r>
            <a:r>
              <a:rPr lang="en-US" dirty="0" err="1" smtClean="0"/>
              <a:t>eng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536160" y="5298681"/>
            <a:ext cx="0" cy="722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7536160" y="6018549"/>
            <a:ext cx="360040" cy="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61668" y="5827753"/>
            <a:ext cx="169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Cn=Sam Carter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0156318" y="5229200"/>
            <a:ext cx="0" cy="722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0156318" y="5944014"/>
            <a:ext cx="360040" cy="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64325" y="5804210"/>
            <a:ext cx="169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Cn=Harry Milter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10140"/>
              </p:ext>
            </p:extLst>
          </p:nvPr>
        </p:nvGraphicFramePr>
        <p:xfrm>
          <a:off x="623392" y="2295111"/>
          <a:ext cx="5180727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6909"/>
                <a:gridCol w="1726909"/>
                <a:gridCol w="1726909"/>
              </a:tblGrid>
              <a:tr h="3460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460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r>
                        <a:rPr lang="en-US" baseline="0" dirty="0" smtClean="0"/>
                        <a:t>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a@xyz.com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09" y="2575634"/>
            <a:ext cx="6066095" cy="23625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63857" y="1169011"/>
            <a:ext cx="9672481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555555"/>
                </a:solidFill>
              </a:rPr>
              <a:t>Lightweight Directory Access Protocol uses client-server architecture.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25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22" grpId="0"/>
      <p:bldP spid="25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116632"/>
            <a:ext cx="11016604" cy="86360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Services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9" y="3933056"/>
            <a:ext cx="1872208" cy="18722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30" y="4390777"/>
            <a:ext cx="2376264" cy="1321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12" y="1623320"/>
            <a:ext cx="1151799" cy="1151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322" y="1489412"/>
            <a:ext cx="1194535" cy="1173992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3877920" y="1254928"/>
            <a:ext cx="2650700" cy="1728192"/>
          </a:xfrm>
          <a:prstGeom prst="cloud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38945" y="19458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Internet/Intranet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635884" y="1945832"/>
            <a:ext cx="936104" cy="21962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10071374" y="2735440"/>
            <a:ext cx="2432040" cy="9676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29" y="1489412"/>
            <a:ext cx="1173992" cy="117399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8719083" y="2003224"/>
            <a:ext cx="864096" cy="43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994362" y="1945832"/>
            <a:ext cx="864096" cy="43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12564" y="2008500"/>
            <a:ext cx="864096" cy="43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1332" y="1565928"/>
            <a:ext cx="1236628" cy="37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SMTP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10926" y="1557844"/>
            <a:ext cx="1236628" cy="37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SMTP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50185" y="1568099"/>
            <a:ext cx="1236628" cy="37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SMTP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94162" y="2886045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Mail Transfer Agent   (MTA)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54665" y="277031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Mail Transfer Agent   (MTA)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488714" y="982887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Mail Delivery Agent   (MDA)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13401" y="3360850"/>
            <a:ext cx="14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Pop / IMAP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795" y="556042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User Agent (MUA)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70403" y="575645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User Agent (MUA)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48" y="116632"/>
            <a:ext cx="11016604" cy="863601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Proxy</a:t>
            </a:r>
            <a:r>
              <a:rPr lang="en-US" b="1" dirty="0" smtClean="0"/>
              <a:t>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7988" y="1052736"/>
            <a:ext cx="11160125" cy="53290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Acts as an intermediary between the user's computer and the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Forward and Reverse Proxy are two types of proxy server.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3" y="2910136"/>
            <a:ext cx="1900372" cy="1900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643" y="2780928"/>
            <a:ext cx="2143126" cy="2143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66" y="2564904"/>
            <a:ext cx="2241053" cy="224105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03222" y="3070469"/>
            <a:ext cx="23762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977388" y="3064822"/>
            <a:ext cx="23762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2956113" y="3985633"/>
            <a:ext cx="23762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6888088" y="3989264"/>
            <a:ext cx="23762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3672" y="2706714"/>
            <a:ext cx="18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www.abc.com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60643" y="4460772"/>
            <a:ext cx="18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www.abc.com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0" y="3035447"/>
            <a:ext cx="1900372" cy="19003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27" y="2620752"/>
            <a:ext cx="2241053" cy="224105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68631" y="2041417"/>
            <a:ext cx="2562004" cy="4320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55" y="3989264"/>
            <a:ext cx="2119474" cy="21194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49109" y="5924072"/>
            <a:ext cx="166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67193" y="2561244"/>
            <a:ext cx="212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Proxy Server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87081" y="3470327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 to Date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4302" y="2721327"/>
            <a:ext cx="254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Request</a:t>
            </a:r>
            <a:endParaRPr lang="en-US" dirty="0"/>
          </a:p>
        </p:txBody>
      </p:sp>
      <p:sp>
        <p:nvSpPr>
          <p:cNvPr id="34" name="Bent Arrow 33"/>
          <p:cNvSpPr/>
          <p:nvPr/>
        </p:nvSpPr>
        <p:spPr>
          <a:xfrm flipH="1">
            <a:off x="2715411" y="3638043"/>
            <a:ext cx="3731366" cy="7973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969171" y="3124872"/>
            <a:ext cx="2096643" cy="340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7682509" y="3683811"/>
            <a:ext cx="2671705" cy="4264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956112" y="4201657"/>
            <a:ext cx="210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sent from cache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75536" y="942120"/>
            <a:ext cx="2942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Proxy Caching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84265" y="4864335"/>
            <a:ext cx="237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967107" y="4924054"/>
            <a:ext cx="237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812170" y="4980313"/>
            <a:ext cx="237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Server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58931" y="5338454"/>
            <a:ext cx="212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Proxy Server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384265" y="4884507"/>
            <a:ext cx="237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3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5" grpId="0" animBg="1"/>
      <p:bldP spid="23" grpId="0"/>
      <p:bldP spid="34" grpId="0" animBg="1"/>
      <p:bldP spid="35" grpId="0" animBg="1"/>
      <p:bldP spid="36" grpId="0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584" y="476672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Components Of Communication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8" t="45692" r="6539" b="12770"/>
          <a:stretch/>
        </p:blipFill>
        <p:spPr>
          <a:xfrm>
            <a:off x="1631504" y="1700808"/>
            <a:ext cx="907300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392" y="260648"/>
            <a:ext cx="10153128" cy="1111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Characteristics</a:t>
            </a:r>
          </a:p>
          <a:p>
            <a:pPr algn="ctr"/>
            <a:endParaRPr lang="en-US" sz="2400" b="1" dirty="0">
              <a:cs typeface="Times New Roman" pitchFamily="18" charset="0"/>
            </a:endParaRPr>
          </a:p>
          <a:p>
            <a:pPr lvl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four types of network characteristics are there: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Fault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Tolerance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Quality of Service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752" y="3326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Types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568" y="1268760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02" y="1266754"/>
            <a:ext cx="75533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340768"/>
            <a:ext cx="2877391" cy="5189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980728"/>
            <a:ext cx="2777017" cy="144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" b="2763"/>
          <a:stretch/>
        </p:blipFill>
        <p:spPr>
          <a:xfrm>
            <a:off x="4287045" y="3668872"/>
            <a:ext cx="3417432" cy="2019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13514" b="11192"/>
          <a:stretch/>
        </p:blipFill>
        <p:spPr>
          <a:xfrm>
            <a:off x="818719" y="3548936"/>
            <a:ext cx="2667319" cy="2259360"/>
          </a:xfrm>
          <a:prstGeom prst="rect">
            <a:avLst/>
          </a:prstGeom>
        </p:spPr>
      </p:pic>
      <p:pic>
        <p:nvPicPr>
          <p:cNvPr id="10" name="Picture 2" descr="Image result for one to one topology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0"/>
          <a:stretch/>
        </p:blipFill>
        <p:spPr bwMode="auto">
          <a:xfrm>
            <a:off x="8236688" y="342227"/>
            <a:ext cx="3202599" cy="21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330" b="5335"/>
          <a:stretch/>
        </p:blipFill>
        <p:spPr>
          <a:xfrm>
            <a:off x="8236688" y="3352982"/>
            <a:ext cx="3714054" cy="244598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95400" y="175216"/>
            <a:ext cx="8686800" cy="581744"/>
          </a:xfrm>
          <a:prstGeom prst="rect">
            <a:avLst/>
          </a:prstGeom>
        </p:spPr>
        <p:txBody>
          <a:bodyPr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D" sz="7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Topologies</a:t>
            </a:r>
            <a:r>
              <a:rPr lang="en-ID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D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5758" y="2078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Point–To-Point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59896" y="244811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Bus Topology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12025" y="599008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Ring Topology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56304" y="599008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 Topology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814458" y="254044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Mesh Topology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878502" y="5990081"/>
            <a:ext cx="243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Hybrid Topology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536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3392" y="404664"/>
            <a:ext cx="7658100" cy="6857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Devices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090463"/>
            <a:ext cx="2716316" cy="1940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66" y="1160042"/>
            <a:ext cx="2768899" cy="2015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4343285"/>
            <a:ext cx="2466321" cy="1584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70" t="49863" r="2297" b="4776"/>
          <a:stretch/>
        </p:blipFill>
        <p:spPr>
          <a:xfrm>
            <a:off x="8688288" y="1412776"/>
            <a:ext cx="2592288" cy="1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5" y="4098890"/>
            <a:ext cx="5060447" cy="18285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60586" y="595322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31407" y="3133285"/>
            <a:ext cx="256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Repeater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79976" y="313328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Router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20436" y="303128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Switch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00156" y="595322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Bridge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940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574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28674" name="Picture 2" descr="C:\Users\dell\Downloads\ipv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420888"/>
            <a:ext cx="8458200" cy="2743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752600" y="246531"/>
            <a:ext cx="8305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IP Addressing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IPv4</a:t>
            </a:r>
          </a:p>
        </p:txBody>
      </p:sp>
    </p:spTree>
    <p:extLst>
      <p:ext uri="{BB962C8B-B14F-4D97-AF65-F5344CB8AC3E}">
        <p14:creationId xmlns:p14="http://schemas.microsoft.com/office/powerpoint/2010/main" val="35971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268414"/>
            <a:ext cx="11370945" cy="50403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128 bit IPV6 address is written as Eight 16 bit integer.(Using decimal digits foe each integer)</a:t>
            </a:r>
          </a:p>
          <a:p>
            <a:pPr>
              <a:lnSpc>
                <a:spcPct val="100000"/>
              </a:lnSpc>
            </a:pPr>
            <a:r>
              <a:rPr lang="en-US" dirty="0"/>
              <a:t>Ex:          CEDF : BF76 : 0000 : 0000 : 009E : FACE : 3025 : DF12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1100 1110 1101 1111 : 1011 1111 0111 0110 : 0000 0000 0000 0000 : 0000 0000 0000 0000 : 0000 0000 1001 1110 : 1111 1010 1100 1110 : 0011 0000 0010 0101 : 1101 1111 0001 0010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Abbreviations of leading Zeros: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        CEDF : BF76 : 0 : 0 : 9E : FACE : 3025 : DF12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“ 0000 : 0000” can be written as “ :: ”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         CEDF : BF76 : : 9E : FACE : 3025 : DF12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IPv6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23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77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</a:rPr>
            </a:br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4038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3352800"/>
            <a:ext cx="8229600" cy="691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366804"/>
            <a:ext cx="85344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Subnetting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Subnetting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is a way of splitting a network into smaller, more manageable pieces.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purpose of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subnetting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is to help relieve network congestion.</a:t>
            </a:r>
          </a:p>
          <a:p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Reserved Address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Link-local Addresses</a:t>
            </a:r>
          </a:p>
          <a:p>
            <a:pPr marL="1371600" lvl="2" indent="-457200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169.254.1.0 to 169.254.254.255</a:t>
            </a:r>
          </a:p>
          <a:p>
            <a:pPr marL="1371600" lvl="2" indent="-45720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Loopback IP Addresses</a:t>
            </a:r>
          </a:p>
          <a:p>
            <a:pPr marL="1371600" lvl="2" indent="-457200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127.0.0.1 to 127.255.255.254</a:t>
            </a:r>
          </a:p>
          <a:p>
            <a:pPr marL="1371600" lvl="2" indent="-45720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Private IP Address</a:t>
            </a:r>
          </a:p>
          <a:p>
            <a:pPr marL="914400" lvl="1" indent="-457200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10.0.0.0 to 10.255.255.255.</a:t>
            </a:r>
          </a:p>
          <a:p>
            <a:pPr marL="914400" lvl="1" indent="-457200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172.16.0.0 to 172.31.255.255.</a:t>
            </a:r>
          </a:p>
          <a:p>
            <a:pPr marL="914400" lvl="1" indent="-457200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192.168.0.0 to 192.168.255.255.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22871</TotalTime>
  <Words>415</Words>
  <Application>Microsoft Office PowerPoint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IPv6</vt:lpstr>
      <vt:lpstr>PowerPoint Presentation</vt:lpstr>
      <vt:lpstr>PowerPoint Presentation</vt:lpstr>
      <vt:lpstr>PowerPoint Presentation</vt:lpstr>
      <vt:lpstr>What is DHCP?</vt:lpstr>
      <vt:lpstr>DNS</vt:lpstr>
      <vt:lpstr>LDAP (Lightweight Directory Access Protocol)</vt:lpstr>
      <vt:lpstr>Mail Services</vt:lpstr>
      <vt:lpstr>Proxy Server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Potnis, Priyal</cp:lastModifiedBy>
  <cp:revision>209</cp:revision>
  <dcterms:created xsi:type="dcterms:W3CDTF">2017-10-18T07:07:16Z</dcterms:created>
  <dcterms:modified xsi:type="dcterms:W3CDTF">2018-04-07T07:37:50Z</dcterms:modified>
</cp:coreProperties>
</file>