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22"/>
  </p:notesMasterIdLst>
  <p:handoutMasterIdLst>
    <p:handoutMasterId r:id="rId23"/>
  </p:handout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56" r:id="rId15"/>
    <p:sldId id="265" r:id="rId16"/>
    <p:sldId id="263" r:id="rId17"/>
    <p:sldId id="268" r:id="rId18"/>
    <p:sldId id="271" r:id="rId19"/>
    <p:sldId id="278" r:id="rId20"/>
    <p:sldId id="280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56"/>
            <p14:sldId id="265"/>
            <p14:sldId id="263"/>
            <p14:sldId id="268"/>
            <p14:sldId id="271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09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263147"/>
                </a:solidFill>
              </a:defRPr>
            </a:lvl1pPr>
            <a:lvl2pPr>
              <a:defRPr>
                <a:solidFill>
                  <a:srgbClr val="263147"/>
                </a:solidFill>
              </a:defRPr>
            </a:lvl2pPr>
            <a:lvl3pPr>
              <a:defRPr>
                <a:solidFill>
                  <a:srgbClr val="263147"/>
                </a:solidFill>
              </a:defRPr>
            </a:lvl3pPr>
            <a:lvl4pPr>
              <a:defRPr>
                <a:solidFill>
                  <a:srgbClr val="263147"/>
                </a:solidFill>
              </a:defRPr>
            </a:lvl4pPr>
            <a:lvl5pPr>
              <a:defRPr>
                <a:solidFill>
                  <a:srgbClr val="2631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AC4DF3-DBB4-4672-88A3-50991EFE0D66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F4D290-1721-47CC-AF8D-5DFC84615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4" r:id="rId4"/>
    <p:sldLayoutId id="2147483815" r:id="rId5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fif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75720" y="3717032"/>
            <a:ext cx="8208293" cy="166415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FUNDAMENTALS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544" y="404664"/>
            <a:ext cx="7528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Complete OSI layer Protocol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"/>
          <a:stretch/>
        </p:blipFill>
        <p:spPr>
          <a:xfrm>
            <a:off x="2207568" y="1628800"/>
            <a:ext cx="7560840" cy="40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SERVICES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IN" b="1" dirty="0" smtClean="0"/>
              <a:t>What is DHCP?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268414"/>
            <a:ext cx="11160125" cy="4824412"/>
          </a:xfrm>
        </p:spPr>
        <p:txBody>
          <a:bodyPr>
            <a:normAutofit/>
          </a:bodyPr>
          <a:lstStyle/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Used to dynamically assign an IP address to any node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DHCP Allocation Mechanism: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Manual allocation</a:t>
            </a:r>
            <a:endParaRPr lang="en-US" sz="2000" dirty="0">
              <a:solidFill>
                <a:srgbClr val="000000"/>
              </a:solidFill>
            </a:endParaRP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Automatic allocation </a:t>
            </a:r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Dynamic </a:t>
            </a:r>
            <a:r>
              <a:rPr lang="en-US" sz="2000" dirty="0" smtClean="0">
                <a:solidFill>
                  <a:srgbClr val="000000"/>
                </a:solidFill>
              </a:rPr>
              <a:t>allocation</a:t>
            </a: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2" indent="0">
              <a:buSzPct val="100000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indent="-4572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1257300" lvl="2" indent="-342900">
              <a:buSzPct val="100000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800100" indent="-342900">
              <a:buSzPct val="100000"/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52935"/>
            <a:ext cx="5904656" cy="34560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80276" y="1861584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9277823" y="1234555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277824" y="2310664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40588" y="2912055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63263" y="813336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8580275" y="5013176"/>
            <a:ext cx="1764196" cy="3914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4946" y="3967858"/>
            <a:ext cx="23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Logical Address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9255293" y="5469019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40588" y="6146046"/>
            <a:ext cx="2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9277823" y="4307243"/>
            <a:ext cx="369099" cy="584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40588" y="813336"/>
            <a:ext cx="2444933" cy="2615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19019" y="3940426"/>
            <a:ext cx="2444933" cy="26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41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4306 L -1.66667E-6 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5695 L -1.66667E-6 3.7037E-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14606 L -4.79167E-6 -2.77556E-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16945 L -0.00339 0.0041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23" grpId="0" animBg="1" autoUpdateAnimBg="0"/>
      <p:bldP spid="23" grpId="1" animBg="1"/>
      <p:bldP spid="24" grpId="0"/>
      <p:bldP spid="25" grpId="0"/>
      <p:bldP spid="26" grpId="0" animBg="1"/>
      <p:bldP spid="28" grpId="0" animBg="1"/>
      <p:bldP spid="28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85" y="55226"/>
            <a:ext cx="11016604" cy="863601"/>
          </a:xfrm>
        </p:spPr>
        <p:txBody>
          <a:bodyPr/>
          <a:lstStyle/>
          <a:p>
            <a:r>
              <a:rPr lang="en-IN" b="1" dirty="0" smtClean="0"/>
              <a:t>DNS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864" y="663688"/>
            <a:ext cx="11160125" cy="4824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converts </a:t>
            </a:r>
            <a:r>
              <a:rPr lang="en-US" dirty="0"/>
              <a:t>a computer's host name into an IP address on the Internet.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" y="1152041"/>
            <a:ext cx="4713388" cy="462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1237810"/>
            <a:ext cx="5276367" cy="2645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8" t="4596" r="33732" b="5183"/>
          <a:stretch/>
        </p:blipFill>
        <p:spPr>
          <a:xfrm>
            <a:off x="10824116" y="3913057"/>
            <a:ext cx="831876" cy="1283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87" y="3779079"/>
            <a:ext cx="1245339" cy="1245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83" y="5551941"/>
            <a:ext cx="755144" cy="755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0058" y="558280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DNS CACHE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7608168" y="4303297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582787" y="4614823"/>
            <a:ext cx="2808312" cy="213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520885" y="5048888"/>
            <a:ext cx="613592" cy="264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70731" y="3982207"/>
            <a:ext cx="24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ip of xyz.com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812" y="48943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48790" y="4837588"/>
            <a:ext cx="218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156.x.x.x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3986" y="6307085"/>
            <a:ext cx="17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OS cache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4 -0.00024 L -2.70833E-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2 4.07407E-6 L 6.25E-7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12777 L 3.95833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51" y="188640"/>
            <a:ext cx="11016604" cy="863601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LDAP (Lightweight Directory Access Protocol)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196752"/>
            <a:ext cx="11160125" cy="51849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16632"/>
            <a:ext cx="11016604" cy="86360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" y="3933056"/>
            <a:ext cx="1872208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30" y="4390777"/>
            <a:ext cx="2376264" cy="132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2" y="1623320"/>
            <a:ext cx="1151799" cy="115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22" y="1489412"/>
            <a:ext cx="1194535" cy="1173992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3877920" y="1254928"/>
            <a:ext cx="2650700" cy="1728192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8945" y="19458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Internet/Intranet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635884" y="1945832"/>
            <a:ext cx="936104" cy="2196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10071374" y="2735440"/>
            <a:ext cx="2432040" cy="9676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29" y="1489412"/>
            <a:ext cx="1173992" cy="117399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719083" y="2003224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94362" y="1945832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12564" y="2008500"/>
            <a:ext cx="864096" cy="43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1332" y="1565928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0926" y="1557844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0185" y="1568099"/>
            <a:ext cx="1236628" cy="3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4162" y="288604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4665" y="277031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Transfer Agent   (MTA)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88714" y="98288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Delivery Agent   (</a:t>
            </a:r>
            <a:r>
              <a:rPr lang="en-US" dirty="0" smtClean="0"/>
              <a:t>MDA)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13401" y="3360850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Pop / IMAP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795" y="556042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70403" y="575645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User Agent (MUA)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16632"/>
            <a:ext cx="11016604" cy="863601"/>
          </a:xfrm>
        </p:spPr>
        <p:txBody>
          <a:bodyPr>
            <a:normAutofit/>
          </a:bodyPr>
          <a:lstStyle/>
          <a:p>
            <a:r>
              <a:rPr lang="en-US" sz="4400" b="1" smtClean="0"/>
              <a:t>Proxy</a:t>
            </a:r>
            <a:r>
              <a:rPr lang="en-US" b="1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7988" y="1052736"/>
            <a:ext cx="11160125" cy="5329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Acts as an intermediary between the user's computer and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Forward and Reverse Proxy are two types of proxy server.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2910136"/>
            <a:ext cx="1900372" cy="190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643" y="2780928"/>
            <a:ext cx="2143126" cy="2143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66" y="2564904"/>
            <a:ext cx="2241053" cy="22410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03222" y="3070469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77388" y="3064822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956113" y="3985633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888088" y="3989264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672" y="2706714"/>
            <a:ext cx="18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www.abc.com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0643" y="4460772"/>
            <a:ext cx="18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www.abc.com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0" y="3035447"/>
            <a:ext cx="1900372" cy="1900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27" y="2620752"/>
            <a:ext cx="2241053" cy="22410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68631" y="2041417"/>
            <a:ext cx="2562004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55" y="3989264"/>
            <a:ext cx="2119474" cy="21194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9109" y="5924072"/>
            <a:ext cx="16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67193" y="2561244"/>
            <a:ext cx="21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Proxy Server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87081" y="347032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 to 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4302" y="2721327"/>
            <a:ext cx="254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Request</a:t>
            </a:r>
            <a:endParaRPr lang="en-US" dirty="0"/>
          </a:p>
        </p:txBody>
      </p:sp>
      <p:sp>
        <p:nvSpPr>
          <p:cNvPr id="34" name="Bent Arrow 33"/>
          <p:cNvSpPr/>
          <p:nvPr/>
        </p:nvSpPr>
        <p:spPr>
          <a:xfrm flipH="1">
            <a:off x="2715411" y="3638043"/>
            <a:ext cx="3731366" cy="797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969171" y="3124872"/>
            <a:ext cx="2096643" cy="3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7682509" y="3683811"/>
            <a:ext cx="2671705" cy="426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56112" y="4201657"/>
            <a:ext cx="21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sent from cache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75536" y="942120"/>
            <a:ext cx="294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Proxy Caching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4265" y="4864335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67107" y="4924054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12170" y="4980313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Server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58931" y="5338454"/>
            <a:ext cx="21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Proxy Server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384265" y="4884507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5" grpId="0" animBg="1"/>
      <p:bldP spid="23" grpId="0"/>
      <p:bldP spid="34" grpId="0" animBg="1"/>
      <p:bldP spid="35" grpId="0" animBg="1"/>
      <p:bldP spid="36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Web Service?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584" y="476672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+mj-lt"/>
                <a:cs typeface="Times New Roman" pitchFamily="18" charset="0"/>
              </a:rPr>
              <a:t>Components Of Communication</a:t>
            </a:r>
            <a:endParaRPr lang="en-IN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t="45692" r="6539" b="12770"/>
          <a:stretch/>
        </p:blipFill>
        <p:spPr>
          <a:xfrm>
            <a:off x="1631504" y="1700808"/>
            <a:ext cx="907300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392" y="260648"/>
            <a:ext cx="10153128" cy="103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cs typeface="Times New Roman" pitchFamily="18" charset="0"/>
              </a:rPr>
              <a:t>Network Characteristics</a:t>
            </a:r>
          </a:p>
          <a:p>
            <a:pPr algn="ctr"/>
            <a:endParaRPr lang="en-US" sz="2400" b="1" dirty="0">
              <a:cs typeface="Times New Roman" pitchFamily="18" charset="0"/>
            </a:endParaRPr>
          </a:p>
          <a:p>
            <a:pPr algn="ctr"/>
            <a:endParaRPr lang="en-US" sz="2400" b="1" dirty="0"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four types of network characteristics are there: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Fault </a:t>
            </a:r>
            <a:r>
              <a:rPr lang="en-US" sz="2000" dirty="0" smtClean="0"/>
              <a:t>Tolerance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of Service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752" y="3326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+mj-lt"/>
                <a:cs typeface="Times New Roman" pitchFamily="18" charset="0"/>
              </a:rPr>
              <a:t>Network Types</a:t>
            </a:r>
            <a:endParaRPr lang="en-IN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568" y="1268760"/>
            <a:ext cx="868680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Times New Roman" pitchFamily="18" charset="0"/>
              </a:rPr>
              <a:t>LAN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Times New Roman" pitchFamily="18" charset="0"/>
              </a:rPr>
              <a:t>MAN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+mj-lt"/>
                <a:cs typeface="Times New Roman" pitchFamily="18" charset="0"/>
              </a:rPr>
              <a:t>WAN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2" y="1266754"/>
            <a:ext cx="7553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40768"/>
            <a:ext cx="2877391" cy="518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980728"/>
            <a:ext cx="2777017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 b="2763"/>
          <a:stretch/>
        </p:blipFill>
        <p:spPr>
          <a:xfrm>
            <a:off x="4287045" y="3668872"/>
            <a:ext cx="3417432" cy="2019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3514" b="11192"/>
          <a:stretch/>
        </p:blipFill>
        <p:spPr>
          <a:xfrm>
            <a:off x="818719" y="3548936"/>
            <a:ext cx="2667319" cy="2259360"/>
          </a:xfrm>
          <a:prstGeom prst="rect">
            <a:avLst/>
          </a:prstGeom>
        </p:spPr>
      </p:pic>
      <p:pic>
        <p:nvPicPr>
          <p:cNvPr id="10" name="Picture 2" descr="Image result for one to one topolog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/>
          <a:stretch/>
        </p:blipFill>
        <p:spPr bwMode="auto">
          <a:xfrm>
            <a:off x="8236688" y="342227"/>
            <a:ext cx="3202599" cy="21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330" b="5335"/>
          <a:stretch/>
        </p:blipFill>
        <p:spPr>
          <a:xfrm>
            <a:off x="8236688" y="3352982"/>
            <a:ext cx="3714054" cy="2445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95400" y="175216"/>
            <a:ext cx="8686800" cy="5817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ID" sz="27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Network Topologies</a:t>
            </a:r>
            <a: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D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758" y="2078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Point–To-Point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9896" y="24481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Bus Topology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025" y="599008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Ring Topology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56304" y="599008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 Topology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14458" y="25404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Mesh Topology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78502" y="5990081"/>
            <a:ext cx="24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Hybrid Topology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53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3392" y="404664"/>
            <a:ext cx="7658100" cy="6857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Network Devices</a:t>
            </a:r>
            <a:endParaRPr lang="en-US" sz="28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090463"/>
            <a:ext cx="2716316" cy="1940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6" y="1160042"/>
            <a:ext cx="2768899" cy="2015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343285"/>
            <a:ext cx="2466321" cy="1584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 t="49863" r="2297" b="4776"/>
          <a:stretch/>
        </p:blipFill>
        <p:spPr>
          <a:xfrm>
            <a:off x="8688288" y="1412776"/>
            <a:ext cx="2592288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5" y="4098890"/>
            <a:ext cx="5060447" cy="18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058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31407" y="3133285"/>
            <a:ext cx="256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Repeater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313328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Router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20436" y="303128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00156" y="595322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Bridge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94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574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8674" name="Picture 2" descr="C:\Users\dell\Downloads\ipv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20888"/>
            <a:ext cx="8458200" cy="2743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52600" y="246531"/>
            <a:ext cx="8305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Times New Roman" pitchFamily="18" charset="0"/>
              </a:rPr>
              <a:t>IP Addressing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itchFamily="18" charset="0"/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35971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68414"/>
            <a:ext cx="11370945" cy="50403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128 bit IPV6 address is written as Eight 16 bit integer.(Using decimal digits foe each integer)</a:t>
            </a:r>
          </a:p>
          <a:p>
            <a:pPr>
              <a:lnSpc>
                <a:spcPct val="100000"/>
              </a:lnSpc>
            </a:pPr>
            <a:r>
              <a:rPr lang="en-US" dirty="0"/>
              <a:t>Ex:          CEDF : BF76 : 0000 : 0000 : 009E : FACE : 3025 : DF12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1100 1110 1101 1111 : 1011 1111 0111 0110 : 0000 0000 0000 0000 : 0000 0000 0000 0000 : 0000 0000 1001 1110 : 1111 1010 1100 1110 : 0011 0000 0010 0101 : 1101 1111 0001 0010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Abbreviations of leading Zeros: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CEDF : BF76 : 0 : 0 : 9E : FACE : 3025 : DF12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 0000 : 0000” can be written as “ :: ”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 CEDF : BF76 : : 9E : FACE : 3025 : DF12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IPv6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/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4038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352800"/>
            <a:ext cx="8229600" cy="69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366804"/>
            <a:ext cx="85344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  <a:cs typeface="Times New Roman" pitchFamily="18" charset="0"/>
              </a:rPr>
              <a:t>Subnetting</a:t>
            </a:r>
            <a:r>
              <a:rPr lang="en-US" sz="2400" b="1" dirty="0">
                <a:latin typeface="+mj-lt"/>
                <a:cs typeface="Times New Roman" pitchFamily="18" charset="0"/>
              </a:rPr>
              <a:t>:</a:t>
            </a:r>
          </a:p>
          <a:p>
            <a:endParaRPr lang="en-US" sz="2400" b="1" dirty="0">
              <a:latin typeface="+mj-lt"/>
              <a:cs typeface="Times New Roman" pitchFamily="18" charset="0"/>
            </a:endParaRPr>
          </a:p>
          <a:p>
            <a:endParaRPr lang="en-US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err="1">
                <a:latin typeface="+mj-lt"/>
                <a:cs typeface="Times New Roman" pitchFamily="18" charset="0"/>
              </a:rPr>
              <a:t>Subnetting</a:t>
            </a:r>
            <a:r>
              <a:rPr lang="en-IN" sz="2000" dirty="0">
                <a:latin typeface="+mj-lt"/>
                <a:cs typeface="Times New Roman" pitchFamily="18" charset="0"/>
              </a:rPr>
              <a:t> is a way of splitting a network into smaller, more manageable pieces.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+mj-lt"/>
                <a:cs typeface="Times New Roman" pitchFamily="18" charset="0"/>
              </a:rPr>
              <a:t>purpose of </a:t>
            </a:r>
            <a:r>
              <a:rPr lang="en-IN" sz="2000" dirty="0" err="1">
                <a:latin typeface="+mj-lt"/>
                <a:cs typeface="Times New Roman" pitchFamily="18" charset="0"/>
              </a:rPr>
              <a:t>subnetting</a:t>
            </a:r>
            <a:r>
              <a:rPr lang="en-IN" sz="2000" dirty="0">
                <a:latin typeface="+mj-lt"/>
                <a:cs typeface="Times New Roman" pitchFamily="18" charset="0"/>
              </a:rPr>
              <a:t> is to help relieve network congestion.</a:t>
            </a:r>
          </a:p>
          <a:p>
            <a:endParaRPr lang="en-US" sz="2200" b="1" dirty="0">
              <a:latin typeface="+mj-lt"/>
              <a:cs typeface="Times New Roman" pitchFamily="18" charset="0"/>
            </a:endParaRPr>
          </a:p>
          <a:p>
            <a:r>
              <a:rPr lang="en-US" sz="2200" b="1" dirty="0">
                <a:latin typeface="+mj-lt"/>
                <a:cs typeface="Times New Roman" pitchFamily="18" charset="0"/>
              </a:rPr>
              <a:t>Reserved Address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Link-local Addresses</a:t>
            </a:r>
          </a:p>
          <a:p>
            <a:pPr marL="1371600" lvl="2" indent="-457200"/>
            <a:r>
              <a:rPr lang="en-IN" sz="2000" dirty="0">
                <a:latin typeface="+mj-lt"/>
                <a:cs typeface="Times New Roman" panose="02020603050405020304" pitchFamily="18" charset="0"/>
              </a:rPr>
              <a:t>169.254.1.0 to 169.254.254.255</a:t>
            </a:r>
          </a:p>
          <a:p>
            <a:pPr marL="1371600" lvl="2" indent="-457200"/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Loopback IP Addresses</a:t>
            </a:r>
          </a:p>
          <a:p>
            <a:pPr marL="1371600" lvl="2" indent="-457200"/>
            <a:r>
              <a:rPr lang="en-IN" sz="2000" dirty="0">
                <a:latin typeface="+mj-lt"/>
                <a:cs typeface="Times New Roman" panose="02020603050405020304" pitchFamily="18" charset="0"/>
              </a:rPr>
              <a:t>127.0.0.1 to 127.255.255.254</a:t>
            </a:r>
          </a:p>
          <a:p>
            <a:pPr marL="1371600" lvl="2" indent="-457200"/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Private IP Address</a:t>
            </a:r>
          </a:p>
          <a:p>
            <a:pPr marL="914400" lvl="1" indent="-457200"/>
            <a:r>
              <a:rPr lang="en-IN" sz="2000" dirty="0">
                <a:latin typeface="+mj-lt"/>
                <a:cs typeface="Times New Roman" panose="02020603050405020304" pitchFamily="18" charset="0"/>
              </a:rPr>
              <a:t>	10.0.0.0 to 10.255.255.255.</a:t>
            </a:r>
          </a:p>
          <a:p>
            <a:pPr marL="914400" lvl="1" indent="-457200"/>
            <a:r>
              <a:rPr lang="en-IN" sz="2000" dirty="0">
                <a:latin typeface="+mj-lt"/>
                <a:cs typeface="Times New Roman" panose="02020603050405020304" pitchFamily="18" charset="0"/>
              </a:rPr>
              <a:t>	172.16.0.0 to 172.31.255.255.</a:t>
            </a:r>
          </a:p>
          <a:p>
            <a:pPr marL="914400" lvl="1" indent="-457200"/>
            <a:r>
              <a:rPr lang="en-IN" sz="2000" dirty="0">
                <a:latin typeface="+mj-lt"/>
                <a:cs typeface="Times New Roman" panose="02020603050405020304" pitchFamily="18" charset="0"/>
              </a:rPr>
              <a:t>	192.168.0.0 to 192.168.255.255.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37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22801</TotalTime>
  <Words>371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IPv6</vt:lpstr>
      <vt:lpstr>PowerPoint Presentation</vt:lpstr>
      <vt:lpstr>PowerPoint Presentation</vt:lpstr>
      <vt:lpstr>PowerPoint Presentation</vt:lpstr>
      <vt:lpstr>What is DHCP?</vt:lpstr>
      <vt:lpstr>DNS</vt:lpstr>
      <vt:lpstr>LDAP (Lightweight Directory Access Protocol)</vt:lpstr>
      <vt:lpstr>Mail Services</vt:lpstr>
      <vt:lpstr>Proxy Server</vt:lpstr>
      <vt:lpstr>What is Web Service?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203</cp:revision>
  <dcterms:created xsi:type="dcterms:W3CDTF">2017-10-18T07:07:16Z</dcterms:created>
  <dcterms:modified xsi:type="dcterms:W3CDTF">2018-04-07T05:41:17Z</dcterms:modified>
</cp:coreProperties>
</file>