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Amatic SC"/>
      <p:regular r:id="rId38"/>
      <p:bold r:id="rId39"/>
    </p:embeddedFont>
    <p:embeddedFont>
      <p:font typeface="Source Code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4.xml"/><Relationship Id="rId41" Type="http://schemas.openxmlformats.org/officeDocument/2006/relationships/font" Target="fonts/SourceCodePr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AmaticSC-bold.fntdata"/><Relationship Id="rId16" Type="http://schemas.openxmlformats.org/officeDocument/2006/relationships/slide" Target="slides/slide10.xml"/><Relationship Id="rId38" Type="http://schemas.openxmlformats.org/officeDocument/2006/relationships/font" Target="fonts/AmaticSC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d38c13f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d38c13f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d95826f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d95826f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d95826f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d95826f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d95826f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d95826f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d95826f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d95826f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d95826f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d95826f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d95826f8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d95826f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d95826f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d95826f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d95826f8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d95826f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d95826f8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ed95826f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ed95826f8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ed95826f8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d95826f8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d95826f8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d95826f8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ed95826f8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d95826f8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ed95826f8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ed95826f8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ed95826f8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ed95826f8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ed95826f8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d95826f8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d95826f8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d95826f8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d95826f8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d95826f8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d95826f8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d38c13f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d38c13f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d38c13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d38c13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d38c13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d38c13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d38c13f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d38c13f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d38c13f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d38c13f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d38c13f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d38c13f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d38c13f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d38c13f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252700" y="105325"/>
            <a:ext cx="8520600" cy="3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Theme1 : Algorithmic Pricing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(Grid Dynamics Blog Series)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THEME 2: CLUSTERING</a:t>
            </a:r>
            <a:endParaRPr/>
          </a:p>
        </p:txBody>
      </p:sp>
      <p:sp>
        <p:nvSpPr>
          <p:cNvPr id="152" name="Google Shape;15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What is Clustering ?</a:t>
            </a:r>
            <a:endParaRPr/>
          </a:p>
        </p:txBody>
      </p:sp>
      <p:sp>
        <p:nvSpPr>
          <p:cNvPr id="158" name="Google Shape;15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•Grouping a set of objects in specific groups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•Unsupervised classification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Clustering algorithms</a:t>
            </a:r>
            <a:endParaRPr/>
          </a:p>
        </p:txBody>
      </p:sp>
      <p:sp>
        <p:nvSpPr>
          <p:cNvPr id="164" name="Google Shape;16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•K-means (partitioned)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•Agglomerative (hierarchical)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K-means clustering algorithm</a:t>
            </a:r>
            <a:endParaRPr/>
          </a:p>
        </p:txBody>
      </p:sp>
      <p:sp>
        <p:nvSpPr>
          <p:cNvPr id="170" name="Google Shape;17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•‘k’ -&gt; number of clusters that will be created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•‘means’ -&gt; how each data point is joined to a cluster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•Unnested clusters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•Every data point is assigned a single cluster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Steps</a:t>
            </a:r>
            <a:endParaRPr/>
          </a:p>
        </p:txBody>
      </p:sp>
      <p:sp>
        <p:nvSpPr>
          <p:cNvPr id="176" name="Google Shape;17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•Step 1: Choose “k” points as initial central values (centroids)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•Step 2: Every data point is assigned to cluster having the value closet to centroid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•Step 3: To check whether initial centroids are correct, recompute the centroids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•Step 4: If the recomputed centroids match with original ones, then we are on way of best solution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251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Implementing k-means on HomeDepot dataset</a:t>
            </a:r>
            <a:endParaRPr sz="1200"/>
          </a:p>
        </p:txBody>
      </p:sp>
      <p:sp>
        <p:nvSpPr>
          <p:cNvPr id="187" name="Google Shape;18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•We Will be implementing k-means algorithm on product sub-category ‘Backpacks’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•Sales of backpacks products will be monitored according to person’s age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•The clusters generated will help us to determine what type of age group take which type of backpack and the revenue generated by it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Agglomerative Hierarchical Clustering</a:t>
            </a:r>
            <a:endParaRPr sz="3100"/>
          </a:p>
        </p:txBody>
      </p:sp>
      <p:sp>
        <p:nvSpPr>
          <p:cNvPr id="193" name="Google Shape;19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•Algorithm creates cluster by continually nesting data points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•Approaches to hierarchical clustering:</a:t>
            </a:r>
            <a:endParaRPr sz="22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Agglomerative: nests data points by building from bottom up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Divisive Agglomerative: nests data points by building from top down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•It works by merging 2 closest clusters until a single cluster remains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•The final output shows the mapping of how each cluster was merged together in each step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41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4" name="Google Shape;20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36"/>
            <a:ext cx="9144000" cy="225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>
            <a:off x="171925" y="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7391"/>
              </a:lnSpc>
              <a:spcBef>
                <a:spcPts val="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P</a:t>
            </a:r>
            <a:r>
              <a:rPr b="1" lang="en" sz="2400"/>
              <a:t>art I: The risks and opportunities</a:t>
            </a:r>
            <a:endParaRPr b="1" sz="2400"/>
          </a:p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311700" y="830575"/>
            <a:ext cx="85206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Algorithmic pricing is a broad term that generally refers to automated decision-making in the area of price management using rule-based or self-learning algorithms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7391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7391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It is not a pricing strategy, but rather a toolkit for executing a pricing strategy efficiently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Theme 3: </a:t>
            </a:r>
            <a:r>
              <a:rPr lang="en" sz="3600">
                <a:solidFill>
                  <a:srgbClr val="222222"/>
                </a:solidFill>
              </a:rPr>
              <a:t>Data Analytics Tools</a:t>
            </a:r>
            <a:endParaRPr sz="36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11" name="Google Shape;211;p4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Outlier-Data Driven Daily Analysis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tools </a:t>
            </a:r>
            <a:endParaRPr/>
          </a:p>
        </p:txBody>
      </p:sp>
      <p:sp>
        <p:nvSpPr>
          <p:cNvPr id="217" name="Google Shape;217;p45"/>
          <p:cNvSpPr txBox="1"/>
          <p:nvPr>
            <p:ph idx="1" type="body"/>
          </p:nvPr>
        </p:nvSpPr>
        <p:spPr>
          <a:xfrm>
            <a:off x="311700" y="1152475"/>
            <a:ext cx="85206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812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</a:rPr>
              <a:t>Microsoft Excel</a:t>
            </a:r>
            <a:endParaRPr>
              <a:solidFill>
                <a:srgbClr val="222222"/>
              </a:solidFill>
            </a:endParaRPr>
          </a:p>
          <a:p>
            <a:pPr indent="-342900" lvl="0" marL="812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</a:rPr>
              <a:t>Google Sheets</a:t>
            </a:r>
            <a:endParaRPr>
              <a:solidFill>
                <a:srgbClr val="222222"/>
              </a:solidFill>
            </a:endParaRPr>
          </a:p>
          <a:p>
            <a:pPr indent="-342900" lvl="0" marL="812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</a:rPr>
              <a:t>SPSS</a:t>
            </a:r>
            <a:endParaRPr>
              <a:solidFill>
                <a:srgbClr val="222222"/>
              </a:solidFill>
            </a:endParaRPr>
          </a:p>
          <a:p>
            <a:pPr indent="-342900" lvl="0" marL="812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</a:rPr>
              <a:t>R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-Comparison can be done based on the graphical user interface provided by the tools.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-Excel and Goggle sheets: GUI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-R: programming 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 tool?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Conduct a small project using the tool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>
                <a:solidFill>
                  <a:srgbClr val="222222"/>
                </a:solidFill>
              </a:rPr>
              <a:t>have a real business deliverable on the line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</a:t>
            </a:r>
            <a:endParaRPr/>
          </a:p>
        </p:txBody>
      </p:sp>
      <p:sp>
        <p:nvSpPr>
          <p:cNvPr id="229" name="Google Shape;229;p4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Graphical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and effective comparisons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Powerful charts and dashboards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on multiple spreadsheets simultaneously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like mean,avg,median,sum etc are easily applicable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Disadvantages: limited data, not relational, lack of control and security, not suitable for agile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Sheets</a:t>
            </a:r>
            <a:endParaRPr/>
          </a:p>
        </p:txBody>
      </p:sp>
      <p:sp>
        <p:nvSpPr>
          <p:cNvPr id="235" name="Google Shape;235;p4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Free and good for collaboration with other google products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Single version and portable across Oses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Disadvantages: Not much functionality as excel, hard to sport error calculation, Not suitable for Big data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SSPS- Statistical package for social sciences </a:t>
            </a:r>
            <a:endParaRPr sz="3000"/>
          </a:p>
        </p:txBody>
      </p:sp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4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-created for analysis of social science data</a:t>
            </a:r>
            <a:endParaRPr>
              <a:solidFill>
                <a:srgbClr val="1414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4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offers programs like Statistics program, Modeler program, text analysis for survey program, viszulation designer </a:t>
            </a:r>
            <a:endParaRPr>
              <a:solidFill>
                <a:srgbClr val="1414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4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 mix between GUI and programming language</a:t>
            </a:r>
            <a:endParaRPr>
              <a:solidFill>
                <a:srgbClr val="1414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4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can write reproducible code </a:t>
            </a:r>
            <a:endParaRPr>
              <a:solidFill>
                <a:srgbClr val="1414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14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414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Disadvantages: Expensive, Not a full programming language </a:t>
            </a:r>
            <a:endParaRPr>
              <a:solidFill>
                <a:srgbClr val="1414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manipulation,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statistical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modeling, and graphics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Write software and distribute it in the form of add-on packages.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Available under open source license and can write testable and reproducible code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Disadvantages: More difficult to get started with compared to other tools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depot data </a:t>
            </a:r>
            <a:endParaRPr/>
          </a:p>
        </p:txBody>
      </p:sp>
      <p:sp>
        <p:nvSpPr>
          <p:cNvPr id="253" name="Google Shape;253;p5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platform consist of product hierarchy, customer data, sales for products, marketing ways and promotion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Excel can be used to analyze to get mid-level business insights like the aggregate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Pivot tables and charts can be made based on product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 can be used to cluster the data to get customer segmentation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Features of Algorithmic Pricing</a:t>
            </a:r>
            <a:endParaRPr b="1" sz="2400"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Dynamic Pricing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Personalization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Differentiated Pricing Strategies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Optimality guarantees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Advanced internal and external signals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Integration with merchandising and inventory management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6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impact on Retail : The Home Depot</a:t>
            </a:r>
            <a:endParaRPr b="1" sz="2400"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636550"/>
            <a:ext cx="8520600" cy="4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Firstly , we will analyze the trend graphs for our Monthly duration of regular price changes by retail sector and our Monthly duration of regular and posted price changes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So we would go further and create Year-Month attributes and analyze the above with respect to our product entities table.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The most well known are dynamic pricing and automatic price matching, where the price can change several times a day following competitor prices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147675" y="149975"/>
            <a:ext cx="8684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Part II: </a:t>
            </a: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Impact of AI on retail price and promotion management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233025" y="1007875"/>
            <a:ext cx="85206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Pricing strategy can be mapped to intelligent decision-making components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Product lifecycle/ decision making components: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Introductory price optimizer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Profit Optimizer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KVI (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key value item)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 scorer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Promotion optimizer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Competitive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 response optimizer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Sales event optimizer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Part III: Implementation blueprint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311700" y="572700"/>
            <a:ext cx="8520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Basic price elasticity analysis-implemented using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gradient-boosted decision trees or neural networks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(i.e., models with relatively high capacity that can learn complex patterns)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One possible approach is to structure the implementation roadmap around product categories so that models and solvers are developed for one business unit at a time.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This approach makes the most sense for department stores that have multiple business units with distinct pricing strategies (e.g., apparel, grocery, home appliances)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Another approach is to structure the program around the capabilities so that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top priority functions, such as competitor response,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are implemented first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184800" y="400525"/>
            <a:ext cx="8959200" cy="41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Key Findings</a:t>
            </a:r>
            <a:endParaRPr b="1"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Use Case for Assortment Management :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Forecast demand for new products based on product features and attributes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34482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Use Case for Inventory Management :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Optimize product replenishment decisions based on predicted demand and supply chain constraints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34482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/>
        </p:nvSpPr>
        <p:spPr>
          <a:xfrm>
            <a:off x="98500" y="174325"/>
            <a:ext cx="8910000" cy="49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Use Case for Promotion Management :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highlight>
                  <a:srgbClr val="FFFFFF"/>
                </a:highlight>
              </a:rPr>
              <a:t>Forecast demand, revenue, and profit uplift for an individual promotion or group of promotions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highlight>
                  <a:srgbClr val="FFFFFF"/>
                </a:highlight>
              </a:rPr>
              <a:t>Identify promotions that should be halted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highlight>
                  <a:srgbClr val="FFFFFF"/>
                </a:highlight>
              </a:rPr>
              <a:t> Optimize promotion dates and discount values to maximize sales volume, revenue, or profit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highlight>
                  <a:srgbClr val="FFFFFF"/>
                </a:highlight>
              </a:rPr>
              <a:t>Find new promotion opportunities that can boost profits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highlight>
                  <a:srgbClr val="FFFFFF"/>
                </a:highlight>
              </a:rPr>
              <a:t>Determine profit-optimal markdowns for clearance sales given inventory and time constraints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highlight>
                  <a:srgbClr val="FFFFFF"/>
                </a:highlight>
              </a:rPr>
              <a:t>Find optimal customer segments for each targeted promotion campaign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34482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Use Case for Price Management :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highlight>
                  <a:srgbClr val="FFFFFF"/>
                </a:highlight>
              </a:rPr>
              <a:t>Forecast category demand, revenue, and profit for different markup levels or pricing strategies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highlight>
                  <a:srgbClr val="FFFFFF"/>
                </a:highlight>
              </a:rPr>
              <a:t>Optimize profits, revenues, or stock levels by finding optimal pricing parameters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highlight>
                  <a:srgbClr val="FFFFFF"/>
                </a:highlight>
              </a:rPr>
              <a:t>Automatically adjust pricing parameters based on competitor prices and inventory levels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highlight>
                  <a:srgbClr val="FFFFFF"/>
                </a:highlight>
              </a:rPr>
              <a:t> Differentiate prices by store or sales channel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44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34482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311700" y="154675"/>
            <a:ext cx="8520600" cy="4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Home Depot can develop such a solution by component based on its business priorities and gradually cover a full range of price management use cases across multiple business units.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