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61" r:id="rId4"/>
    <p:sldId id="259" r:id="rId5"/>
    <p:sldId id="269" r:id="rId6"/>
    <p:sldId id="257" r:id="rId7"/>
    <p:sldId id="258" r:id="rId8"/>
    <p:sldId id="262" r:id="rId9"/>
    <p:sldId id="268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4:47:11.02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4:47:20.06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280 195 24575,'278'0'0,"-775"0"0,490 0 0,3 0 0,1 0 0,0 0 0,-1 0 0,1 0 0,-1 0 0,1-1 0,0 1 0,-1-1 0,1 0 0,0 0 0,-1 0 0,1 0 0,0-1 0,-3-1 0,6 2 0,0 1 0,0 0 0,0 0 0,0-1 0,0 1 0,0-1 0,0 1 0,0 0 0,0-1 0,0 1 0,0 0 0,0-1 0,0 1 0,0 0 0,0 0 0,0-1 0,1 1 0,-1 0 0,0-1 0,0 1 0,0 0 0,0 0 0,1-1 0,-1 1 0,0 0 0,0 0 0,1-1 0,-1 1 0,0 0 0,1 0 0,-1 0 0,0-1 0,0 1 0,1 0 0,-1 0 0,0 0 0,1 0 0,-1 0 0,0 0 0,1 0 0,-1 0 0,0 0 0,1 0 0,-1 0 0,0 0 0,1 0 0,-1 0 0,20-4 0,17 0 0,-1 2 0,1 1 0,1 2 0,48 7 0,-73-6 0,0 2 0,-1-1 0,1 2 0,-1 0 0,0 0 0,0 1 0,17 11 0,-3-2 0,1-2 0,39 13 0,-34-14 0,-11-6 0,0 0 0,1-1 0,37 3 0,17 4 0,-47-7 0,1-1 0,0-1 0,0-2 0,56-5 0,-85 4 0,0 0 0,0 0 0,-1 0 0,1 0 0,0 0 0,-1 0 0,1 0 0,0 0 0,-1 0 0,1 0 0,0 0 0,-1-1 0,1 1 0,0 0 0,-1 0 0,1-1 0,-1 1 0,1-1 0,-1 1 0,1 0 0,-1-1 0,1 1 0,-1-1 0,1 1 0,-1-1 0,1 0 0,-1 1 0,0-1 0,1 1 0,-1-1 0,0 0 0,0 1 0,1-2 0,-1 1 0,-1 0 0,0-1 0,1 1 0,-1 0 0,1 0 0,-1 0 0,0 0 0,0-1 0,0 1 0,0 0 0,0 0 0,0 1 0,0-1 0,0 0 0,0 0 0,0 0 0,0 1 0,-2-2 0,-19-9 0,-1 1 0,0 0 0,0 2 0,-44-10 0,-107-10 0,91 16 0,-7 3 0,112 8 0,-1-1 0,0-1 0,31-9 0,9-1 0,13 3 0,1 3 0,-1 3 0,1 4 0,118 15 0,-41-4 0,166-9 0,-155-4 0,-150 1 0,-14-2 0,-23-3 0,-84-5 0,-182 4 0,188 7 0,-331 1 0,394-3 0,22-3 0,17 5 0,0 0 0,-1 0 0,1 0 0,0 0 0,0 0 0,0 0 0,0-1 0,0 1 0,-1 0 0,1 0 0,0 0 0,0 0 0,0-1 0,0 1 0,0 0 0,0 0 0,0 0 0,0-1 0,0 1 0,0 0 0,0 0 0,0 0 0,0-1 0,0 1 0,0 0 0,0 0 0,0 0 0,0-1 0,0 1 0,0 0 0,0 0 0,0 0 0,0-1 0,0 1 0,0 0 0,0 0 0,0 0 0,0 0 0,1-1 0,-1 1 0,0 0 0,0 0 0,0 0 0,0 0 0,1 0 0,-1-1 0,0 1 0,0 0 0,0 0 0,0 0 0,1 0 0,-1 0 0,0 0 0,0 0 0,12-6 0,-1 0 0,1 1 0,0 1 0,0 0 0,1 1 0,-1 0 0,1 0 0,21 0 0,3-2 0,641-78 0,-842 98 0,-15 1 0,154-13 0,0 0 0,0 2 0,1 1 0,-1 0 0,-23 11 0,19-7 0,-1-1 0,-57 10 0,25-14 0,-81-6 0,-28 2 0,169-1 0,0 0 0,0 0 0,0 0 0,0 0 0,0 1 0,0-1 0,0 0 0,0 1 0,0 0 0,0 0 0,0-1 0,0 1 0,0 0 0,1 0 0,-3 2 0,4-2 0,-1-1 0,1 1 0,0-1 0,0 1 0,0 0 0,0-1 0,-1 1 0,1 0 0,0-1 0,0 1 0,0-1 0,0 1 0,1 0 0,-1-1 0,0 1 0,0 0 0,0-1 0,0 1 0,1-1 0,-1 1 0,0 0 0,1-1 0,-1 1 0,0-1 0,1 1 0,-1-1 0,0 1 0,1-1 0,-1 0 0,2 1 0,4 6 0,2-2 0,-1 1 0,1-1 0,0 0 0,10 5 0,70 30 0,1-4 0,164 43 0,198 17 0,-396-85 0,92 13-1365,-117-20-5461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2D3C-8D5D-831D-5F23-0C7203478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E26AE-8505-C35A-660B-ACD429265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2CC29-9CE7-56F5-98B5-0925BFAE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AD95-7F01-4265-9391-498375E8511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A8BD4-6BC7-B8B9-F562-201CE190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377F8-2C83-1DBE-CC5D-ACA53D9B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3A67-6AE6-460C-ACC8-06FA2D3A5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05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D081-1103-181A-49B7-55DF7730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D0DBF-A322-64EF-0066-161538FC8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51343-FE77-FF97-74C0-41D0D6E5B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AD95-7F01-4265-9391-498375E8511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0379B-C176-C16D-5F78-403C3F13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EE9E2-8AC5-AF32-8BF7-1D0B3874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3A67-6AE6-460C-ACC8-06FA2D3A5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11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7EBCAF-1967-F810-8EDF-4BC13654F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18286-AF14-3FD1-4C88-47C92B5CA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37C04-E130-BC3F-AE34-87CFD691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AD95-7F01-4265-9391-498375E8511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F8663-A7C4-D387-6CA8-9AD9A006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544A9-21ED-7106-C993-D8C78FCA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3A67-6AE6-460C-ACC8-06FA2D3A5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47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41EF-3C13-7A98-A549-94054D64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42EF3-A48D-61E6-5522-3F9DB26A9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B9A57-12CB-D87E-45E1-9937F86C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AD95-7F01-4265-9391-498375E8511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2A487-7FD8-05D0-1E3E-F89C15E9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ECE-A116-E589-5B97-387D8131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3A67-6AE6-460C-ACC8-06FA2D3A5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43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6631-9BED-B60D-B142-EBE43D46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1291E-4E98-32CE-1EC9-E398B6F68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B10D0-A6A7-0F33-598B-651D8654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AD95-7F01-4265-9391-498375E8511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7DD5F-2AF2-FEFF-D028-2F6F4009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88E79-A82B-17EB-842C-7A7896D82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3A67-6AE6-460C-ACC8-06FA2D3A5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86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27C3-ABF8-09EB-B714-5EAB6ABA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96706-1893-CA90-F241-CBDA0C92E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FB0B0-D525-FE82-EBDF-314E77990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25A7D-71B1-269D-A09A-4EED0A0FD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AD95-7F01-4265-9391-498375E8511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B723B-A219-283B-D685-0E447196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77904-A7B1-45F5-B4F5-A79805DA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3A67-6AE6-460C-ACC8-06FA2D3A5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20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B4F4-016D-0ABD-A7CD-03A07431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EB6F5-1E86-008F-9B7C-F0843169A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B7506-0C28-32B7-5611-CF4ED8946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CF3CA-43B9-109E-D142-CB34A23BD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E5E88-1524-692A-97AE-7082C4CAF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4D9A8-3663-2AD9-6407-11C6C85A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AD95-7F01-4265-9391-498375E8511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814F7-3785-8C34-5FD9-FB38DDA3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D2DC2-0B0C-D129-D95E-84222450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3A67-6AE6-460C-ACC8-06FA2D3A5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30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F43F-34D1-215E-B36A-8DB8BB30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FC5BE-F3D8-D613-F5E2-CC8B1E26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AD95-7F01-4265-9391-498375E8511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1DE15-0396-E462-20B0-06386D49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1F100-742D-926E-6C3C-0161D4F3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3A67-6AE6-460C-ACC8-06FA2D3A5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36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3E5AD3-9815-7720-CE6D-86C8A222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AD95-7F01-4265-9391-498375E8511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3688A-2246-B722-7055-74D9A1B4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DC993-9927-6A30-7AC6-4DA6E47B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3A67-6AE6-460C-ACC8-06FA2D3A5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81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086A-6750-3E8E-8414-A3A469BEF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D196-4313-7F06-80A0-9D221EBBE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6E2C2-6533-6E6A-C317-A94A8F023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986D6-C6E1-B50B-6164-C95791CE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AD95-7F01-4265-9391-498375E8511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5DFAC-A320-D754-5B32-B6A111EA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B3080-5AD6-2097-9F3D-953FACB2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3A67-6AE6-460C-ACC8-06FA2D3A5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94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35DC2-1E69-8376-D46C-C76DA65FD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002AB-78B1-820E-8009-C71124F3B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51CFB-222D-E224-BB80-1239F3E55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08966-AD45-123D-6454-814FC55B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AD95-7F01-4265-9391-498375E8511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AC297-BF2A-317F-D1C9-20543E68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9B61C-AF62-4E79-8D73-C738A4B9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3A67-6AE6-460C-ACC8-06FA2D3A5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12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9CFA89-FDF1-BD98-E708-355275A2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A4740-E546-6F04-213E-B3C55730F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EE115-6881-4A58-2531-743135ABC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EAD95-7F01-4265-9391-498375E8511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985E7-ECB7-6E8D-1D36-435F99C9C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92E61-2454-6FC9-B2DF-B92907095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53A67-6AE6-460C-ACC8-06FA2D3A5B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10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AC51AE-861C-DF67-BCDD-9413CCC93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AACBB6-E6F9-B9F0-B9FA-78BDF9417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85" y="3429000"/>
            <a:ext cx="7983064" cy="2114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E71CDE-4F14-29BD-12CB-66AA71C5F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393" y="5719696"/>
            <a:ext cx="6020640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02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DA5FEF1-31CB-D793-9460-337E9B05F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8915" y="1936955"/>
            <a:ext cx="9134169" cy="3352800"/>
          </a:xfrm>
        </p:spPr>
        <p:txBody>
          <a:bodyPr>
            <a:normAutofit fontScale="55000" lnSpcReduction="20000"/>
          </a:bodyPr>
          <a:lstStyle/>
          <a:p>
            <a:pPr algn="l">
              <a:lnSpc>
                <a:spcPts val="4200"/>
              </a:lnSpc>
              <a:buNone/>
            </a:pPr>
            <a:r>
              <a:rPr lang="en-US" sz="2900" b="1" dirty="0">
                <a:solidFill>
                  <a:srgbClr val="000000"/>
                </a:solidFill>
                <a:latin typeface="YAFdJjTk5UU 0"/>
              </a:rPr>
              <a:t>1</a:t>
            </a:r>
            <a:r>
              <a:rPr lang="en-US" sz="2900" b="1" i="0" dirty="0">
                <a:solidFill>
                  <a:srgbClr val="000000"/>
                </a:solidFill>
                <a:effectLst/>
                <a:latin typeface="YAFdJjTk5UU 0"/>
              </a:rPr>
              <a:t>. Environmental and Resource Economics, 38(1), 31–50.</a:t>
            </a:r>
            <a:r>
              <a:rPr lang="en-US" sz="2900" dirty="0">
                <a:solidFill>
                  <a:srgbClr val="000000"/>
                </a:solidFill>
                <a:latin typeface="YAFdJjTk5UU 0"/>
              </a:rPr>
              <a:t> </a:t>
            </a:r>
            <a:r>
              <a:rPr lang="en-US" sz="2900" b="1" i="0" dirty="0">
                <a:solidFill>
                  <a:srgbClr val="000000"/>
                </a:solidFill>
                <a:effectLst/>
                <a:latin typeface="YAFdJjTk5UU 0"/>
              </a:rPr>
              <a:t>Sahoo, N. R., Mohapatra, P. K. J., &amp; </a:t>
            </a:r>
            <a:r>
              <a:rPr lang="en-US" sz="2900" b="1" i="0" dirty="0" err="1">
                <a:solidFill>
                  <a:srgbClr val="000000"/>
                </a:solidFill>
                <a:effectLst/>
                <a:latin typeface="YAFdJjTk5UU 0"/>
              </a:rPr>
              <a:t>Mahanty</a:t>
            </a:r>
            <a:r>
              <a:rPr lang="en-US" sz="2900" b="1" i="0" dirty="0">
                <a:solidFill>
                  <a:srgbClr val="000000"/>
                </a:solidFill>
                <a:effectLst/>
                <a:latin typeface="YAFdJjTk5UU 0"/>
              </a:rPr>
              <a:t>, B. (2021).</a:t>
            </a:r>
            <a:r>
              <a:rPr lang="en-US" sz="2900" dirty="0">
                <a:solidFill>
                  <a:srgbClr val="000000"/>
                </a:solidFill>
                <a:latin typeface="YAFdJjTk5UU 0"/>
              </a:rPr>
              <a:t> </a:t>
            </a:r>
            <a:r>
              <a:rPr lang="en-US" sz="2900" b="1" i="0" dirty="0">
                <a:solidFill>
                  <a:srgbClr val="000000"/>
                </a:solidFill>
                <a:effectLst/>
                <a:latin typeface="YAFdJjTk5UU 0"/>
              </a:rPr>
              <a:t>Examining the Process of </a:t>
            </a:r>
            <a:r>
              <a:rPr lang="en-US" sz="2900" b="1" i="0" dirty="0" err="1">
                <a:solidFill>
                  <a:srgbClr val="000000"/>
                </a:solidFill>
                <a:effectLst/>
                <a:latin typeface="YAFdJjTk5UU 0"/>
              </a:rPr>
              <a:t>Normalising</a:t>
            </a:r>
            <a:r>
              <a:rPr lang="en-US" sz="2900" b="1" i="0" dirty="0">
                <a:solidFill>
                  <a:srgbClr val="000000"/>
                </a:solidFill>
                <a:effectLst/>
                <a:latin typeface="YAFdJjTk5UU 0"/>
              </a:rPr>
              <a:t> the Energy-Efficiency Targets for Coal-Based Thermal Power Sector in India.</a:t>
            </a:r>
            <a:r>
              <a:rPr lang="en-US" sz="2900" dirty="0">
                <a:solidFill>
                  <a:srgbClr val="000000"/>
                </a:solidFill>
                <a:latin typeface="YAFdJjTk5UU 0"/>
              </a:rPr>
              <a:t> </a:t>
            </a:r>
            <a:r>
              <a:rPr lang="en-US" sz="2900" b="1" i="0" dirty="0">
                <a:solidFill>
                  <a:srgbClr val="000000"/>
                </a:solidFill>
                <a:effectLst/>
                <a:latin typeface="YAFdJjTk5UU 0"/>
              </a:rPr>
              <a:t>Energy Policy, 156, 112386.</a:t>
            </a:r>
            <a:endParaRPr lang="en-US" sz="2900" dirty="0">
              <a:solidFill>
                <a:srgbClr val="000000"/>
              </a:solidFill>
              <a:latin typeface="YAFdJjTk5UU 0"/>
            </a:endParaRPr>
          </a:p>
          <a:p>
            <a:pPr algn="l">
              <a:lnSpc>
                <a:spcPts val="4200"/>
              </a:lnSpc>
              <a:buNone/>
            </a:pPr>
            <a:r>
              <a:rPr lang="en-US" sz="2900" b="1" dirty="0">
                <a:solidFill>
                  <a:srgbClr val="000000"/>
                </a:solidFill>
                <a:latin typeface="YAFdJjTk5UU 0"/>
              </a:rPr>
              <a:t>2</a:t>
            </a:r>
            <a:r>
              <a:rPr lang="en-US" sz="2900" b="1" i="0" dirty="0">
                <a:solidFill>
                  <a:srgbClr val="000000"/>
                </a:solidFill>
                <a:effectLst/>
                <a:latin typeface="YAFdJjTk5UU 0"/>
              </a:rPr>
              <a:t>.Kumar, S., &amp; Rao, D. N. (2003).</a:t>
            </a:r>
            <a:r>
              <a:rPr lang="en-US" sz="2900" dirty="0">
                <a:solidFill>
                  <a:srgbClr val="000000"/>
                </a:solidFill>
                <a:latin typeface="YAFdJjTk5UU 0"/>
              </a:rPr>
              <a:t> </a:t>
            </a:r>
            <a:r>
              <a:rPr lang="en-US" sz="2900" b="1" i="0" dirty="0">
                <a:solidFill>
                  <a:srgbClr val="000000"/>
                </a:solidFill>
                <a:effectLst/>
                <a:latin typeface="YAFdJjTk5UU 0"/>
              </a:rPr>
              <a:t>Environmental Regulation and Production Efficiency: A Case Study of the Thermal Power Sector in India.</a:t>
            </a:r>
            <a:r>
              <a:rPr lang="en-US" sz="2900" dirty="0">
                <a:solidFill>
                  <a:srgbClr val="000000"/>
                </a:solidFill>
                <a:latin typeface="YAFdJjTk5UU 0"/>
              </a:rPr>
              <a:t> </a:t>
            </a:r>
            <a:r>
              <a:rPr lang="en-US" sz="2900" b="1" i="0" dirty="0">
                <a:solidFill>
                  <a:srgbClr val="000000"/>
                </a:solidFill>
                <a:effectLst/>
                <a:latin typeface="YAFdJjTk5UU 0"/>
              </a:rPr>
              <a:t>The Journal of Energy and Development, 29(1), 81–94.</a:t>
            </a:r>
            <a:endParaRPr lang="en-US" sz="2900" dirty="0">
              <a:solidFill>
                <a:srgbClr val="000000"/>
              </a:solidFill>
              <a:effectLst/>
              <a:latin typeface="YAFdJjTk5UU 0"/>
            </a:endParaRPr>
          </a:p>
          <a:p>
            <a:endParaRPr lang="en-IN" dirty="0"/>
          </a:p>
        </p:txBody>
      </p:sp>
      <p:sp>
        <p:nvSpPr>
          <p:cNvPr id="7" name="Flowchart: Punched Tape 6">
            <a:extLst>
              <a:ext uri="{FF2B5EF4-FFF2-40B4-BE49-F238E27FC236}">
                <a16:creationId xmlns:a16="http://schemas.microsoft.com/office/drawing/2014/main" id="{D3105FDB-0FC3-753E-0496-F79AE1B13FE6}"/>
              </a:ext>
            </a:extLst>
          </p:cNvPr>
          <p:cNvSpPr/>
          <p:nvPr/>
        </p:nvSpPr>
        <p:spPr>
          <a:xfrm>
            <a:off x="3864078" y="614515"/>
            <a:ext cx="3416708" cy="1042219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55888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BB1886-D02E-4D30-1865-2A04E524B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3562" y="0"/>
            <a:ext cx="1315556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60000C-8C5B-6A6C-20AE-50F39DF7FDD2}"/>
              </a:ext>
            </a:extLst>
          </p:cNvPr>
          <p:cNvSpPr txBox="1"/>
          <p:nvPr/>
        </p:nvSpPr>
        <p:spPr>
          <a:xfrm>
            <a:off x="8455742" y="4955459"/>
            <a:ext cx="3824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PRIYAL KESWANI</a:t>
            </a:r>
            <a:b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MSC-ECONOMICS</a:t>
            </a:r>
          </a:p>
          <a:p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TERI SCHOOL OF ADVANCED STUDIES</a:t>
            </a:r>
          </a:p>
        </p:txBody>
      </p:sp>
    </p:spTree>
    <p:extLst>
      <p:ext uri="{BB962C8B-B14F-4D97-AF65-F5344CB8AC3E}">
        <p14:creationId xmlns:p14="http://schemas.microsoft.com/office/powerpoint/2010/main" val="347209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5F45E47-0733-6728-D276-E720D0CC639F}"/>
              </a:ext>
            </a:extLst>
          </p:cNvPr>
          <p:cNvSpPr/>
          <p:nvPr/>
        </p:nvSpPr>
        <p:spPr>
          <a:xfrm>
            <a:off x="167149" y="855407"/>
            <a:ext cx="4355690" cy="28872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The paper aims to evaluate the technical and environmental efficiency of coal-fired thermal power plants in Andhra Pradesh, India, using a model that jointly considers the production of good outputs (electricity) and bad outputs (pollutants like SPM, SO₂, and NOₓ).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25A8E9-D57F-0EC3-A4D0-12489C3C6F61}"/>
              </a:ext>
            </a:extLst>
          </p:cNvPr>
          <p:cNvSpPr txBox="1"/>
          <p:nvPr/>
        </p:nvSpPr>
        <p:spPr>
          <a:xfrm>
            <a:off x="462117" y="334298"/>
            <a:ext cx="35691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solidFill>
                  <a:schemeClr val="tx1"/>
                </a:solidFill>
              </a:rPr>
              <a:t>Objective of the Study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D509F-D3ED-327C-1563-C2F73E769F6C}"/>
              </a:ext>
            </a:extLst>
          </p:cNvPr>
          <p:cNvSpPr txBox="1"/>
          <p:nvPr/>
        </p:nvSpPr>
        <p:spPr>
          <a:xfrm>
            <a:off x="6381135" y="334298"/>
            <a:ext cx="212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Methodology</a:t>
            </a:r>
            <a:endParaRPr lang="en-IN" sz="2400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CD2BE613-196D-4BBD-3786-27C32418E141}"/>
              </a:ext>
            </a:extLst>
          </p:cNvPr>
          <p:cNvSpPr/>
          <p:nvPr/>
        </p:nvSpPr>
        <p:spPr>
          <a:xfrm>
            <a:off x="5923319" y="890218"/>
            <a:ext cx="4597197" cy="766917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52930"/>
                </a:solidFill>
                <a:effectLst/>
              </a:rPr>
              <a:t>Data collected from 5 coal-fired thermal power plants under APGENCO, Andhra Pradesh</a:t>
            </a:r>
            <a:endParaRPr lang="en-US" sz="1800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DACD85FB-897D-C3FF-38BB-DB243F96598D}"/>
              </a:ext>
            </a:extLst>
          </p:cNvPr>
          <p:cNvSpPr/>
          <p:nvPr/>
        </p:nvSpPr>
        <p:spPr>
          <a:xfrm>
            <a:off x="5923318" y="1799863"/>
            <a:ext cx="4597197" cy="766917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52930"/>
                </a:solidFill>
                <a:effectLst/>
              </a:rPr>
              <a:t>Timeframe: 1996–97 to 2003–04 (8 years)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52930"/>
                </a:solidFill>
                <a:effectLst/>
              </a:rPr>
              <a:t>Observations: 480 monthly data points</a:t>
            </a:r>
            <a:endParaRPr lang="en-US" sz="1800" dirty="0"/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E609C051-890E-A68E-A9A2-C255AE362CA4}"/>
              </a:ext>
            </a:extLst>
          </p:cNvPr>
          <p:cNvSpPr/>
          <p:nvPr/>
        </p:nvSpPr>
        <p:spPr>
          <a:xfrm>
            <a:off x="5923318" y="2706701"/>
            <a:ext cx="4597197" cy="766917"/>
          </a:xfrm>
          <a:prstGeom prst="homePlat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800" b="1" dirty="0">
                <a:solidFill>
                  <a:schemeClr val="tx1"/>
                </a:solidFill>
              </a:rPr>
              <a:t>Estimated </a:t>
            </a:r>
            <a:r>
              <a:rPr lang="en-US" sz="1800" b="1" u="sng" dirty="0">
                <a:solidFill>
                  <a:schemeClr val="tx1"/>
                </a:solidFill>
              </a:rPr>
              <a:t>shadow prices </a:t>
            </a:r>
            <a:r>
              <a:rPr lang="en-US" sz="1800" b="1" dirty="0">
                <a:solidFill>
                  <a:schemeClr val="tx1"/>
                </a:solidFill>
              </a:rPr>
              <a:t>of pollutants and </a:t>
            </a:r>
            <a:r>
              <a:rPr lang="en-US" sz="1800" b="1" u="sng" dirty="0">
                <a:solidFill>
                  <a:schemeClr val="tx1"/>
                </a:solidFill>
              </a:rPr>
              <a:t>Morishima elasticity of substitution</a:t>
            </a:r>
            <a:r>
              <a:rPr lang="en-US" sz="1800" b="1" dirty="0">
                <a:solidFill>
                  <a:schemeClr val="tx1"/>
                </a:solidFill>
              </a:rPr>
              <a:t>.</a:t>
            </a:r>
            <a:endParaRPr lang="en-US" sz="1800" b="1" dirty="0">
              <a:solidFill>
                <a:schemeClr val="tx1"/>
              </a:solidFill>
              <a:effectLst/>
              <a:latin typeface="YAFdJgCyb_c 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57EA9AC-ED65-1299-0188-C8E684859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17" y="3955962"/>
            <a:ext cx="3165986" cy="26709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D4909EC-52B3-DA80-54B9-3CB05624F7E7}"/>
                  </a:ext>
                </a:extLst>
              </p14:cNvPr>
              <p14:cNvContentPartPr/>
              <p14:nvPr/>
            </p14:nvContentPartPr>
            <p14:xfrm>
              <a:off x="-304935" y="4768428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D4909EC-52B3-DA80-54B9-3CB05624F7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11055" y="476230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FCB6877-01D6-2EB2-54E6-D2C485791062}"/>
                  </a:ext>
                </a:extLst>
              </p14:cNvPr>
              <p14:cNvContentPartPr/>
              <p14:nvPr/>
            </p14:nvContentPartPr>
            <p14:xfrm>
              <a:off x="449625" y="3882468"/>
              <a:ext cx="628200" cy="169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FCB6877-01D6-2EB2-54E6-D2C4857910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3505" y="3876348"/>
                <a:ext cx="640440" cy="1818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Parallelogram 26">
            <a:extLst>
              <a:ext uri="{FF2B5EF4-FFF2-40B4-BE49-F238E27FC236}">
                <a16:creationId xmlns:a16="http://schemas.microsoft.com/office/drawing/2014/main" id="{56C3CBF7-D7F6-9823-B5AA-A2E1798D5627}"/>
              </a:ext>
            </a:extLst>
          </p:cNvPr>
          <p:cNvSpPr/>
          <p:nvPr/>
        </p:nvSpPr>
        <p:spPr>
          <a:xfrm>
            <a:off x="6381135" y="4291221"/>
            <a:ext cx="5063613" cy="1936954"/>
          </a:xfrm>
          <a:prstGeom prst="parallelogram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 Used: Directional Output Distance Function (DODF)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distance function</a:t>
            </a:r>
            <a:r>
              <a:rPr lang="en-US" dirty="0">
                <a:solidFill>
                  <a:schemeClr val="tx1"/>
                </a:solidFill>
              </a:rPr>
              <a:t> measures how far a firm is from being </a:t>
            </a:r>
            <a:r>
              <a:rPr lang="en-US" b="1" dirty="0">
                <a:solidFill>
                  <a:schemeClr val="tx1"/>
                </a:solidFill>
              </a:rPr>
              <a:t>fully efficient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0955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6BC411F6-061F-8B1B-DCE0-1A3246A15A15}"/>
              </a:ext>
            </a:extLst>
          </p:cNvPr>
          <p:cNvSpPr/>
          <p:nvPr/>
        </p:nvSpPr>
        <p:spPr>
          <a:xfrm>
            <a:off x="206478" y="0"/>
            <a:ext cx="6440128" cy="1882879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1400" b="1" i="1" dirty="0">
                <a:solidFill>
                  <a:schemeClr val="tx1"/>
                </a:solidFill>
              </a:rPr>
              <a:t>Measuring Environmental and Technical 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tx1"/>
                </a:solidFill>
              </a:rPr>
              <a:t>The paper aims to evaluate how efficiently coal-based thermal power plants in India produce electricity while also managing pollution</a:t>
            </a:r>
            <a:r>
              <a:rPr lang="en-US" b="1" i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554C03E-90C9-743D-E210-7B1BAD163F2D}"/>
              </a:ext>
            </a:extLst>
          </p:cNvPr>
          <p:cNvSpPr/>
          <p:nvPr/>
        </p:nvSpPr>
        <p:spPr>
          <a:xfrm>
            <a:off x="157317" y="1546121"/>
            <a:ext cx="7020231" cy="188287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1400" b="1" i="1" dirty="0">
                <a:solidFill>
                  <a:schemeClr val="tx1"/>
                </a:solidFill>
              </a:rPr>
              <a:t>Modeling Production with Pollution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tx1"/>
                </a:solidFill>
              </a:rPr>
              <a:t>It introduces the Directional Output Distance Function (DODF) to assess how plants can simultaneously increase electricity (good output) and reduce emissions (bad outputs).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C6E89B5-E1FD-E4DE-BC0C-4CAB653FFED7}"/>
              </a:ext>
            </a:extLst>
          </p:cNvPr>
          <p:cNvSpPr/>
          <p:nvPr/>
        </p:nvSpPr>
        <p:spPr>
          <a:xfrm>
            <a:off x="157317" y="3092242"/>
            <a:ext cx="6518786" cy="188287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1400" b="1" i="1" dirty="0">
                <a:solidFill>
                  <a:schemeClr val="tx1"/>
                </a:solidFill>
              </a:rPr>
              <a:t>Estimating Shadow Prices of Pollutants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tx1"/>
                </a:solidFill>
              </a:rPr>
              <a:t>It calculates the shadow prices (i.e., marginal abatement costs) of pollutants like SPM, SO₂, and NOₓ to show what it would cost plants to reduce each pollutant by one unit.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CDE55943-D691-E2AC-7E28-F6F7FD54DA9E}"/>
              </a:ext>
            </a:extLst>
          </p:cNvPr>
          <p:cNvSpPr/>
          <p:nvPr/>
        </p:nvSpPr>
        <p:spPr>
          <a:xfrm>
            <a:off x="7698658" y="1430593"/>
            <a:ext cx="3913239" cy="1998407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Core Focus of the Paper</a:t>
            </a:r>
            <a:endParaRPr lang="en-IN" sz="2400" b="1" i="1" dirty="0">
              <a:solidFill>
                <a:schemeClr val="tx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349CFE5-EEA1-858F-A883-2E99F5F25D4C}"/>
              </a:ext>
            </a:extLst>
          </p:cNvPr>
          <p:cNvSpPr/>
          <p:nvPr/>
        </p:nvSpPr>
        <p:spPr>
          <a:xfrm>
            <a:off x="157317" y="4708424"/>
            <a:ext cx="6823587" cy="188287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1400" b="1" dirty="0">
                <a:solidFill>
                  <a:schemeClr val="tx1"/>
                </a:solidFill>
              </a:rPr>
              <a:t>Policy Recommendation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Based on the findings, the paper advocates for market-based environmental regulations like pollution taxes or permits as more cost-effective than traditional methods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D51DBD-9DE4-8AD2-23DC-E921439A6BF6}"/>
              </a:ext>
            </a:extLst>
          </p:cNvPr>
          <p:cNvSpPr/>
          <p:nvPr/>
        </p:nvSpPr>
        <p:spPr>
          <a:xfrm>
            <a:off x="8121444" y="3795252"/>
            <a:ext cx="3913239" cy="293001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The paper assesses how efficiently power plants can balance electricity generation and pollution control, and suggests economic tools to support cleaner energy production.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5707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B966A7C2-8092-A30A-18B6-0C57761B4046}"/>
              </a:ext>
            </a:extLst>
          </p:cNvPr>
          <p:cNvSpPr/>
          <p:nvPr/>
        </p:nvSpPr>
        <p:spPr>
          <a:xfrm>
            <a:off x="376090" y="3318162"/>
            <a:ext cx="2394150" cy="3161296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The average firm-specific inefficiency was 0.06, implying that firms can increase electricity output by 6% and simultaneously reduce emissions by 6% without additional resources.</a:t>
            </a:r>
          </a:p>
          <a:p>
            <a:endParaRPr lang="en-US" sz="1600" b="1" i="0" dirty="0">
              <a:solidFill>
                <a:schemeClr val="tx1"/>
              </a:solidFill>
              <a:effectLst/>
            </a:endParaRPr>
          </a:p>
          <a:p>
            <a:endParaRPr lang="en-US" sz="1600" dirty="0">
              <a:solidFill>
                <a:srgbClr val="252930"/>
              </a:solidFill>
              <a:effectLst/>
              <a:latin typeface="YAFdJgCyb_c 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06476-79E2-ED2D-180C-9C79E4521C3D}"/>
              </a:ext>
            </a:extLst>
          </p:cNvPr>
          <p:cNvSpPr txBox="1"/>
          <p:nvPr/>
        </p:nvSpPr>
        <p:spPr>
          <a:xfrm>
            <a:off x="2748115" y="86724"/>
            <a:ext cx="56928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b="1" i="1" u="sng" dirty="0"/>
              <a:t>RESULTS OF QUANTITATIVE ANALYSES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1655AD-272F-F3B4-EFB7-19C9B4ADA7D1}"/>
              </a:ext>
            </a:extLst>
          </p:cNvPr>
          <p:cNvCxnSpPr>
            <a:cxnSpLocks/>
          </p:cNvCxnSpPr>
          <p:nvPr/>
        </p:nvCxnSpPr>
        <p:spPr>
          <a:xfrm flipH="1">
            <a:off x="1737849" y="637595"/>
            <a:ext cx="1487128" cy="225263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3A1C7EF8-E505-97AC-AFF4-5590D6E53F97}"/>
              </a:ext>
            </a:extLst>
          </p:cNvPr>
          <p:cNvSpPr/>
          <p:nvPr/>
        </p:nvSpPr>
        <p:spPr>
          <a:xfrm>
            <a:off x="2941690" y="3318162"/>
            <a:ext cx="2492477" cy="3236353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900"/>
              </a:lnSpc>
              <a:buNone/>
            </a:pPr>
            <a:r>
              <a:rPr lang="en-US" sz="1400" b="1" i="0" dirty="0">
                <a:solidFill>
                  <a:srgbClr val="252930"/>
                </a:solidFill>
                <a:effectLst/>
                <a:latin typeface="YAFdJgCyb_c 0"/>
              </a:rPr>
              <a:t>Shadow Prices</a:t>
            </a:r>
            <a:endParaRPr lang="en-US" sz="1400" dirty="0">
              <a:solidFill>
                <a:srgbClr val="252930"/>
              </a:solidFill>
              <a:effectLst/>
              <a:latin typeface="YAFdJgCyb_c 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52930"/>
                </a:solidFill>
                <a:effectLst/>
              </a:rPr>
              <a:t>SPM: ₹4777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52930"/>
                </a:solidFill>
                <a:effectLst/>
              </a:rPr>
              <a:t>SO₂: ₹1883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52930"/>
                </a:solidFill>
                <a:effectLst/>
              </a:rPr>
              <a:t>NOₓ: ₹6725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Shadow prices vary across firms and over time, indicating heterogeneous abatement costs.</a:t>
            </a:r>
            <a:endParaRPr lang="en-IN" sz="14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5A3405-45A7-74E7-63D2-64993461D10A}"/>
              </a:ext>
            </a:extLst>
          </p:cNvPr>
          <p:cNvCxnSpPr>
            <a:cxnSpLocks/>
          </p:cNvCxnSpPr>
          <p:nvPr/>
        </p:nvCxnSpPr>
        <p:spPr>
          <a:xfrm flipH="1">
            <a:off x="4439262" y="768965"/>
            <a:ext cx="191732" cy="21212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961F6731-C06A-014D-565D-EF7071A5DCBD}"/>
              </a:ext>
            </a:extLst>
          </p:cNvPr>
          <p:cNvSpPr/>
          <p:nvPr/>
        </p:nvSpPr>
        <p:spPr>
          <a:xfrm>
            <a:off x="8440994" y="3318162"/>
            <a:ext cx="3554362" cy="2756486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900"/>
              </a:lnSpc>
              <a:buNone/>
            </a:pPr>
            <a:r>
              <a:rPr lang="en-US" sz="1400" b="1" i="0" dirty="0">
                <a:solidFill>
                  <a:srgbClr val="252930"/>
                </a:solidFill>
                <a:effectLst/>
                <a:latin typeface="YAFdJgCyb_c 0"/>
              </a:rPr>
              <a:t>Morishima Elasticity of Substitution (MES):</a:t>
            </a:r>
            <a:endParaRPr lang="en-US" sz="1400" dirty="0">
              <a:solidFill>
                <a:srgbClr val="252930"/>
              </a:solidFill>
              <a:effectLst/>
              <a:latin typeface="YAFdJgCyb_c 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52930"/>
                </a:solidFill>
                <a:effectLst/>
              </a:rPr>
              <a:t>Electricity–SPM: –0.243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52930"/>
                </a:solidFill>
                <a:effectLst/>
              </a:rPr>
              <a:t>Electricity–SO₂: –0.73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52930"/>
                </a:solidFill>
                <a:effectLst/>
              </a:rPr>
              <a:t>Electricity–NOₓ: –0.135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52930"/>
                </a:solidFill>
                <a:effectLst/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It’s difficult and expensive for power plants to increase electricity while reducing pollution at the same time.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28A965-E243-FD01-AEA6-BCFA8DD4B49D}"/>
              </a:ext>
            </a:extLst>
          </p:cNvPr>
          <p:cNvCxnSpPr>
            <a:cxnSpLocks/>
          </p:cNvCxnSpPr>
          <p:nvPr/>
        </p:nvCxnSpPr>
        <p:spPr>
          <a:xfrm>
            <a:off x="6017342" y="768965"/>
            <a:ext cx="226142" cy="220037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49AD396B-6D06-4141-8B5F-F30CDDC69556}"/>
              </a:ext>
            </a:extLst>
          </p:cNvPr>
          <p:cNvSpPr/>
          <p:nvPr/>
        </p:nvSpPr>
        <p:spPr>
          <a:xfrm>
            <a:off x="5605617" y="3318162"/>
            <a:ext cx="2492477" cy="1597967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52930"/>
                </a:solidFill>
                <a:effectLst/>
              </a:rPr>
              <a:t>Most efficient plant: NTS = 0.033 (</a:t>
            </a:r>
            <a:r>
              <a:rPr lang="en-US" sz="1400" b="1" dirty="0">
                <a:solidFill>
                  <a:schemeClr val="tx1"/>
                </a:solidFill>
              </a:rPr>
              <a:t>inefficiency</a:t>
            </a:r>
            <a:r>
              <a:rPr lang="en-US" sz="1400" b="1" i="0" dirty="0">
                <a:solidFill>
                  <a:srgbClr val="252930"/>
                </a:solidFill>
                <a:effectLst/>
              </a:rPr>
              <a:t>)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52930"/>
                </a:solidFill>
                <a:effectLst/>
              </a:rPr>
              <a:t>Least efficient plant: KTPS = </a:t>
            </a:r>
            <a:r>
              <a:rPr lang="en-IN" sz="1400" b="1" dirty="0">
                <a:solidFill>
                  <a:schemeClr val="tx1"/>
                </a:solidFill>
              </a:rPr>
              <a:t>0.115 (</a:t>
            </a:r>
            <a:r>
              <a:rPr lang="en-US" sz="1400" b="1" dirty="0">
                <a:solidFill>
                  <a:schemeClr val="tx1"/>
                </a:solidFill>
              </a:rPr>
              <a:t>inefficiency)</a:t>
            </a:r>
            <a:endParaRPr lang="en-US" sz="1400" b="1" i="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926504-E1B3-65CF-FE04-7DB4308FA015}"/>
              </a:ext>
            </a:extLst>
          </p:cNvPr>
          <p:cNvCxnSpPr>
            <a:cxnSpLocks/>
          </p:cNvCxnSpPr>
          <p:nvPr/>
        </p:nvCxnSpPr>
        <p:spPr>
          <a:xfrm>
            <a:off x="7337324" y="768965"/>
            <a:ext cx="1676396" cy="2200377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9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6F7D2FA-BCFF-784E-90CA-8BD157BE7144}"/>
              </a:ext>
            </a:extLst>
          </p:cNvPr>
          <p:cNvSpPr/>
          <p:nvPr/>
        </p:nvSpPr>
        <p:spPr>
          <a:xfrm>
            <a:off x="186813" y="3497826"/>
            <a:ext cx="8072283" cy="3146323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C30814-F349-06DC-1ABD-5F69F323C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619" y="3916825"/>
            <a:ext cx="782647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of Marginal Abatement Costs (MACs):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design pollution taxes based on cost-effective reduction.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Plant-Specific Emission Targets: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Recommends avoiding uniform standards; target inefficient plants instead.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 Production &amp; Environmental Efficiency: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Policies should encourage both cleaner and more efficient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Market-Based Tools: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Suggests pollution permits or incentives for adopting cleaner technologies.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5A2CF-4C6B-F777-8F5D-CFBC02A7027C}"/>
              </a:ext>
            </a:extLst>
          </p:cNvPr>
          <p:cNvSpPr txBox="1"/>
          <p:nvPr/>
        </p:nvSpPr>
        <p:spPr>
          <a:xfrm>
            <a:off x="560438" y="2824910"/>
            <a:ext cx="64696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/>
              <a:t>Policy Suggestions from Murty et al. (2007):</a:t>
            </a:r>
            <a:endParaRPr lang="en-IN" sz="27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35F52E-88BF-F1FF-5C00-8DB80AFC4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3" y="249762"/>
            <a:ext cx="3706762" cy="2542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9C5851-BDDD-CC12-53CD-339261E3B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846" y="433396"/>
            <a:ext cx="4709814" cy="306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9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B8FE-50E9-9D41-8422-5E01E7B7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Why This Study Stands Out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211B1-3F45-B39D-2FCB-890D1ACC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01232" cy="441785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/>
              <a:t>Objective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Focused on both </a:t>
            </a:r>
            <a:r>
              <a:rPr lang="en-US" sz="2000" b="1" dirty="0"/>
              <a:t>technical and environmental efficiency</a:t>
            </a:r>
            <a:r>
              <a:rPr lang="en-US" sz="2000" dirty="0"/>
              <a:t>, making it highly relevant for policy and sustainability discussions.</a:t>
            </a:r>
          </a:p>
          <a:p>
            <a:pPr>
              <a:buNone/>
            </a:pPr>
            <a:r>
              <a:rPr lang="en-US" sz="2000" b="1" dirty="0"/>
              <a:t>Model &amp;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Applied an </a:t>
            </a:r>
            <a:r>
              <a:rPr lang="en-US" sz="2000" b="1" dirty="0"/>
              <a:t>advanced econometric model (DODF)</a:t>
            </a:r>
            <a:r>
              <a:rPr lang="en-US" sz="2000" dirty="0"/>
              <a:t> to capture real-world trade-offs between outputs and emissions.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Used </a:t>
            </a:r>
            <a:r>
              <a:rPr lang="en-US" sz="2000" b="1" dirty="0"/>
              <a:t>reliable secondary data</a:t>
            </a:r>
            <a:r>
              <a:rPr lang="en-US" sz="2000" dirty="0"/>
              <a:t> from </a:t>
            </a:r>
            <a:r>
              <a:rPr lang="en-US" sz="2000" b="1" dirty="0"/>
              <a:t>actual power plant operations</a:t>
            </a:r>
            <a:r>
              <a:rPr lang="en-US" sz="2000" dirty="0"/>
              <a:t> (not simulated), enhancing practical relevance.</a:t>
            </a:r>
          </a:p>
          <a:p>
            <a:pPr>
              <a:buNone/>
            </a:pPr>
            <a:r>
              <a:rPr lang="en-US" sz="2000" b="1" dirty="0"/>
              <a:t>Results &amp; Calculations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Accurately estimated </a:t>
            </a:r>
            <a:r>
              <a:rPr lang="en-US" sz="2000" b="1" dirty="0"/>
              <a:t>plant-level inefficiencies</a:t>
            </a:r>
            <a:r>
              <a:rPr lang="en-US" sz="2000" dirty="0"/>
              <a:t> and </a:t>
            </a:r>
            <a:r>
              <a:rPr lang="en-US" sz="2000" b="1" dirty="0"/>
              <a:t>shadow prices</a:t>
            </a:r>
            <a:r>
              <a:rPr lang="en-US" sz="2000" dirty="0"/>
              <a:t> of pollutants.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Results are </a:t>
            </a:r>
            <a:r>
              <a:rPr lang="en-US" sz="2000" b="1" dirty="0"/>
              <a:t>quantitative and actionable</a:t>
            </a:r>
            <a:r>
              <a:rPr lang="en-US" sz="2000" dirty="0"/>
              <a:t>—helpful for cost-based pollution control.</a:t>
            </a:r>
          </a:p>
          <a:p>
            <a:pPr marL="0" indent="0">
              <a:buNone/>
            </a:pPr>
            <a:endParaRPr lang="en-IN" sz="9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CABC92-67D8-E0EE-71CD-ED340B7E3232}"/>
              </a:ext>
            </a:extLst>
          </p:cNvPr>
          <p:cNvSpPr/>
          <p:nvPr/>
        </p:nvSpPr>
        <p:spPr>
          <a:xfrm>
            <a:off x="8337755" y="1690688"/>
            <a:ext cx="3519948" cy="48021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IN" b="1" u="sng" dirty="0">
                <a:solidFill>
                  <a:schemeClr val="tx1"/>
                </a:solidFill>
              </a:rPr>
              <a:t>Structural Strengths of Murty et al. (2007)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✅ Clear Objective: Well-defined aim linking efficiency with environmental policy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✅ Strong Methodology: Uses advanced DODF + SFA model for realistic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✅ Empirical Rigor: Based on real plant-level data (480 observations)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✅ Logical Flow: Smooth progression from theory → model → results → policy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</a:rPr>
              <a:t>✅ Actionable Insights: Ends with clear, policy-relevant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61069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59E4-609A-AB90-EF5D-953632F2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Where the Paper Falls Short.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51111-18B4-0FC5-8E70-E5EC082C5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0523" cy="43513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b="1" u="sng" dirty="0"/>
              <a:t>1. Narrow Data 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Study is limited to </a:t>
            </a:r>
            <a:r>
              <a:rPr lang="en-US" sz="1600" b="1" dirty="0"/>
              <a:t>5 thermal plants</a:t>
            </a:r>
            <a:r>
              <a:rPr lang="en-US" sz="1600" dirty="0"/>
              <a:t> in </a:t>
            </a:r>
            <a:r>
              <a:rPr lang="en-US" sz="1600" b="1" dirty="0"/>
              <a:t>one state (Andhra Pradesh)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Not representative</a:t>
            </a:r>
            <a:r>
              <a:rPr lang="en-US" sz="1600" dirty="0"/>
              <a:t> of India’s diverse power sector</a:t>
            </a:r>
          </a:p>
          <a:p>
            <a:pPr>
              <a:buNone/>
            </a:pPr>
            <a:r>
              <a:rPr lang="en-US" sz="1600" b="1" u="sng" dirty="0"/>
              <a:t>2. No Consideration of CO₂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Focuses only on </a:t>
            </a:r>
            <a:r>
              <a:rPr lang="en-US" sz="1600" b="1" dirty="0"/>
              <a:t>SPM, SO₂, and NOₓ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Omits </a:t>
            </a:r>
            <a:r>
              <a:rPr lang="en-US" sz="1600" b="1" dirty="0"/>
              <a:t>CO₂</a:t>
            </a:r>
            <a:r>
              <a:rPr lang="en-US" sz="1600" dirty="0"/>
              <a:t>, a key global pollutant in climate policy</a:t>
            </a:r>
          </a:p>
          <a:p>
            <a:pPr>
              <a:buNone/>
            </a:pPr>
            <a:r>
              <a:rPr lang="en-US" sz="1600" b="1" u="sng" dirty="0"/>
              <a:t>3. No Real Policy Compliance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Does not assess </a:t>
            </a:r>
            <a:r>
              <a:rPr lang="en-US" sz="1600" b="1" dirty="0"/>
              <a:t>actual environmental regulation enforcement</a:t>
            </a:r>
            <a:r>
              <a:rPr lang="en-US" sz="1600" dirty="0"/>
              <a:t> or compliance costs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Unlike other studies, lacks a </a:t>
            </a:r>
            <a:r>
              <a:rPr lang="en-US" sz="1600" b="1" dirty="0"/>
              <a:t>regulatory performance angle</a:t>
            </a:r>
            <a:endParaRPr lang="en-US" sz="1600" dirty="0"/>
          </a:p>
          <a:p>
            <a:pPr>
              <a:buNone/>
            </a:pPr>
            <a:r>
              <a:rPr lang="en-US" sz="1600" b="1" dirty="0"/>
              <a:t>4</a:t>
            </a:r>
            <a:r>
              <a:rPr lang="en-US" sz="1600" b="1" u="sng" dirty="0"/>
              <a:t>. Static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Doesn't explore </a:t>
            </a:r>
            <a:r>
              <a:rPr lang="en-US" sz="1600" b="1" dirty="0"/>
              <a:t>dynamic changes or trends</a:t>
            </a:r>
            <a:r>
              <a:rPr lang="en-US" sz="1600" dirty="0"/>
              <a:t> in efficiency over time in depth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Lacks forward-looking or </a:t>
            </a:r>
            <a:r>
              <a:rPr lang="en-US" sz="1600" b="1" dirty="0"/>
              <a:t>predictive insights</a:t>
            </a:r>
            <a:endParaRPr lang="en-US" sz="1600" dirty="0"/>
          </a:p>
          <a:p>
            <a:pPr marL="0" indent="0">
              <a:buNone/>
            </a:pPr>
            <a:endParaRPr lang="en-US" sz="1400" dirty="0"/>
          </a:p>
          <a:p>
            <a:endParaRPr lang="en-IN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547027-7879-A771-00A5-1463531771D5}"/>
              </a:ext>
            </a:extLst>
          </p:cNvPr>
          <p:cNvSpPr/>
          <p:nvPr/>
        </p:nvSpPr>
        <p:spPr>
          <a:xfrm>
            <a:off x="7423354" y="1825626"/>
            <a:ext cx="4375355" cy="4142556"/>
          </a:xfrm>
          <a:prstGeom prst="roundRect">
            <a:avLst>
              <a:gd name="adj" fmla="val 2238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What’s Missing in the Study 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CO₂ Emissions: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study excludes carbon dioxide, a key greenhouse gas in global climate policy.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National Coverage: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Only 5 plants in Andhra Pradesh are studied – not representative of India's entire power sector.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Regulatory Assessment: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Lacks evaluation of actual policy enforcement or compliance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Dynamic Trends: T</a:t>
            </a:r>
            <a:r>
              <a:rPr lang="en-US" sz="1600" b="1" dirty="0">
                <a:solidFill>
                  <a:schemeClr val="tx1"/>
                </a:solidFill>
              </a:rPr>
              <a:t>he study looks at only one time period (2000–2001) rather than tracking changes over multiple years.</a:t>
            </a:r>
          </a:p>
        </p:txBody>
      </p:sp>
    </p:spTree>
    <p:extLst>
      <p:ext uri="{BB962C8B-B14F-4D97-AF65-F5344CB8AC3E}">
        <p14:creationId xmlns:p14="http://schemas.microsoft.com/office/powerpoint/2010/main" val="257741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6059B2-F08A-CE8D-4AC0-702E2601F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557531"/>
              </p:ext>
            </p:extLst>
          </p:nvPr>
        </p:nvGraphicFramePr>
        <p:xfrm>
          <a:off x="730045" y="117989"/>
          <a:ext cx="10980174" cy="3161909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{93296810-A885-4BE3-A3E7-6D5BEEA58F35}</a:tableStyleId>
              </a:tblPr>
              <a:tblGrid>
                <a:gridCol w="1234055">
                  <a:extLst>
                    <a:ext uri="{9D8B030D-6E8A-4147-A177-3AD203B41FA5}">
                      <a16:colId xmlns:a16="http://schemas.microsoft.com/office/drawing/2014/main" val="3881307971"/>
                    </a:ext>
                  </a:extLst>
                </a:gridCol>
                <a:gridCol w="4594016">
                  <a:extLst>
                    <a:ext uri="{9D8B030D-6E8A-4147-A177-3AD203B41FA5}">
                      <a16:colId xmlns:a16="http://schemas.microsoft.com/office/drawing/2014/main" val="2169767998"/>
                    </a:ext>
                  </a:extLst>
                </a:gridCol>
                <a:gridCol w="5152103">
                  <a:extLst>
                    <a:ext uri="{9D8B030D-6E8A-4147-A177-3AD203B41FA5}">
                      <a16:colId xmlns:a16="http://schemas.microsoft.com/office/drawing/2014/main" val="3340574173"/>
                    </a:ext>
                  </a:extLst>
                </a:gridCol>
              </a:tblGrid>
              <a:tr h="58311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sng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Aspect</a:t>
                      </a:r>
                      <a:endParaRPr lang="en-IN" sz="1500" b="1" i="0" u="sng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5584" marR="5584" marT="5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sng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Murty et al. (2007)</a:t>
                      </a:r>
                      <a:endParaRPr lang="en-IN" sz="1500" b="1" i="0" u="sng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5584" marR="5584" marT="5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sng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Sahoo et al. (2021)</a:t>
                      </a:r>
                      <a:endParaRPr lang="en-IN" sz="1500" b="1" i="0" u="sng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5584" marR="5584" marT="5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81040"/>
                  </a:ext>
                </a:extLst>
              </a:tr>
              <a:tr h="4455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</a:rPr>
                        <a:t>Main Focus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4" marR="5584" marT="5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Measuring environmental &amp; technical efficiency and shadow prices of pollutants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4" marR="5584" marT="5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Evaluating the normalization process in India’s PAT scheme for thermal power plants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4" marR="5584" marT="5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708150"/>
                  </a:ext>
                </a:extLst>
              </a:tr>
              <a:tr h="4455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Methodology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4" marR="5584" marT="5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Directional Output Distance Function (DODF) with Stochastic Frontier Analysis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4" marR="5584" marT="5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>
                          <a:effectLst/>
                        </a:rPr>
                        <a:t>4-stage DEA + Tobit Regression to study effect of uncontrollable factors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4" marR="5584" marT="5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416964"/>
                  </a:ext>
                </a:extLst>
              </a:tr>
              <a:tr h="2648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>
                          <a:effectLst/>
                        </a:rPr>
                        <a:t>Data Scope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4" marR="5584" marT="5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5 APGENCO power plants, monthly data (1996–2004)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4" marR="5584" marT="5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>
                          <a:effectLst/>
                        </a:rPr>
                        <a:t>69 plants across India, PAT Cycle 1 data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4" marR="5584" marT="5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21620"/>
                  </a:ext>
                </a:extLst>
              </a:tr>
              <a:tr h="4455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</a:rPr>
                        <a:t>Outputs Considered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4" marR="5584" marT="5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Electricity (good), and SPM, SO₂, NOₓ (bad)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4" marR="5584" marT="5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Only electricity; focuses on energy efficiency targets, not direct pollutant emissions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4" marR="5584" marT="5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62852"/>
                  </a:ext>
                </a:extLst>
              </a:tr>
              <a:tr h="4455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</a:rPr>
                        <a:t>Key Variables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4" marR="5584" marT="5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>
                          <a:effectLst/>
                        </a:rPr>
                        <a:t>Inputs: Coal, Capital, Wages; Outputs: Electricity &amp; Pollutants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4" marR="5584" marT="5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Inputs: Coal use, capacity, fuel quality; External factors: outages, GCV, maintenance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4" marR="5584" marT="5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881591"/>
                  </a:ext>
                </a:extLst>
              </a:tr>
              <a:tr h="44554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none" strike="noStrike" dirty="0">
                          <a:effectLst/>
                        </a:rPr>
                        <a:t>Pollution Treatment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4" marR="5584" marT="5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Explicit modeling of pollution and marginal abatement cost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4" marR="5584" marT="5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effectLst/>
                        </a:rPr>
                        <a:t>Pollution only indirectly addressed via energy efficiency and normalization criteria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84" marR="5584" marT="55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30656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FCF0C9-0FE1-090B-EE00-3781B15CE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150075"/>
              </p:ext>
            </p:extLst>
          </p:nvPr>
        </p:nvGraphicFramePr>
        <p:xfrm>
          <a:off x="730044" y="3664293"/>
          <a:ext cx="10980173" cy="2896311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04510">
                  <a:extLst>
                    <a:ext uri="{9D8B030D-6E8A-4147-A177-3AD203B41FA5}">
                      <a16:colId xmlns:a16="http://schemas.microsoft.com/office/drawing/2014/main" val="76248560"/>
                    </a:ext>
                  </a:extLst>
                </a:gridCol>
                <a:gridCol w="4462063">
                  <a:extLst>
                    <a:ext uri="{9D8B030D-6E8A-4147-A177-3AD203B41FA5}">
                      <a16:colId xmlns:a16="http://schemas.microsoft.com/office/drawing/2014/main" val="2645042607"/>
                    </a:ext>
                  </a:extLst>
                </a:gridCol>
                <a:gridCol w="4713600">
                  <a:extLst>
                    <a:ext uri="{9D8B030D-6E8A-4147-A177-3AD203B41FA5}">
                      <a16:colId xmlns:a16="http://schemas.microsoft.com/office/drawing/2014/main" val="217121530"/>
                    </a:ext>
                  </a:extLst>
                </a:gridCol>
              </a:tblGrid>
              <a:tr h="6029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sng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Aspect</a:t>
                      </a:r>
                    </a:p>
                  </a:txBody>
                  <a:tcPr marL="6284" marR="6284" marT="62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sng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Murty et al. (2007)</a:t>
                      </a:r>
                      <a:endParaRPr lang="en-IN" sz="1500" b="1" i="0" u="sng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500" b="1" u="sng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Kumar &amp; Rao (2003)</a:t>
                      </a:r>
                      <a:endParaRPr lang="en-IN" sz="1500" b="1" i="0" u="sng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914579"/>
                  </a:ext>
                </a:extLst>
              </a:tr>
              <a:tr h="57335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1" u="none" strike="noStrike" dirty="0">
                          <a:effectLst/>
                        </a:rPr>
                        <a:t>Main Focus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u="none" strike="noStrike" dirty="0">
                          <a:effectLst/>
                        </a:rPr>
                        <a:t>Measuring environmental &amp; technical efficiency + estimating shadow prices of pollutants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u="none" strike="noStrike" dirty="0">
                          <a:effectLst/>
                        </a:rPr>
                        <a:t>Impact of environmental regulation on production efficiency of thermal power plants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304193"/>
                  </a:ext>
                </a:extLst>
              </a:tr>
              <a:tr h="57335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1" u="none" strike="noStrike" dirty="0">
                          <a:effectLst/>
                        </a:rPr>
                        <a:t>Methodology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1" u="none" strike="noStrike">
                          <a:effectLst/>
                        </a:rPr>
                        <a:t>Directional Output Distance Function (DODF) + Stochastic Frontier Analysis (SFA)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u="none" strike="noStrike">
                          <a:effectLst/>
                        </a:rPr>
                        <a:t>Stochastic Output Distance Function using Translog functional form + inefficiency modeling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891786"/>
                  </a:ext>
                </a:extLst>
              </a:tr>
              <a:tr h="57335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1" u="none" strike="noStrike" dirty="0">
                          <a:effectLst/>
                        </a:rPr>
                        <a:t>Pollution Consideration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u="none" strike="noStrike">
                          <a:effectLst/>
                        </a:rPr>
                        <a:t>Directly includes pollutants (SPM, SO₂, NOₓ) as bad outputs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1" u="none" strike="noStrike">
                          <a:effectLst/>
                        </a:rPr>
                        <a:t>No pollutant quantities; uses a compliance dummy (ENVS) to capture regulation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82504"/>
                  </a:ext>
                </a:extLst>
              </a:tr>
              <a:tr h="57335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500" b="1" u="none" strike="noStrike" dirty="0">
                          <a:effectLst/>
                        </a:rPr>
                        <a:t>Data Scope</a:t>
                      </a:r>
                      <a:endParaRPr lang="en-IN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u="none" strike="noStrike" dirty="0">
                          <a:effectLst/>
                        </a:rPr>
                        <a:t>5 APGENCO thermal plants (Andhra Pradesh), monthly data from 1996–2004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1" u="none" strike="noStrike" dirty="0">
                          <a:effectLst/>
                        </a:rPr>
                        <a:t>33 plants across India (CEA data, 1991–92), national coverage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129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26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AE94-0A0D-903B-8596-20E58D4D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918" y="-165817"/>
            <a:ext cx="10515600" cy="1325563"/>
          </a:xfrm>
        </p:spPr>
        <p:txBody>
          <a:bodyPr/>
          <a:lstStyle/>
          <a:p>
            <a:r>
              <a:rPr lang="en-US" b="1" u="sng" dirty="0"/>
              <a:t>What Murty et al. (2007) Can Improve</a:t>
            </a:r>
            <a:endParaRPr lang="en-IN" b="1" u="sng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C40D710-0E83-6148-5A30-5CDA8A267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195" y="881727"/>
            <a:ext cx="11147323" cy="5882867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sz="1700" dirty="0"/>
          </a:p>
          <a:p>
            <a:pPr>
              <a:buNone/>
            </a:pPr>
            <a:r>
              <a:rPr lang="en-IN" sz="1700" b="1" dirty="0"/>
              <a:t>1. </a:t>
            </a:r>
            <a:r>
              <a:rPr lang="en-IN" sz="1700" b="1" u="sng" dirty="0"/>
              <a:t>Broader Data Coverage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1" dirty="0"/>
              <a:t>Current:</a:t>
            </a:r>
            <a:r>
              <a:rPr lang="en-IN" sz="1700" dirty="0"/>
              <a:t> Only 5 plants (APGENCO, Andhra Pradesh)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1" dirty="0"/>
              <a:t>Compared To:</a:t>
            </a:r>
            <a:r>
              <a:rPr lang="en-IN" sz="1700" dirty="0"/>
              <a:t> Sahoo covers 69 plants PAN India; Kumar &amp; Rao include 33 plants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b="1" dirty="0"/>
              <a:t>Improvement:</a:t>
            </a:r>
            <a:r>
              <a:rPr lang="en-IN" sz="1700" dirty="0"/>
              <a:t> Expand plant sample for </a:t>
            </a:r>
            <a:r>
              <a:rPr lang="en-IN" sz="1700" b="1" dirty="0"/>
              <a:t>national-level generalizability</a:t>
            </a:r>
          </a:p>
          <a:p>
            <a:pPr>
              <a:buNone/>
            </a:pPr>
            <a:r>
              <a:rPr lang="en-US" sz="1700" b="1" dirty="0"/>
              <a:t>2. </a:t>
            </a:r>
            <a:r>
              <a:rPr lang="en-US" sz="1700" b="1" u="sng" dirty="0"/>
              <a:t>Inclusion of CO₂ Emissions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Current:</a:t>
            </a:r>
            <a:r>
              <a:rPr lang="en-US" sz="1700" dirty="0"/>
              <a:t> Only models SPM, SO₂, NOₓ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Compared To:</a:t>
            </a:r>
            <a:r>
              <a:rPr lang="en-US" sz="1700" dirty="0"/>
              <a:t> Sahoo addresses India’s </a:t>
            </a:r>
            <a:r>
              <a:rPr lang="en-US" sz="1700" b="1" dirty="0"/>
              <a:t>climate policy context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Improvement:</a:t>
            </a:r>
            <a:r>
              <a:rPr lang="en-US" sz="1700" dirty="0"/>
              <a:t> Add </a:t>
            </a:r>
            <a:r>
              <a:rPr lang="en-US" sz="1700" b="1" dirty="0"/>
              <a:t>CO₂</a:t>
            </a:r>
            <a:r>
              <a:rPr lang="en-US" sz="1700" dirty="0"/>
              <a:t> for climate relevance and international policy alignment</a:t>
            </a:r>
          </a:p>
          <a:p>
            <a:pPr>
              <a:buNone/>
            </a:pPr>
            <a:r>
              <a:rPr lang="en-US" sz="1700" b="1" dirty="0"/>
              <a:t>3</a:t>
            </a:r>
            <a:r>
              <a:rPr lang="en-US" sz="1700" b="1" u="sng" dirty="0"/>
              <a:t>. Policy Implementation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Current:</a:t>
            </a:r>
            <a:r>
              <a:rPr lang="en-US" sz="1700" dirty="0"/>
              <a:t> Suggests market tools but doesn’t assess real-world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Compared To:</a:t>
            </a:r>
            <a:r>
              <a:rPr lang="en-US" sz="1700" dirty="0"/>
              <a:t> Sahoo deeply critiques </a:t>
            </a:r>
            <a:r>
              <a:rPr lang="en-US" sz="1700" b="1" dirty="0"/>
              <a:t>PAT scheme implementation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Improvement:</a:t>
            </a:r>
            <a:r>
              <a:rPr lang="en-US" sz="1700" dirty="0"/>
              <a:t> Analyze </a:t>
            </a:r>
            <a:r>
              <a:rPr lang="en-US" sz="1700" b="1" dirty="0"/>
              <a:t>policy effectiveness</a:t>
            </a:r>
            <a:r>
              <a:rPr lang="en-US" sz="1700" dirty="0"/>
              <a:t>, plant-level compliance costs, or incentives</a:t>
            </a:r>
          </a:p>
          <a:p>
            <a:pPr>
              <a:buNone/>
            </a:pPr>
            <a:r>
              <a:rPr lang="en-US" sz="1700" b="1" dirty="0"/>
              <a:t>4. </a:t>
            </a:r>
            <a:r>
              <a:rPr lang="en-US" sz="1700" b="1" u="sng" dirty="0"/>
              <a:t>Dynamic Trend Modeling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Current:</a:t>
            </a:r>
            <a:r>
              <a:rPr lang="en-US" sz="1700" dirty="0"/>
              <a:t> Static analysis of one time period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Compared To:</a:t>
            </a:r>
            <a:r>
              <a:rPr lang="en-US" sz="1700" dirty="0"/>
              <a:t> Kumar &amp; Rao use panel data (1996–2000)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Improvement:</a:t>
            </a:r>
            <a:r>
              <a:rPr lang="en-US" sz="1700" dirty="0"/>
              <a:t> Use </a:t>
            </a:r>
            <a:r>
              <a:rPr lang="en-US" sz="1700" b="1" dirty="0"/>
              <a:t>multi-year or panel data</a:t>
            </a:r>
            <a:r>
              <a:rPr lang="en-US" sz="1700" dirty="0"/>
              <a:t> to study performance over time</a:t>
            </a:r>
          </a:p>
          <a:p>
            <a:pPr>
              <a:buNone/>
            </a:pPr>
            <a:r>
              <a:rPr lang="en-US" sz="1700" b="1" dirty="0"/>
              <a:t>5. </a:t>
            </a:r>
            <a:r>
              <a:rPr lang="en-US" sz="1700" b="1" u="sng" dirty="0"/>
              <a:t>Address Model Sensitivity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Current:</a:t>
            </a:r>
            <a:r>
              <a:rPr lang="en-US" sz="1700" dirty="0"/>
              <a:t> Model 3 (NOₓ) fails key theoretical properties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Compared To:</a:t>
            </a:r>
            <a:r>
              <a:rPr lang="en-US" sz="1700" dirty="0"/>
              <a:t> Other studies maintain consistency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Improvement:</a:t>
            </a:r>
            <a:r>
              <a:rPr lang="en-US" sz="1700" dirty="0"/>
              <a:t> Strengthen model robustness to avoid result variation based on pollutant choice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0" indent="0">
              <a:buNone/>
            </a:pP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63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1413</Words>
  <Application>Microsoft Office PowerPoint</Application>
  <PresentationFormat>Widescreen</PresentationFormat>
  <Paragraphs>138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YAFdJgCyb_c 0</vt:lpstr>
      <vt:lpstr>YAFdJjTk5UU 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This Study Stands Out</vt:lpstr>
      <vt:lpstr>Where the Paper Falls Short. </vt:lpstr>
      <vt:lpstr>PowerPoint Presentation</vt:lpstr>
      <vt:lpstr>What Murty et al. (2007) Can Improve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Priyal keswani</dc:creator>
  <cp:lastModifiedBy>Priyal keswani</cp:lastModifiedBy>
  <cp:revision>6</cp:revision>
  <dcterms:created xsi:type="dcterms:W3CDTF">2025-04-09T18:01:57Z</dcterms:created>
  <dcterms:modified xsi:type="dcterms:W3CDTF">2025-04-10T20:13:13Z</dcterms:modified>
</cp:coreProperties>
</file>