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2"/>
  </p:notesMasterIdLst>
  <p:sldIdLst>
    <p:sldId id="256" r:id="rId2"/>
    <p:sldId id="257" r:id="rId3"/>
    <p:sldId id="263" r:id="rId4"/>
    <p:sldId id="258" r:id="rId5"/>
    <p:sldId id="262" r:id="rId6"/>
    <p:sldId id="261" r:id="rId7"/>
    <p:sldId id="264" r:id="rId8"/>
    <p:sldId id="266" r:id="rId9"/>
    <p:sldId id="271" r:id="rId10"/>
    <p:sldId id="270" r:id="rId11"/>
  </p:sldIdLst>
  <p:sldSz cx="12192000" cy="6858000"/>
  <p:notesSz cx="6858000" cy="9144000"/>
  <p:embeddedFontLst>
    <p:embeddedFont>
      <p:font typeface="Franklin Gothic"/>
      <p:bold r:id="rId13"/>
    </p:embeddedFont>
    <p:embeddedFont>
      <p:font typeface="Libre Franklin"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guide orient="horz" pos="2160"/>
        <p:guide pos="3840"/>
      </p:guideLst>
    </p:cSldViewPr>
  </p:slideViewPr>
  <p:notesTextViewPr>
    <p:cViewPr>
      <p:scale>
        <a:sx n="200" d="100"/>
        <a:sy n="2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690346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Team mentor</a:t>
            </a:r>
          </a:p>
          <a:p>
            <a:pPr marL="0" lvl="0" indent="0" algn="l" rtl="0">
              <a:spcBef>
                <a:spcPts val="0"/>
              </a:spcBef>
              <a:spcAft>
                <a:spcPts val="0"/>
              </a:spcAft>
              <a:buNone/>
            </a:pPr>
            <a:endParaRPr dirty="0"/>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0363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6118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7379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399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5020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7327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8281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102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7140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020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Times New Roman" panose="02020603050405020304" pitchFamily="18" charset="0"/>
                <a:ea typeface="Times New Roman" panose="02020603050405020304" pitchFamily="18" charset="0"/>
                <a:cs typeface="Times New Roman" panose="02020603050405020304" pitchFamily="18" charset="0"/>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dirty="0"/>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Times New Roman" panose="02020603050405020304" pitchFamily="18" charset="0"/>
                <a:ea typeface="Times New Roman" panose="02020603050405020304" pitchFamily="18" charset="0"/>
                <a:cs typeface="Times New Roman" panose="02020603050405020304" pitchFamily="18" charset="0"/>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140526" y="358484"/>
            <a:ext cx="6461759" cy="294464"/>
          </a:xfrm>
          <a:prstGeom prst="rect">
            <a:avLst/>
          </a:prstGeom>
          <a:noFill/>
          <a:ln>
            <a:noFill/>
          </a:ln>
        </p:spPr>
        <p:txBody>
          <a:bodyPr spcFirstLastPara="1" wrap="square" lIns="0" tIns="0" rIns="0" bIns="0" anchor="t" anchorCtr="0">
            <a:noAutofit/>
          </a:bodyPr>
          <a:lstStyle/>
          <a:p>
            <a:pPr algn="ctr"/>
            <a:r>
              <a:rPr lang="en-US" sz="2000" dirty="0">
                <a:solidFill>
                  <a:schemeClr val="tx1"/>
                </a:solidFill>
                <a:latin typeface="Franklin Gothic"/>
                <a:ea typeface="Franklin Gothic"/>
                <a:cs typeface="Franklin Gothic"/>
                <a:sym typeface="Franklin Gothic"/>
              </a:rPr>
              <a:t>Sentiment Analysis Using NLP</a:t>
            </a: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rgbClr val="92D050"/>
                </a:solidFill>
              </a:rPr>
              <a:t> </a:t>
            </a:r>
          </a:p>
        </p:txBody>
      </p:sp>
      <p:sp>
        <p:nvSpPr>
          <p:cNvPr id="6" name="Title 2"/>
          <p:cNvSpPr txBox="1">
            <a:spLocks/>
          </p:cNvSpPr>
          <p:nvPr/>
        </p:nvSpPr>
        <p:spPr>
          <a:xfrm>
            <a:off x="964023" y="879063"/>
            <a:ext cx="4941477" cy="610863"/>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Franklin Gothic"/>
              <a:buNone/>
              <a:defRPr sz="60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pPr algn="ctr"/>
            <a:r>
              <a:rPr lang="en-US" sz="3600" dirty="0"/>
              <a:t>Major Project - I</a:t>
            </a:r>
          </a:p>
          <a:p>
            <a:pPr algn="ctr"/>
            <a:r>
              <a:rPr lang="en-US" sz="3600" dirty="0"/>
              <a:t>AD- 706</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023" y="442636"/>
            <a:ext cx="893352" cy="1132985"/>
          </a:xfrm>
          <a:prstGeom prst="rect">
            <a:avLst/>
          </a:prstGeom>
        </p:spPr>
      </p:pic>
      <p:sp>
        <p:nvSpPr>
          <p:cNvPr id="3" name="Google Shape;211;p1">
            <a:extLst>
              <a:ext uri="{FF2B5EF4-FFF2-40B4-BE49-F238E27FC236}">
                <a16:creationId xmlns:a16="http://schemas.microsoft.com/office/drawing/2014/main" id="{2548FAF4-6FA5-F56E-5D96-958BFE85C5A1}"/>
              </a:ext>
            </a:extLst>
          </p:cNvPr>
          <p:cNvSpPr txBox="1">
            <a:spLocks/>
          </p:cNvSpPr>
          <p:nvPr/>
        </p:nvSpPr>
        <p:spPr>
          <a:xfrm>
            <a:off x="5744097" y="879063"/>
            <a:ext cx="6291605" cy="597893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1800"/>
              <a:buFont typeface="Arial"/>
              <a:buNone/>
              <a:defRPr sz="1800" b="0" i="0" u="none" strike="noStrike" cap="none">
                <a:solidFill>
                  <a:schemeClr val="lt2"/>
                </a:solidFill>
                <a:latin typeface="Libre Franklin"/>
                <a:ea typeface="Libre Franklin"/>
                <a:cs typeface="Libre Franklin"/>
                <a:sym typeface="Libre Franklin"/>
              </a:defRPr>
            </a:lvl1pPr>
            <a:lvl2pPr marL="914400" marR="0" lvl="1"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2pPr>
            <a:lvl3pPr marL="1371600" marR="0" lvl="2"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3pPr>
            <a:lvl4pPr marL="1828800" marR="0" lvl="3"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4pPr>
            <a:lvl5pPr marL="2286000" marR="0" lvl="4"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lang="en-US" dirty="0">
              <a:latin typeface="Franklin Gothic"/>
              <a:ea typeface="Franklin Gothic"/>
              <a:cs typeface="Franklin Gothic"/>
              <a:sym typeface="Franklin Gothic"/>
            </a:endParaRPr>
          </a:p>
          <a:p>
            <a:r>
              <a:rPr lang="en-US" dirty="0">
                <a:latin typeface="Franklin Gothic"/>
                <a:ea typeface="Franklin Gothic"/>
                <a:cs typeface="Franklin Gothic"/>
                <a:sym typeface="Franklin Gothic"/>
              </a:rPr>
              <a:t>Problem Statement: </a:t>
            </a:r>
            <a:r>
              <a:rPr lang="en-US" dirty="0">
                <a:solidFill>
                  <a:schemeClr val="tx1"/>
                </a:solidFill>
                <a:latin typeface="Franklin Gothic"/>
                <a:ea typeface="Franklin Gothic"/>
                <a:cs typeface="Franklin Gothic"/>
                <a:sym typeface="Franklin Gothic"/>
              </a:rPr>
              <a:t>Design and Development Sentiment Analysis Using NLP</a:t>
            </a:r>
            <a:endParaRPr lang="en-US" dirty="0">
              <a:solidFill>
                <a:schemeClr val="tx1"/>
              </a:solidFill>
              <a:latin typeface="Times New Roman" panose="02020603050405020304" pitchFamily="18" charset="0"/>
              <a:cs typeface="Times New Roman" panose="02020603050405020304" pitchFamily="18" charset="0"/>
            </a:endParaRPr>
          </a:p>
          <a:p>
            <a:pPr marL="0" indent="0"/>
            <a:r>
              <a:rPr lang="en-US" dirty="0">
                <a:latin typeface="Franklin Gothic"/>
                <a:ea typeface="Franklin Gothic"/>
                <a:cs typeface="Franklin Gothic"/>
                <a:sym typeface="Franklin Gothic"/>
              </a:rPr>
              <a:t>    Project Group Number: </a:t>
            </a:r>
            <a:r>
              <a:rPr lang="en-US" dirty="0">
                <a:solidFill>
                  <a:schemeClr val="tx1"/>
                </a:solidFill>
                <a:latin typeface="Times New Roman" panose="02020603050405020304" pitchFamily="18" charset="0"/>
                <a:ea typeface="Franklin Gothic"/>
                <a:cs typeface="Times New Roman" panose="02020603050405020304" pitchFamily="18" charset="0"/>
                <a:sym typeface="Franklin Gothic"/>
              </a:rPr>
              <a:t>13</a:t>
            </a:r>
          </a:p>
          <a:p>
            <a:pPr marL="0" indent="0"/>
            <a:r>
              <a:rPr lang="en-US" dirty="0">
                <a:latin typeface="Franklin Gothic"/>
                <a:ea typeface="Franklin Gothic"/>
                <a:cs typeface="Franklin Gothic"/>
                <a:sym typeface="Franklin Gothic"/>
              </a:rPr>
              <a:t>    Group Member Details:</a:t>
            </a:r>
          </a:p>
          <a:p>
            <a:r>
              <a:rPr lang="en-US" sz="1600" b="1" dirty="0">
                <a:solidFill>
                  <a:schemeClr val="tx1"/>
                </a:solidFill>
                <a:latin typeface="Times New Roman" panose="02020603050405020304" pitchFamily="18" charset="0"/>
                <a:cs typeface="Times New Roman" panose="02020603050405020304" pitchFamily="18" charset="0"/>
              </a:rPr>
              <a:t>Team Member 1 Name</a:t>
            </a:r>
            <a:r>
              <a:rPr lang="en-US" sz="1600" dirty="0">
                <a:solidFill>
                  <a:schemeClr val="tx1"/>
                </a:solidFill>
                <a:latin typeface="Times New Roman" panose="02020603050405020304" pitchFamily="18" charset="0"/>
                <a:cs typeface="Times New Roman" panose="02020603050405020304" pitchFamily="18" charset="0"/>
              </a:rPr>
              <a:t>:  Disha </a:t>
            </a:r>
            <a:r>
              <a:rPr lang="en-US" sz="1600" dirty="0" err="1">
                <a:solidFill>
                  <a:schemeClr val="tx1"/>
                </a:solidFill>
                <a:latin typeface="Times New Roman" panose="02020603050405020304" pitchFamily="18" charset="0"/>
                <a:cs typeface="Times New Roman" panose="02020603050405020304" pitchFamily="18" charset="0"/>
              </a:rPr>
              <a:t>Vishawakarma</a:t>
            </a:r>
            <a:r>
              <a:rPr lang="en-US" sz="1600" dirty="0">
                <a:solidFill>
                  <a:schemeClr val="tx1"/>
                </a:solidFill>
                <a:latin typeface="Times New Roman" panose="02020603050405020304" pitchFamily="18" charset="0"/>
                <a:cs typeface="Times New Roman" panose="02020603050405020304" pitchFamily="18" charset="0"/>
              </a:rPr>
              <a:t> </a:t>
            </a:r>
          </a:p>
          <a:p>
            <a:r>
              <a:rPr lang="en-US" sz="1600" dirty="0">
                <a:solidFill>
                  <a:schemeClr val="tx1"/>
                </a:solidFill>
                <a:latin typeface="Times New Roman" panose="02020603050405020304" pitchFamily="18" charset="0"/>
                <a:cs typeface="Times New Roman" panose="02020603050405020304" pitchFamily="18" charset="0"/>
              </a:rPr>
              <a:t>Branch : B-tech 		Stream: AI&amp;DS 	Year: IV</a:t>
            </a:r>
          </a:p>
          <a:p>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Team Member 2 Name: </a:t>
            </a:r>
            <a:r>
              <a:rPr lang="en-US" sz="1600" dirty="0">
                <a:solidFill>
                  <a:schemeClr val="tx1"/>
                </a:solidFill>
                <a:latin typeface="Times New Roman" panose="02020603050405020304" pitchFamily="18" charset="0"/>
                <a:cs typeface="Times New Roman" panose="02020603050405020304" pitchFamily="18" charset="0"/>
              </a:rPr>
              <a:t>Priyam Sahu</a:t>
            </a:r>
          </a:p>
          <a:p>
            <a:r>
              <a:rPr lang="en-US" sz="1600" dirty="0">
                <a:solidFill>
                  <a:schemeClr val="tx1"/>
                </a:solidFill>
                <a:latin typeface="Times New Roman" panose="02020603050405020304" pitchFamily="18" charset="0"/>
                <a:cs typeface="Times New Roman" panose="02020603050405020304" pitchFamily="18" charset="0"/>
              </a:rPr>
              <a:t>Branch: B-tech 		Stream : AI&amp;DS 	Year : IV </a:t>
            </a:r>
          </a:p>
          <a:p>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Team Member 3 Name: </a:t>
            </a:r>
            <a:r>
              <a:rPr lang="en-US" sz="1600" dirty="0" err="1">
                <a:solidFill>
                  <a:schemeClr val="tx1"/>
                </a:solidFill>
                <a:latin typeface="Times New Roman" panose="02020603050405020304" pitchFamily="18" charset="0"/>
                <a:cs typeface="Times New Roman" panose="02020603050405020304" pitchFamily="18" charset="0"/>
              </a:rPr>
              <a:t>Yuvika</a:t>
            </a:r>
            <a:endParaRPr lang="en-US" sz="1600" dirty="0">
              <a:solidFill>
                <a:schemeClr val="tx1"/>
              </a:solidFill>
              <a:latin typeface="Times New Roman" panose="02020603050405020304" pitchFamily="18" charset="0"/>
              <a:cs typeface="Times New Roman" panose="02020603050405020304" pitchFamily="18" charset="0"/>
            </a:endParaRPr>
          </a:p>
          <a:p>
            <a:r>
              <a:rPr lang="en-US" sz="1600" dirty="0">
                <a:solidFill>
                  <a:schemeClr val="tx1"/>
                </a:solidFill>
                <a:latin typeface="Times New Roman" panose="02020603050405020304" pitchFamily="18" charset="0"/>
                <a:cs typeface="Times New Roman" panose="02020603050405020304" pitchFamily="18" charset="0"/>
              </a:rPr>
              <a:t>Branch: B-tech 		Stream : AI&amp;DS 	Year : IV </a:t>
            </a:r>
          </a:p>
          <a:p>
            <a:endParaRPr lang="en-US" sz="1600" dirty="0">
              <a:solidFill>
                <a:schemeClr val="tx1"/>
              </a:solidFill>
              <a:latin typeface="Times New Roman" panose="02020603050405020304" pitchFamily="18" charset="0"/>
              <a:cs typeface="Times New Roman" panose="02020603050405020304" pitchFamily="18" charset="0"/>
            </a:endParaRPr>
          </a:p>
          <a:p>
            <a:pPr marL="0" indent="0"/>
            <a:endParaRPr lang="en-US" dirty="0">
              <a:latin typeface="Franklin Gothic"/>
              <a:ea typeface="Franklin Gothic"/>
              <a:cs typeface="Franklin Gothic"/>
              <a:sym typeface="Franklin Gothic"/>
            </a:endParaRPr>
          </a:p>
          <a:p>
            <a:pPr marL="0" indent="0"/>
            <a:r>
              <a:rPr lang="en-US" dirty="0">
                <a:latin typeface="Franklin Gothic"/>
                <a:ea typeface="Franklin Gothic"/>
                <a:cs typeface="Franklin Gothic"/>
                <a:sym typeface="Franklin Gothic"/>
              </a:rPr>
              <a:t>Guide Details: </a:t>
            </a:r>
            <a:r>
              <a:rPr lang="en-US" dirty="0">
                <a:solidFill>
                  <a:schemeClr val="tx1"/>
                </a:solidFill>
                <a:latin typeface="Times New Roman" panose="02020603050405020304" pitchFamily="18" charset="0"/>
                <a:ea typeface="Franklin Gothic"/>
                <a:cs typeface="Times New Roman" panose="02020603050405020304" pitchFamily="18" charset="0"/>
                <a:sym typeface="Franklin Gothic"/>
              </a:rPr>
              <a:t>Prof. Ruchi Jain</a:t>
            </a:r>
            <a:endParaRPr lang="en-US" dirty="0">
              <a:latin typeface="Franklin Gothic"/>
              <a:ea typeface="Franklin Gothic"/>
              <a:cs typeface="Franklin Gothic"/>
              <a:sym typeface="Franklin Gothic"/>
            </a:endParaRPr>
          </a:p>
          <a:p>
            <a:pPr marL="0" indent="0"/>
            <a:r>
              <a:rPr lang="en-US" dirty="0">
                <a:latin typeface="Franklin Gothic"/>
                <a:ea typeface="Franklin Gothic"/>
                <a:cs typeface="Franklin Gothic"/>
                <a:sym typeface="Franklin Gothic"/>
              </a:rPr>
              <a:t>    </a:t>
            </a:r>
          </a:p>
          <a:p>
            <a:pPr marL="0" indent="0"/>
            <a:endParaRPr lang="en-US" dirty="0">
              <a:latin typeface="Franklin Gothic"/>
              <a:ea typeface="Franklin Gothic"/>
              <a:cs typeface="Franklin Gothic"/>
              <a:sym typeface="Franklin Gothic"/>
            </a:endParaRPr>
          </a:p>
          <a:p>
            <a:pPr marL="0" indent="0"/>
            <a:endParaRPr lang="en-US" dirty="0">
              <a:latin typeface="Franklin Gothic"/>
              <a:ea typeface="Franklin Gothic"/>
              <a:cs typeface="Franklin Gothic"/>
              <a:sym typeface="Franklin Gothic"/>
            </a:endParaRPr>
          </a:p>
          <a:p>
            <a:pPr marL="0" indent="0"/>
            <a:r>
              <a:rPr lang="en-US" dirty="0">
                <a:latin typeface="Franklin Gothic"/>
                <a:ea typeface="Franklin Gothic"/>
                <a:cs typeface="Franklin Gothic"/>
                <a:sym typeface="Franklin Gothic"/>
              </a:rPr>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10</a:t>
            </a:fld>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171" y="1173708"/>
            <a:ext cx="9276625" cy="4775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spTree>
    <p:extLst>
      <p:ext uri="{BB962C8B-B14F-4D97-AF65-F5344CB8AC3E}">
        <p14:creationId xmlns:p14="http://schemas.microsoft.com/office/powerpoint/2010/main" val="466882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35447" y="705977"/>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2</a:t>
            </a:fld>
            <a:endParaRPr/>
          </a:p>
        </p:txBody>
      </p:sp>
      <p:sp>
        <p:nvSpPr>
          <p:cNvPr id="222" name="Google Shape;222;p2"/>
          <p:cNvSpPr txBox="1"/>
          <p:nvPr/>
        </p:nvSpPr>
        <p:spPr>
          <a:xfrm>
            <a:off x="7348088" y="3696957"/>
            <a:ext cx="4572001" cy="2759088"/>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 Describe your Technology stack here</a:t>
            </a:r>
            <a:r>
              <a:rPr lang="en-US" sz="1600" b="0" i="0" dirty="0">
                <a:solidFill>
                  <a:schemeClr val="dk1"/>
                </a:solidFill>
                <a:latin typeface="Libre Franklin"/>
                <a:ea typeface="Libre Franklin"/>
                <a:cs typeface="Libre Franklin"/>
                <a:sym typeface="Libre Franklin"/>
              </a:rPr>
              <a:t>:</a:t>
            </a:r>
            <a:endParaRPr dirty="0"/>
          </a:p>
          <a:p>
            <a:pPr marR="0" lvl="0" algn="l" rtl="0">
              <a:lnSpc>
                <a:spcPct val="100000"/>
              </a:lnSpc>
              <a:spcBef>
                <a:spcPts val="1000"/>
              </a:spcBef>
              <a:spcAft>
                <a:spcPts val="0"/>
              </a:spcAft>
              <a:buClr>
                <a:schemeClr val="dk1"/>
              </a:buClr>
              <a:buSzPts val="1600"/>
            </a:pPr>
            <a:r>
              <a:rPr lang="en-US" sz="1600" b="0" i="0" dirty="0">
                <a:solidFill>
                  <a:schemeClr val="dk1"/>
                </a:solidFill>
                <a:latin typeface="Libre Franklin"/>
                <a:ea typeface="Libre Franklin"/>
                <a:cs typeface="Libre Franklin"/>
                <a:sym typeface="Libre Franklin"/>
              </a:rPr>
              <a:t>  </a:t>
            </a:r>
            <a:endParaRPr dirty="0"/>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Libre Franklin"/>
              <a:ea typeface="Libre Franklin"/>
              <a:cs typeface="Libre Franklin"/>
              <a:sym typeface="Libre Franklin"/>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971" y="3771378"/>
            <a:ext cx="1905000" cy="190500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5414" y="5519697"/>
            <a:ext cx="1318066" cy="847329"/>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52401" y="5519697"/>
            <a:ext cx="1434445" cy="810379"/>
          </a:xfrm>
          <a:prstGeom prst="rect">
            <a:avLst/>
          </a:prstGeom>
        </p:spPr>
      </p:pic>
      <p:sp>
        <p:nvSpPr>
          <p:cNvPr id="5" name="Rectangle 4">
            <a:extLst>
              <a:ext uri="{FF2B5EF4-FFF2-40B4-BE49-F238E27FC236}">
                <a16:creationId xmlns:a16="http://schemas.microsoft.com/office/drawing/2014/main" id="{407C0B4B-2759-AFBB-8379-D65EBE6E79A3}"/>
              </a:ext>
            </a:extLst>
          </p:cNvPr>
          <p:cNvSpPr/>
          <p:nvPr/>
        </p:nvSpPr>
        <p:spPr>
          <a:xfrm>
            <a:off x="908015" y="1545336"/>
            <a:ext cx="6033014" cy="4910708"/>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 Placeholder 6">
            <a:extLst>
              <a:ext uri="{FF2B5EF4-FFF2-40B4-BE49-F238E27FC236}">
                <a16:creationId xmlns:a16="http://schemas.microsoft.com/office/drawing/2014/main" id="{366511CA-F30E-CB4C-DC96-DE629E319338}"/>
              </a:ext>
            </a:extLst>
          </p:cNvPr>
          <p:cNvSpPr>
            <a:spLocks noGrp="1"/>
          </p:cNvSpPr>
          <p:nvPr>
            <p:ph type="body" idx="1"/>
          </p:nvPr>
        </p:nvSpPr>
        <p:spPr>
          <a:xfrm>
            <a:off x="952499" y="1545337"/>
            <a:ext cx="5869702" cy="4910708"/>
          </a:xfrm>
        </p:spPr>
        <p:txBody>
          <a:bodyPr/>
          <a:lstStyle/>
          <a:p>
            <a:pPr marL="0" lvl="0" indent="0" algn="just" rtl="0">
              <a:lnSpc>
                <a:spcPct val="100000"/>
              </a:lnSpc>
              <a:spcBef>
                <a:spcPts val="0"/>
              </a:spcBef>
              <a:spcAft>
                <a:spcPts val="0"/>
              </a:spcAft>
              <a:buClr>
                <a:schemeClr val="lt2"/>
              </a:buClr>
              <a:buSzPts val="1800"/>
              <a:buNone/>
            </a:pPr>
            <a:r>
              <a:rPr lang="en-US" sz="2000" dirty="0">
                <a:solidFill>
                  <a:schemeClr val="lt2"/>
                </a:solidFill>
                <a:latin typeface="Franklin Gothic"/>
                <a:ea typeface="Franklin Gothic"/>
                <a:cs typeface="Franklin Gothic"/>
                <a:sym typeface="Franklin Gothic"/>
              </a:rPr>
              <a:t>Describe your idea Solution/Prototype here:</a:t>
            </a:r>
            <a:endParaRPr lang="en-US" dirty="0"/>
          </a:p>
          <a:p>
            <a:pPr algn="just"/>
            <a:r>
              <a:rPr lang="en-US" sz="1400" dirty="0"/>
              <a:t>    The Sentiment Analysis Using NLP solution aims to provide a robust system that can automatically classify customer reviews into predefined sentiment categories. By leveraging Natural Language Processing (NLP) and machine learning techniques, the system can process and understand textual data to evaluate customer feedback efficiently.</a:t>
            </a:r>
          </a:p>
          <a:p>
            <a:pPr algn="just"/>
            <a:r>
              <a:rPr lang="en-US" b="1" dirty="0"/>
              <a:t>Key Features</a:t>
            </a:r>
            <a:r>
              <a:rPr lang="en-US" dirty="0"/>
              <a:t>: </a:t>
            </a:r>
          </a:p>
          <a:p>
            <a:pPr marL="514350" indent="-285750" algn="just">
              <a:buFont typeface="Wingdings" panose="05000000000000000000" pitchFamily="2" charset="2"/>
              <a:buChar char="q"/>
            </a:pPr>
            <a:r>
              <a:rPr lang="en-IN" sz="1400" b="1" dirty="0"/>
              <a:t>Sentiment Classification: </a:t>
            </a:r>
            <a:r>
              <a:rPr lang="en-IN" sz="1400" dirty="0"/>
              <a:t>Predicts sentiments (Positive, Negative,   		                                  Neutral) from Twitter comments.</a:t>
            </a:r>
          </a:p>
          <a:p>
            <a:pPr marL="514350" indent="-285750" algn="just">
              <a:buFont typeface="Wingdings" panose="05000000000000000000" pitchFamily="2" charset="2"/>
              <a:buChar char="q"/>
            </a:pPr>
            <a:r>
              <a:rPr lang="en-IN" sz="1400" b="1" dirty="0"/>
              <a:t>Naïve Bias &amp; Logistic Regression Model</a:t>
            </a:r>
            <a:r>
              <a:rPr lang="en-IN" sz="1400" dirty="0"/>
              <a:t>: Uses machine learning to capture sequential patterns in text.</a:t>
            </a:r>
          </a:p>
          <a:p>
            <a:pPr marL="514350" indent="-285750" algn="just">
              <a:buFont typeface="Wingdings" panose="05000000000000000000" pitchFamily="2" charset="2"/>
              <a:buChar char="q"/>
            </a:pPr>
            <a:r>
              <a:rPr lang="en-IN" sz="1400" b="1" dirty="0"/>
              <a:t>Text Preprocessing</a:t>
            </a:r>
            <a:r>
              <a:rPr lang="en-IN" sz="1400" dirty="0"/>
              <a:t>: Cleans, tokenizes, and pads text data for better 		                          analysis.</a:t>
            </a:r>
          </a:p>
          <a:p>
            <a:pPr marL="514350" indent="-285750" algn="just">
              <a:buFont typeface="Wingdings" panose="05000000000000000000" pitchFamily="2" charset="2"/>
              <a:buChar char="q"/>
            </a:pPr>
            <a:r>
              <a:rPr lang="en-IN" sz="1400" b="1" dirty="0"/>
              <a:t>Class Imbalance Handling</a:t>
            </a:r>
            <a:r>
              <a:rPr lang="en-IN" sz="1400" dirty="0"/>
              <a:t>: Applies class weights to address uneven   			sentiment distribution.</a:t>
            </a:r>
          </a:p>
          <a:p>
            <a:pPr marL="228600" indent="0" algn="just"/>
            <a:endParaRPr lang="en-US" sz="1400" dirty="0">
              <a:solidFill>
                <a:srgbClr val="000000"/>
              </a:solidFill>
              <a:sym typeface="Arial"/>
            </a:endParaRPr>
          </a:p>
        </p:txBody>
      </p:sp>
      <p:sp>
        <p:nvSpPr>
          <p:cNvPr id="10" name="Rectangle 9">
            <a:extLst>
              <a:ext uri="{FF2B5EF4-FFF2-40B4-BE49-F238E27FC236}">
                <a16:creationId xmlns:a16="http://schemas.microsoft.com/office/drawing/2014/main" id="{ADE989AC-FACF-8084-12FF-9FEC0BA9058F}"/>
              </a:ext>
            </a:extLst>
          </p:cNvPr>
          <p:cNvSpPr/>
          <p:nvPr/>
        </p:nvSpPr>
        <p:spPr>
          <a:xfrm>
            <a:off x="7378575" y="559120"/>
            <a:ext cx="4572001" cy="2666842"/>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F5076DB-F12F-1360-C3CF-62A74C406E43}"/>
              </a:ext>
            </a:extLst>
          </p:cNvPr>
          <p:cNvSpPr txBox="1"/>
          <p:nvPr/>
        </p:nvSpPr>
        <p:spPr>
          <a:xfrm>
            <a:off x="7362667" y="527924"/>
            <a:ext cx="4471193" cy="2867452"/>
          </a:xfrm>
          <a:prstGeom prst="rect">
            <a:avLst/>
          </a:prstGeom>
          <a:noFill/>
        </p:spPr>
        <p:txBody>
          <a:bodyPr wrap="square" rtlCol="0">
            <a:sp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 Abstract</a:t>
            </a:r>
            <a:r>
              <a:rPr lang="en-US" sz="1600" b="0" i="0" dirty="0">
                <a:solidFill>
                  <a:schemeClr val="dk1"/>
                </a:solidFill>
                <a:latin typeface="Libre Franklin"/>
                <a:ea typeface="Libre Franklin"/>
                <a:cs typeface="Libre Franklin"/>
                <a:sym typeface="Libre Franklin"/>
              </a:rPr>
              <a:t>:</a:t>
            </a:r>
            <a:endParaRPr lang="en-US" dirty="0"/>
          </a:p>
          <a:p>
            <a:pPr marL="285750" lvl="0" indent="-285750" algn="just">
              <a:spcBef>
                <a:spcPts val="1000"/>
              </a:spcBef>
              <a:buClr>
                <a:schemeClr val="dk1"/>
              </a:buClr>
              <a:buSzPts val="1600"/>
              <a:buFont typeface="Noto Sans Symbols"/>
              <a:buChar char="⮚"/>
            </a:pPr>
            <a:r>
              <a:rPr lang="en-US" dirty="0"/>
              <a:t>This project involves developing a deep learning-based sentiment analysis model to classify user’s comments into Positive, Negative, Neutral, or Irrelevant categories. </a:t>
            </a:r>
          </a:p>
          <a:p>
            <a:pPr marL="285750" lvl="0" indent="-285750" algn="just">
              <a:spcBef>
                <a:spcPts val="1000"/>
              </a:spcBef>
              <a:buClr>
                <a:schemeClr val="dk1"/>
              </a:buClr>
              <a:buSzPts val="1600"/>
              <a:buFont typeface="Noto Sans Symbols"/>
              <a:buChar char="⮚"/>
            </a:pPr>
            <a:r>
              <a:rPr lang="en-US" dirty="0"/>
              <a:t>The data was cleaned and preprocessed, then used to train an ML Model. To address class imbalance, class weights were applied. The model achieved 85% accuracy, offering valuable insights into user sentiment.</a:t>
            </a:r>
            <a:endParaRPr lang="en-IN" dirty="0"/>
          </a:p>
          <a:p>
            <a:endParaRPr lang="en-IN" dirty="0"/>
          </a:p>
        </p:txBody>
      </p:sp>
      <p:pic>
        <p:nvPicPr>
          <p:cNvPr id="2" name="Picture 1">
            <a:extLst>
              <a:ext uri="{FF2B5EF4-FFF2-40B4-BE49-F238E27FC236}">
                <a16:creationId xmlns:a16="http://schemas.microsoft.com/office/drawing/2014/main" id="{3CF55D50-596D-1CBA-B64A-E9206865D643}"/>
              </a:ext>
            </a:extLst>
          </p:cNvPr>
          <p:cNvPicPr>
            <a:picLocks noChangeAspect="1"/>
          </p:cNvPicPr>
          <p:nvPr/>
        </p:nvPicPr>
        <p:blipFill>
          <a:blip r:embed="rId7"/>
          <a:stretch>
            <a:fillRect/>
          </a:stretch>
        </p:blipFill>
        <p:spPr>
          <a:xfrm>
            <a:off x="10576039" y="4103672"/>
            <a:ext cx="1257821" cy="1416025"/>
          </a:xfrm>
          <a:prstGeom prst="rect">
            <a:avLst/>
          </a:prstGeom>
        </p:spPr>
      </p:pic>
      <p:pic>
        <p:nvPicPr>
          <p:cNvPr id="8" name="Picture 7">
            <a:extLst>
              <a:ext uri="{FF2B5EF4-FFF2-40B4-BE49-F238E27FC236}">
                <a16:creationId xmlns:a16="http://schemas.microsoft.com/office/drawing/2014/main" id="{61A068BA-AA2B-71FC-C791-C72E577765E9}"/>
              </a:ext>
            </a:extLst>
          </p:cNvPr>
          <p:cNvPicPr>
            <a:picLocks noChangeAspect="1"/>
          </p:cNvPicPr>
          <p:nvPr/>
        </p:nvPicPr>
        <p:blipFill>
          <a:blip r:embed="rId8"/>
          <a:stretch>
            <a:fillRect/>
          </a:stretch>
        </p:blipFill>
        <p:spPr>
          <a:xfrm>
            <a:off x="7633356" y="4103672"/>
            <a:ext cx="1904999" cy="124041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327682"/>
            <a:ext cx="5780809" cy="432203"/>
          </a:xfrm>
          <a:prstGeom prst="rect">
            <a:avLst/>
          </a:prstGeom>
          <a:noFill/>
          <a:ln>
            <a:noFill/>
          </a:ln>
        </p:spPr>
        <p:txBody>
          <a:bodyPr spcFirstLastPara="1" wrap="square" lIns="0" tIns="0" rIns="0" bIns="0" anchor="b" anchorCtr="0">
            <a:normAutofit fontScale="90000"/>
          </a:bodyPr>
          <a:lstStyle/>
          <a:p>
            <a:pPr lvl="0">
              <a:buSzPct val="100000"/>
            </a:pPr>
            <a:r>
              <a:rPr lang="en-US" dirty="0"/>
              <a:t>Project Requirements </a:t>
            </a:r>
            <a:endParaRPr dirty="0"/>
          </a:p>
        </p:txBody>
      </p:sp>
      <p:sp>
        <p:nvSpPr>
          <p:cNvPr id="228" name="Google Shape;228;p3"/>
          <p:cNvSpPr txBox="1">
            <a:spLocks noGrp="1"/>
          </p:cNvSpPr>
          <p:nvPr>
            <p:ph type="body" idx="2"/>
          </p:nvPr>
        </p:nvSpPr>
        <p:spPr>
          <a:xfrm>
            <a:off x="762013" y="1466951"/>
            <a:ext cx="5472113" cy="385185"/>
          </a:xfrm>
          <a:prstGeom prst="rect">
            <a:avLst/>
          </a:prstGeom>
          <a:noFill/>
          <a:ln>
            <a:noFill/>
          </a:ln>
        </p:spPr>
        <p:txBody>
          <a:bodyPr spcFirstLastPara="1" wrap="square" lIns="91425" tIns="45700" rIns="91425" bIns="45700" anchor="t" anchorCtr="0">
            <a:noAutofit/>
          </a:bodyPr>
          <a:lstStyle/>
          <a:p>
            <a:pPr marL="228600" lvl="0">
              <a:spcBef>
                <a:spcPts val="0"/>
              </a:spcBef>
            </a:pPr>
            <a:r>
              <a:rPr lang="en-US" dirty="0"/>
              <a:t>Hardware Requirements </a:t>
            </a:r>
            <a:endParaRPr dirty="0"/>
          </a:p>
        </p:txBody>
      </p:sp>
      <p:sp>
        <p:nvSpPr>
          <p:cNvPr id="229" name="Google Shape;229;p3"/>
          <p:cNvSpPr txBox="1">
            <a:spLocks noGrp="1"/>
          </p:cNvSpPr>
          <p:nvPr>
            <p:ph type="body" idx="1"/>
          </p:nvPr>
        </p:nvSpPr>
        <p:spPr>
          <a:xfrm>
            <a:off x="828676" y="2002536"/>
            <a:ext cx="5129200" cy="463600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514350" indent="-285750" algn="just">
              <a:buFont typeface="Arial" panose="020B0604020202020204" pitchFamily="34" charset="0"/>
              <a:buChar char="•"/>
            </a:pPr>
            <a:endParaRPr lang="en-US" sz="1400" b="1" dirty="0"/>
          </a:p>
          <a:p>
            <a:pPr marL="514350" indent="-285750" algn="just">
              <a:buFont typeface="Arial" panose="020B0604020202020204" pitchFamily="34" charset="0"/>
              <a:buChar char="•"/>
            </a:pPr>
            <a:r>
              <a:rPr lang="en-US" sz="1400" b="1" dirty="0"/>
              <a:t>Processor (CPU): </a:t>
            </a:r>
            <a:r>
              <a:rPr lang="en-US" sz="1400" dirty="0">
                <a:latin typeface="Libre Franklin" pitchFamily="2" charset="0"/>
                <a:cs typeface="Times New Roman" panose="02020603050405020304" pitchFamily="18" charset="0"/>
              </a:rPr>
              <a:t>Quad-core processor (e.g., Intel i5 or AMD Ryzen 5)</a:t>
            </a:r>
          </a:p>
          <a:p>
            <a:pPr marL="514350" indent="-285750" algn="just">
              <a:buFont typeface="Arial" panose="020B0604020202020204" pitchFamily="34" charset="0"/>
              <a:buChar char="•"/>
            </a:pPr>
            <a:r>
              <a:rPr lang="en-US" sz="1400" b="1" dirty="0">
                <a:latin typeface="Libre Franklin" pitchFamily="2" charset="0"/>
                <a:cs typeface="Times New Roman" panose="02020603050405020304" pitchFamily="18" charset="0"/>
              </a:rPr>
              <a:t>Graphics Processing Unit (GPU):</a:t>
            </a:r>
            <a:r>
              <a:rPr lang="en-US" sz="1400" dirty="0">
                <a:latin typeface="Libre Franklin" pitchFamily="2" charset="0"/>
                <a:cs typeface="Times New Roman" panose="02020603050405020304" pitchFamily="18" charset="0"/>
              </a:rPr>
              <a:t>NVIDIA GPU with CUDA support  for faster deep learning training.</a:t>
            </a:r>
          </a:p>
          <a:p>
            <a:pPr marL="514350" indent="-285750" algn="just">
              <a:buFont typeface="Arial" panose="020B0604020202020204" pitchFamily="34" charset="0"/>
              <a:buChar char="•"/>
            </a:pPr>
            <a:r>
              <a:rPr lang="en-US" sz="1400" b="1" dirty="0">
                <a:latin typeface="Libre Franklin" pitchFamily="2" charset="0"/>
                <a:cs typeface="Times New Roman" panose="02020603050405020304" pitchFamily="18" charset="0"/>
              </a:rPr>
              <a:t>RAM (Memory):</a:t>
            </a:r>
            <a:r>
              <a:rPr lang="en-US" sz="1400" dirty="0">
                <a:latin typeface="Libre Franklin" pitchFamily="2" charset="0"/>
                <a:cs typeface="Times New Roman" panose="02020603050405020304" pitchFamily="18" charset="0"/>
              </a:rPr>
              <a:t>16 GB or more (especially for handling larger datasets and faster performance).</a:t>
            </a:r>
          </a:p>
          <a:p>
            <a:pPr marL="514350" indent="-285750" algn="just">
              <a:buFont typeface="Arial" panose="020B0604020202020204" pitchFamily="34" charset="0"/>
              <a:buChar char="•"/>
            </a:pPr>
            <a:r>
              <a:rPr lang="en-US" sz="1400" b="1" dirty="0">
                <a:latin typeface="Libre Franklin" pitchFamily="2" charset="0"/>
                <a:cs typeface="Times New Roman" panose="02020603050405020304" pitchFamily="18" charset="0"/>
              </a:rPr>
              <a:t>Storage</a:t>
            </a:r>
            <a:r>
              <a:rPr lang="en-US" sz="1400" dirty="0">
                <a:latin typeface="Libre Franklin" pitchFamily="2" charset="0"/>
                <a:cs typeface="Times New Roman" panose="02020603050405020304" pitchFamily="18" charset="0"/>
              </a:rPr>
              <a:t>:512 GB SSD or more, depending on dataset size.</a:t>
            </a:r>
          </a:p>
          <a:p>
            <a:pPr marL="514350" indent="-285750" algn="just">
              <a:buFont typeface="Arial" panose="020B0604020202020204" pitchFamily="34" charset="0"/>
              <a:buChar char="•"/>
            </a:pPr>
            <a:r>
              <a:rPr lang="en-US" sz="1400" b="1" dirty="0">
                <a:latin typeface="Libre Franklin" pitchFamily="2" charset="0"/>
                <a:cs typeface="Times New Roman" panose="02020603050405020304" pitchFamily="18" charset="0"/>
              </a:rPr>
              <a:t>Internet Connection: </a:t>
            </a:r>
            <a:r>
              <a:rPr lang="en-US" sz="1400" dirty="0">
                <a:latin typeface="Libre Franklin" pitchFamily="2" charset="0"/>
                <a:cs typeface="Times New Roman" panose="02020603050405020304" pitchFamily="18" charset="0"/>
              </a:rPr>
              <a:t>For downloading datasets, pre-trained models, or dependencies.</a:t>
            </a:r>
          </a:p>
          <a:p>
            <a:pPr marL="514350" indent="-285750" algn="just">
              <a:buFont typeface="Arial" panose="020B0604020202020204" pitchFamily="34" charset="0"/>
              <a:buChar char="•"/>
            </a:pPr>
            <a:r>
              <a:rPr lang="en-US" sz="1400" b="1" dirty="0">
                <a:latin typeface="Libre Franklin" pitchFamily="2" charset="0"/>
                <a:cs typeface="Times New Roman" panose="02020603050405020304" pitchFamily="18" charset="0"/>
              </a:rPr>
              <a:t>Power Supply: </a:t>
            </a:r>
            <a:r>
              <a:rPr lang="en-US" sz="1400" dirty="0">
                <a:latin typeface="Libre Franklin" pitchFamily="2" charset="0"/>
                <a:cs typeface="Times New Roman" panose="02020603050405020304" pitchFamily="18" charset="0"/>
              </a:rPr>
              <a:t>Ensure a stable power source, especially during long training sessions.</a:t>
            </a: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p>
            <a:pPr marL="0" lvl="0" indent="0" algn="just" rtl="0">
              <a:lnSpc>
                <a:spcPct val="90000"/>
              </a:lnSpc>
              <a:spcBef>
                <a:spcPts val="0"/>
              </a:spcBef>
              <a:spcAft>
                <a:spcPts val="0"/>
              </a:spcAft>
              <a:buClr>
                <a:schemeClr val="dk1"/>
              </a:buClr>
              <a:buSzPts val="1600"/>
            </a:pPr>
            <a:endParaRPr lang="en-US" sz="1200"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3</a:t>
            </a:fld>
            <a:endParaRPr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sp>
        <p:nvSpPr>
          <p:cNvPr id="7" name="Google Shape;228;p3"/>
          <p:cNvSpPr txBox="1">
            <a:spLocks noGrp="1"/>
          </p:cNvSpPr>
          <p:nvPr>
            <p:ph type="body" idx="2"/>
          </p:nvPr>
        </p:nvSpPr>
        <p:spPr>
          <a:xfrm>
            <a:off x="6234126" y="1437549"/>
            <a:ext cx="5113577" cy="399479"/>
          </a:xfrm>
          <a:prstGeom prst="rect">
            <a:avLst/>
          </a:prstGeom>
          <a:noFill/>
          <a:ln>
            <a:noFill/>
          </a:ln>
        </p:spPr>
        <p:txBody>
          <a:bodyPr spcFirstLastPara="1" wrap="square" lIns="91425" tIns="45700" rIns="91425" bIns="45700" anchor="t" anchorCtr="0">
            <a:noAutofit/>
          </a:bodyPr>
          <a:lstStyle/>
          <a:p>
            <a:pPr marL="228600" lvl="0">
              <a:spcBef>
                <a:spcPts val="0"/>
              </a:spcBef>
            </a:pPr>
            <a:r>
              <a:rPr lang="en-US" dirty="0"/>
              <a:t>Software Requirements </a:t>
            </a:r>
            <a:endParaRPr dirty="0"/>
          </a:p>
        </p:txBody>
      </p:sp>
      <p:sp>
        <p:nvSpPr>
          <p:cNvPr id="8" name="Google Shape;229;p3"/>
          <p:cNvSpPr txBox="1">
            <a:spLocks noGrp="1"/>
          </p:cNvSpPr>
          <p:nvPr>
            <p:ph type="body" idx="1"/>
          </p:nvPr>
        </p:nvSpPr>
        <p:spPr>
          <a:xfrm>
            <a:off x="6234126" y="2002536"/>
            <a:ext cx="5472113" cy="463600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just"/>
            <a:r>
              <a:rPr lang="en-IN" sz="1400" b="1" dirty="0"/>
              <a:t>Operating System</a:t>
            </a:r>
            <a:r>
              <a:rPr lang="en-IN" sz="1400" dirty="0"/>
              <a:t>: Windows 10/11, Programming Language:</a:t>
            </a:r>
          </a:p>
          <a:p>
            <a:r>
              <a:rPr lang="en-IN" sz="1400" b="1" dirty="0"/>
              <a:t>Python 3.7+</a:t>
            </a:r>
          </a:p>
          <a:p>
            <a:r>
              <a:rPr lang="en-IN" sz="1400" b="1" dirty="0"/>
              <a:t>Libraries</a:t>
            </a:r>
            <a:r>
              <a:rPr lang="en-IN" sz="1400" dirty="0"/>
              <a:t>:</a:t>
            </a:r>
          </a:p>
          <a:p>
            <a:pPr marL="514350" indent="-285750">
              <a:buFont typeface="Arial" panose="020B0604020202020204" pitchFamily="34" charset="0"/>
              <a:buChar char="•"/>
            </a:pPr>
            <a:r>
              <a:rPr lang="en-IN" sz="1400" dirty="0"/>
              <a:t>Natural Language Toolkit (NLTK) and spacy</a:t>
            </a:r>
          </a:p>
          <a:p>
            <a:pPr marL="514350" indent="-285750">
              <a:buFont typeface="Arial" panose="020B0604020202020204" pitchFamily="34" charset="0"/>
              <a:buChar char="•"/>
            </a:pPr>
            <a:r>
              <a:rPr lang="en-IN" sz="1400" dirty="0"/>
              <a:t>Machine Learning Libraries</a:t>
            </a:r>
          </a:p>
          <a:p>
            <a:pPr marL="514350" indent="-285750">
              <a:buFont typeface="Arial" panose="020B0604020202020204" pitchFamily="34" charset="0"/>
              <a:buChar char="•"/>
            </a:pPr>
            <a:r>
              <a:rPr lang="en-IN" sz="1400" dirty="0"/>
              <a:t>Scikit-learn (for preprocessing and evaluation)</a:t>
            </a:r>
          </a:p>
          <a:p>
            <a:pPr marL="514350" indent="-285750">
              <a:buFont typeface="Arial" panose="020B0604020202020204" pitchFamily="34" charset="0"/>
              <a:buChar char="•"/>
            </a:pPr>
            <a:r>
              <a:rPr lang="en-IN" sz="1400" dirty="0"/>
              <a:t>Pandas, NumPy (for data handling)</a:t>
            </a:r>
          </a:p>
          <a:p>
            <a:pPr marL="514350" indent="-285750">
              <a:buFont typeface="Arial" panose="020B0604020202020204" pitchFamily="34" charset="0"/>
              <a:buChar char="•"/>
            </a:pPr>
            <a:r>
              <a:rPr lang="en-IN" sz="1400" dirty="0"/>
              <a:t>Matplotlib/Seaborn (optional, for visualization)</a:t>
            </a:r>
          </a:p>
          <a:p>
            <a:pPr algn="just"/>
            <a:r>
              <a:rPr lang="en-IN" sz="1400" b="1" dirty="0"/>
              <a:t>Text Processing:  </a:t>
            </a:r>
            <a:r>
              <a:rPr lang="en-IN" sz="1400" dirty="0" err="1"/>
              <a:t>Keras</a:t>
            </a:r>
            <a:r>
              <a:rPr lang="en-IN" sz="1400" dirty="0"/>
              <a:t> Tokenizer and </a:t>
            </a:r>
            <a:r>
              <a:rPr lang="en-IN" sz="1400" dirty="0" err="1"/>
              <a:t>pad_sequences</a:t>
            </a:r>
            <a:r>
              <a:rPr lang="en-IN" sz="1400" dirty="0"/>
              <a:t> (for tokenizing and padding text)</a:t>
            </a:r>
          </a:p>
          <a:p>
            <a:r>
              <a:rPr lang="en-IN" sz="1400" b="1" dirty="0"/>
              <a:t>IDE</a:t>
            </a:r>
            <a:r>
              <a:rPr lang="en-IN" sz="1400" dirty="0"/>
              <a:t>: Google </a:t>
            </a:r>
            <a:r>
              <a:rPr lang="en-IN" sz="1400" dirty="0" err="1"/>
              <a:t>Colab</a:t>
            </a:r>
            <a:r>
              <a:rPr lang="en-IN" sz="1400" dirty="0"/>
              <a:t>, </a:t>
            </a:r>
            <a:r>
              <a:rPr lang="en-IN" sz="1400" dirty="0" err="1"/>
              <a:t>VSCode</a:t>
            </a:r>
            <a:endParaRPr lang="en-IN" sz="1400" dirty="0"/>
          </a:p>
          <a:p>
            <a:pPr algn="just"/>
            <a:r>
              <a:rPr lang="en-IN" sz="1400" b="1" dirty="0"/>
              <a:t>Frontend Technologies </a:t>
            </a:r>
            <a:r>
              <a:rPr lang="en-IN" sz="1400" dirty="0"/>
              <a:t>:HTML/CSS: For basic structure and styling of the web pages. JavaScript For interactivity</a:t>
            </a:r>
          </a:p>
          <a:p>
            <a:r>
              <a:rPr lang="en-IN" sz="1400" b="1" dirty="0"/>
              <a:t>Flask</a:t>
            </a:r>
            <a:r>
              <a:rPr lang="en-IN" sz="1400" dirty="0"/>
              <a:t>: The core framework for your web application.</a:t>
            </a:r>
          </a:p>
          <a:p>
            <a:pPr marL="0" lvl="0" indent="0" algn="just" rtl="0">
              <a:lnSpc>
                <a:spcPct val="90000"/>
              </a:lnSpc>
              <a:spcBef>
                <a:spcPts val="0"/>
              </a:spcBef>
              <a:spcAft>
                <a:spcPts val="0"/>
              </a:spcAft>
              <a:buClr>
                <a:schemeClr val="dk1"/>
              </a:buClr>
              <a:buSzPts val="1600"/>
            </a:pP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5483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454554"/>
            <a:ext cx="5780809" cy="43220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t>Project Requirements </a:t>
            </a:r>
            <a:endParaRPr dirty="0"/>
          </a:p>
        </p:txBody>
      </p:sp>
      <p:sp>
        <p:nvSpPr>
          <p:cNvPr id="228" name="Google Shape;228;p3"/>
          <p:cNvSpPr txBox="1">
            <a:spLocks noGrp="1"/>
          </p:cNvSpPr>
          <p:nvPr>
            <p:ph type="body" idx="2"/>
          </p:nvPr>
        </p:nvSpPr>
        <p:spPr>
          <a:xfrm>
            <a:off x="769620" y="1460752"/>
            <a:ext cx="4838700" cy="428055"/>
          </a:xfrm>
          <a:prstGeom prst="rect">
            <a:avLst/>
          </a:prstGeom>
          <a:noFill/>
          <a:ln>
            <a:noFill/>
          </a:ln>
        </p:spPr>
        <p:txBody>
          <a:bodyPr spcFirstLastPara="1" wrap="square" lIns="91425" tIns="45700" rIns="91425" bIns="45700" anchor="t" anchorCtr="0">
            <a:noAutofit/>
          </a:bodyPr>
          <a:lstStyle/>
          <a:p>
            <a:pPr marL="228600" lvl="0">
              <a:spcBef>
                <a:spcPts val="0"/>
              </a:spcBef>
            </a:pPr>
            <a:r>
              <a:rPr lang="en-US" sz="2000" dirty="0"/>
              <a:t>Functional Requirements</a:t>
            </a:r>
            <a:endParaRPr sz="2000" dirty="0"/>
          </a:p>
        </p:txBody>
      </p:sp>
      <p:sp>
        <p:nvSpPr>
          <p:cNvPr id="229" name="Google Shape;229;p3"/>
          <p:cNvSpPr txBox="1">
            <a:spLocks noGrp="1"/>
          </p:cNvSpPr>
          <p:nvPr>
            <p:ph type="body" idx="1"/>
          </p:nvPr>
        </p:nvSpPr>
        <p:spPr>
          <a:xfrm>
            <a:off x="769620" y="2057400"/>
            <a:ext cx="4838700" cy="454990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514350" indent="-285750" algn="just">
              <a:buFont typeface="Arial" panose="020B0604020202020204" pitchFamily="34" charset="0"/>
              <a:buChar char="•"/>
            </a:pPr>
            <a:r>
              <a:rPr lang="en-IN" sz="1400" b="1" dirty="0"/>
              <a:t>User Interface: </a:t>
            </a:r>
            <a:r>
              <a:rPr lang="en-IN" sz="1400" dirty="0"/>
              <a:t>Simple input form for text submission and clear result display. </a:t>
            </a:r>
          </a:p>
          <a:p>
            <a:pPr marL="514350" indent="-285750" algn="just">
              <a:buFont typeface="Arial" panose="020B0604020202020204" pitchFamily="34" charset="0"/>
              <a:buChar char="•"/>
            </a:pPr>
            <a:r>
              <a:rPr lang="en-IN" sz="1400" b="1" dirty="0"/>
              <a:t>Input Processing: </a:t>
            </a:r>
            <a:r>
              <a:rPr lang="en-IN" sz="1400" dirty="0"/>
              <a:t>Accept and process various text  formats. </a:t>
            </a:r>
          </a:p>
          <a:p>
            <a:pPr marL="514350" indent="-285750" algn="just">
              <a:buFont typeface="Arial" panose="020B0604020202020204" pitchFamily="34" charset="0"/>
              <a:buChar char="•"/>
            </a:pPr>
            <a:r>
              <a:rPr lang="en-IN" sz="1400" b="1" dirty="0"/>
              <a:t>Sentiment Analysis: </a:t>
            </a:r>
            <a:r>
              <a:rPr lang="en-IN" sz="1400" dirty="0"/>
              <a:t>Classify text into categories (Positive, Negative, Neutral). </a:t>
            </a:r>
          </a:p>
          <a:p>
            <a:pPr marL="514350" indent="-285750" algn="just">
              <a:buFont typeface="Arial" panose="020B0604020202020204" pitchFamily="34" charset="0"/>
              <a:buChar char="•"/>
            </a:pPr>
            <a:r>
              <a:rPr lang="en-IN" sz="1400" b="1" dirty="0"/>
              <a:t>Display Results: </a:t>
            </a:r>
            <a:r>
              <a:rPr lang="en-IN" sz="1400" dirty="0"/>
              <a:t>Show predicted sentiment.. </a:t>
            </a:r>
          </a:p>
          <a:p>
            <a:pPr marL="514350" indent="-285750" algn="just">
              <a:buFont typeface="Arial" panose="020B0604020202020204" pitchFamily="34" charset="0"/>
              <a:buChar char="•"/>
            </a:pPr>
            <a:r>
              <a:rPr lang="en-IN" sz="1400" b="1" dirty="0"/>
              <a:t>Documentation</a:t>
            </a:r>
            <a:r>
              <a:rPr lang="en-IN" sz="1400" dirty="0"/>
              <a:t>: Instructions for using the application. </a:t>
            </a:r>
          </a:p>
          <a:p>
            <a:pPr marL="514350" indent="-285750" algn="just">
              <a:buFont typeface="Arial" panose="020B0604020202020204" pitchFamily="34" charset="0"/>
              <a:buChar char="•"/>
            </a:pPr>
            <a:r>
              <a:rPr lang="en-IN" sz="1400" b="1" dirty="0"/>
              <a:t>Performance Metrics</a:t>
            </a:r>
            <a:r>
              <a:rPr lang="en-IN" sz="1400" dirty="0"/>
              <a:t>: Display model accuracy if requested. </a:t>
            </a:r>
          </a:p>
          <a:p>
            <a:pPr marL="228600" indent="0" algn="just"/>
            <a:endParaRPr lang="en-US" sz="1200" dirty="0">
              <a:solidFill>
                <a:srgbClr val="374151"/>
              </a:solidFill>
              <a:latin typeface="Times New Roman" panose="02020603050405020304" pitchFamily="18" charset="0"/>
              <a:cs typeface="Times New Roman" panose="02020603050405020304" pitchFamily="18" charset="0"/>
              <a:sym typeface="Arial"/>
            </a:endParaRPr>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4</a:t>
            </a:fld>
            <a:endParaRPr/>
          </a:p>
        </p:txBody>
      </p:sp>
      <p:sp>
        <p:nvSpPr>
          <p:cNvPr id="231" name="Google Shape;231;p3"/>
          <p:cNvSpPr txBox="1"/>
          <p:nvPr/>
        </p:nvSpPr>
        <p:spPr>
          <a:xfrm>
            <a:off x="5946944" y="1206149"/>
            <a:ext cx="5143500" cy="458790"/>
          </a:xfrm>
          <a:prstGeom prst="rect">
            <a:avLst/>
          </a:prstGeom>
          <a:noFill/>
          <a:ln>
            <a:noFill/>
          </a:ln>
        </p:spPr>
        <p:txBody>
          <a:bodyPr spcFirstLastPara="1" wrap="square" lIns="91425" tIns="45700" rIns="91425" bIns="45700" anchor="t" anchorCtr="0">
            <a:noAutofit/>
          </a:bodyPr>
          <a:lstStyle/>
          <a:p>
            <a:pPr marL="228600" indent="-228600">
              <a:lnSpc>
                <a:spcPct val="90000"/>
              </a:lnSpc>
              <a:buClr>
                <a:schemeClr val="lt2"/>
              </a:buClr>
              <a:buSzPts val="1800"/>
            </a:pPr>
            <a:r>
              <a:rPr lang="en-US" sz="2000" dirty="0">
                <a:solidFill>
                  <a:schemeClr val="lt2"/>
                </a:solidFill>
                <a:latin typeface="Franklin Gothic"/>
                <a:ea typeface="Franklin Gothic"/>
                <a:cs typeface="Franklin Gothic"/>
                <a:sym typeface="Franklin Gothic"/>
              </a:rPr>
              <a:t>Non-Functional Requirements</a:t>
            </a:r>
            <a:endParaRPr sz="1600" dirty="0"/>
          </a:p>
        </p:txBody>
      </p:sp>
      <p:sp>
        <p:nvSpPr>
          <p:cNvPr id="232" name="Google Shape;232;p3"/>
          <p:cNvSpPr txBox="1"/>
          <p:nvPr/>
        </p:nvSpPr>
        <p:spPr>
          <a:xfrm>
            <a:off x="5986272" y="1777750"/>
            <a:ext cx="5800344" cy="482955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just"/>
            <a:endParaRPr lang="en-US" dirty="0">
              <a:latin typeface="Libre Franklin" pitchFamily="2" charset="0"/>
            </a:endParaRPr>
          </a:p>
          <a:p>
            <a:pPr marL="285750" indent="-285750" algn="just">
              <a:buFont typeface="Arial" panose="020B0604020202020204" pitchFamily="34" charset="0"/>
              <a:buChar char="•"/>
            </a:pPr>
            <a:r>
              <a:rPr lang="en-US" b="1" dirty="0">
                <a:latin typeface="Libre Franklin" pitchFamily="2" charset="0"/>
              </a:rPr>
              <a:t>Scalability</a:t>
            </a:r>
            <a:r>
              <a:rPr lang="en-US" dirty="0">
                <a:latin typeface="Libre Franklin" pitchFamily="2" charset="0"/>
              </a:rPr>
              <a:t>: The system should handle an increasing volume of data and users without a noticeable drop in performance.</a:t>
            </a:r>
          </a:p>
          <a:p>
            <a:pPr marL="285750" indent="-285750" algn="just">
              <a:buFont typeface="Arial" panose="020B0604020202020204" pitchFamily="34" charset="0"/>
              <a:buChar char="•"/>
            </a:pPr>
            <a:endParaRPr lang="en-US" dirty="0">
              <a:latin typeface="Libre Franklin" pitchFamily="2" charset="0"/>
            </a:endParaRPr>
          </a:p>
          <a:p>
            <a:pPr marL="285750" indent="-285750" algn="just">
              <a:buFont typeface="Arial" panose="020B0604020202020204" pitchFamily="34" charset="0"/>
              <a:buChar char="•"/>
            </a:pPr>
            <a:r>
              <a:rPr lang="en-US" b="1" dirty="0">
                <a:latin typeface="Libre Franklin" pitchFamily="2" charset="0"/>
              </a:rPr>
              <a:t>Reliability</a:t>
            </a:r>
            <a:r>
              <a:rPr lang="en-US" dirty="0">
                <a:latin typeface="Libre Franklin" pitchFamily="2" charset="0"/>
              </a:rPr>
              <a:t>: It must be highly reliable, ensuring minimal downtime for data collection and dashboard access.</a:t>
            </a:r>
          </a:p>
          <a:p>
            <a:pPr marL="285750" indent="-285750" algn="just">
              <a:buFont typeface="Arial" panose="020B0604020202020204" pitchFamily="34" charset="0"/>
              <a:buChar char="•"/>
            </a:pPr>
            <a:endParaRPr lang="en-US" dirty="0">
              <a:latin typeface="Libre Franklin" pitchFamily="2" charset="0"/>
            </a:endParaRPr>
          </a:p>
          <a:p>
            <a:pPr marL="285750" indent="-285750" algn="just">
              <a:buFont typeface="Arial" panose="020B0604020202020204" pitchFamily="34" charset="0"/>
              <a:buChar char="•"/>
            </a:pPr>
            <a:r>
              <a:rPr lang="en-US" b="1" dirty="0">
                <a:latin typeface="Libre Franklin" pitchFamily="2" charset="0"/>
              </a:rPr>
              <a:t>Usability</a:t>
            </a:r>
            <a:r>
              <a:rPr lang="en-US" dirty="0">
                <a:latin typeface="Libre Franklin" pitchFamily="2" charset="0"/>
              </a:rPr>
              <a:t>: The website should be user-friendly, with an intuitive interface for easy navigation.</a:t>
            </a:r>
          </a:p>
          <a:p>
            <a:pPr marL="285750" indent="-285750" algn="just">
              <a:buFont typeface="Arial" panose="020B0604020202020204" pitchFamily="34" charset="0"/>
              <a:buChar char="•"/>
            </a:pPr>
            <a:endParaRPr lang="en-US" dirty="0">
              <a:latin typeface="Libre Franklin" pitchFamily="2" charset="0"/>
            </a:endParaRPr>
          </a:p>
          <a:p>
            <a:pPr marL="285750" indent="-285750" algn="just">
              <a:buFont typeface="Arial" panose="020B0604020202020204" pitchFamily="34" charset="0"/>
              <a:buChar char="•"/>
            </a:pPr>
            <a:r>
              <a:rPr lang="en-US" b="1" dirty="0">
                <a:latin typeface="Libre Franklin" pitchFamily="2" charset="0"/>
              </a:rPr>
              <a:t>Performance</a:t>
            </a:r>
            <a:r>
              <a:rPr lang="en-US" dirty="0">
                <a:latin typeface="Libre Franklin" pitchFamily="2" charset="0"/>
              </a:rPr>
              <a:t>: The application should respond to user inputs within 5-10 seconds.</a:t>
            </a:r>
          </a:p>
          <a:p>
            <a:pPr marL="285750" indent="-285750" algn="just">
              <a:buFont typeface="Arial" panose="020B0604020202020204" pitchFamily="34" charset="0"/>
              <a:buChar char="•"/>
            </a:pPr>
            <a:endParaRPr lang="en-US" dirty="0">
              <a:latin typeface="Libre Franklin" pitchFamily="2" charset="0"/>
            </a:endParaRPr>
          </a:p>
          <a:p>
            <a:pPr marL="285750" indent="-285750" algn="just">
              <a:buFont typeface="Arial" panose="020B0604020202020204" pitchFamily="34" charset="0"/>
              <a:buChar char="•"/>
            </a:pPr>
            <a:r>
              <a:rPr lang="en-US" b="1" dirty="0">
                <a:latin typeface="Libre Franklin" pitchFamily="2" charset="0"/>
              </a:rPr>
              <a:t>Compatibility</a:t>
            </a:r>
            <a:r>
              <a:rPr lang="en-US" dirty="0">
                <a:latin typeface="Libre Franklin" pitchFamily="2" charset="0"/>
              </a:rPr>
              <a:t>: It should work seamlessly on various browsers and devices.</a:t>
            </a:r>
          </a:p>
          <a:p>
            <a:pPr marL="285750" indent="-285750" algn="just">
              <a:buFont typeface="Arial" panose="020B0604020202020204" pitchFamily="34" charset="0"/>
              <a:buChar char="•"/>
            </a:pPr>
            <a:endParaRPr lang="en-US" dirty="0">
              <a:latin typeface="Libre Franklin" pitchFamily="2" charset="0"/>
            </a:endParaRPr>
          </a:p>
          <a:p>
            <a:pPr marL="285750" indent="-285750" algn="just">
              <a:buFont typeface="Arial" panose="020B0604020202020204" pitchFamily="34" charset="0"/>
              <a:buChar char="•"/>
            </a:pPr>
            <a:r>
              <a:rPr lang="en-US" b="1" dirty="0">
                <a:latin typeface="Libre Franklin" pitchFamily="2" charset="0"/>
              </a:rPr>
              <a:t>Security</a:t>
            </a:r>
            <a:r>
              <a:rPr lang="en-US" dirty="0">
                <a:latin typeface="Libre Franklin" pitchFamily="2" charset="0"/>
              </a:rPr>
              <a:t>: Implement data protection measures, including input validation and secure data transmission.</a:t>
            </a:r>
          </a:p>
          <a:p>
            <a:pPr marL="285750" indent="-285750" algn="just">
              <a:buFont typeface="Arial" panose="020B0604020202020204" pitchFamily="34" charset="0"/>
              <a:buChar char="•"/>
            </a:pPr>
            <a:endParaRPr lang="en-US" dirty="0">
              <a:latin typeface="Libre Franklin" pitchFamily="2" charset="0"/>
            </a:endParaRPr>
          </a:p>
          <a:p>
            <a:pPr marL="285750" indent="-285750" algn="just">
              <a:buFont typeface="Arial" panose="020B0604020202020204" pitchFamily="34" charset="0"/>
              <a:buChar char="•"/>
            </a:pPr>
            <a:r>
              <a:rPr lang="en-US" b="1" dirty="0">
                <a:latin typeface="Libre Franklin" pitchFamily="2" charset="0"/>
              </a:rPr>
              <a:t>Scalable Architecture: </a:t>
            </a:r>
            <a:r>
              <a:rPr lang="en-US" dirty="0">
                <a:latin typeface="Libre Franklin" pitchFamily="2" charset="0"/>
              </a:rPr>
              <a:t>Use a scalable architecture that allows for future expansions and updates without major rework.</a:t>
            </a:r>
          </a:p>
          <a:p>
            <a:pPr marR="0" lvl="0" algn="just" rtl="0">
              <a:lnSpc>
                <a:spcPct val="90000"/>
              </a:lnSpc>
              <a:spcBef>
                <a:spcPts val="0"/>
              </a:spcBef>
              <a:spcAft>
                <a:spcPts val="0"/>
              </a:spcAft>
              <a:buClr>
                <a:schemeClr val="dk1"/>
              </a:buClr>
              <a:buSzPts val="1600"/>
            </a:pPr>
            <a:endParaRPr dirty="0">
              <a:latin typeface="Libre Franklin" pitchFamily="2"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253514"/>
            <a:ext cx="5780809" cy="43220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t>Design </a:t>
            </a:r>
            <a:endParaRPr dirty="0"/>
          </a:p>
        </p:txBody>
      </p:sp>
      <p:sp>
        <p:nvSpPr>
          <p:cNvPr id="228" name="Google Shape;228;p3"/>
          <p:cNvSpPr txBox="1">
            <a:spLocks noGrp="1"/>
          </p:cNvSpPr>
          <p:nvPr>
            <p:ph type="body" idx="2"/>
          </p:nvPr>
        </p:nvSpPr>
        <p:spPr>
          <a:xfrm>
            <a:off x="3430523" y="1253514"/>
            <a:ext cx="5448300" cy="315915"/>
          </a:xfrm>
          <a:prstGeom prst="rect">
            <a:avLst/>
          </a:prstGeom>
          <a:noFill/>
          <a:ln>
            <a:noFill/>
          </a:ln>
        </p:spPr>
        <p:txBody>
          <a:bodyPr spcFirstLastPara="1" wrap="square" lIns="91425" tIns="45700" rIns="91425" bIns="45700" anchor="t" anchorCtr="0">
            <a:noAutofit/>
          </a:bodyPr>
          <a:lstStyle/>
          <a:p>
            <a:pPr marL="228600" lvl="0" algn="ctr">
              <a:spcBef>
                <a:spcPts val="0"/>
              </a:spcBef>
            </a:pPr>
            <a:r>
              <a:rPr lang="en-US" sz="2000" dirty="0"/>
              <a:t>Data flow diagram </a:t>
            </a:r>
            <a:endParaRPr sz="2000" dirty="0"/>
          </a:p>
        </p:txBody>
      </p:sp>
      <p:sp>
        <p:nvSpPr>
          <p:cNvPr id="229" name="Google Shape;229;p3"/>
          <p:cNvSpPr txBox="1">
            <a:spLocks noGrp="1"/>
          </p:cNvSpPr>
          <p:nvPr>
            <p:ph type="body" idx="1"/>
          </p:nvPr>
        </p:nvSpPr>
        <p:spPr>
          <a:xfrm>
            <a:off x="3430523" y="1781332"/>
            <a:ext cx="5448301" cy="472005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pPr>
            <a:r>
              <a:rPr lang="en-US" dirty="0"/>
              <a:t>  </a:t>
            </a:r>
            <a:endParaRPr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5</a:t>
            </a:fld>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pic>
        <p:nvPicPr>
          <p:cNvPr id="3" name="Picture 2" descr="A diagram of a company">
            <a:extLst>
              <a:ext uri="{FF2B5EF4-FFF2-40B4-BE49-F238E27FC236}">
                <a16:creationId xmlns:a16="http://schemas.microsoft.com/office/drawing/2014/main" id="{ED278A21-88D7-883E-E362-750D55279BCE}"/>
              </a:ext>
            </a:extLst>
          </p:cNvPr>
          <p:cNvPicPr>
            <a:picLocks noChangeAspect="1"/>
          </p:cNvPicPr>
          <p:nvPr/>
        </p:nvPicPr>
        <p:blipFill rotWithShape="1">
          <a:blip r:embed="rId4"/>
          <a:srcRect l="42881" b="-222"/>
          <a:stretch/>
        </p:blipFill>
        <p:spPr>
          <a:xfrm>
            <a:off x="3931157" y="1798758"/>
            <a:ext cx="4593335" cy="4638618"/>
          </a:xfrm>
          <a:prstGeom prst="rect">
            <a:avLst/>
          </a:prstGeom>
        </p:spPr>
      </p:pic>
    </p:spTree>
    <p:extLst>
      <p:ext uri="{BB962C8B-B14F-4D97-AF65-F5344CB8AC3E}">
        <p14:creationId xmlns:p14="http://schemas.microsoft.com/office/powerpoint/2010/main" val="202010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71550" y="374725"/>
            <a:ext cx="5780809" cy="610863"/>
          </a:xfrm>
          <a:prstGeom prst="rect">
            <a:avLst/>
          </a:prstGeom>
          <a:noFill/>
          <a:ln>
            <a:noFill/>
          </a:ln>
        </p:spPr>
        <p:txBody>
          <a:bodyPr spcFirstLastPara="1" wrap="square" lIns="0" tIns="0" rIns="0" bIns="0" anchor="b" anchorCtr="0">
            <a:normAutofit/>
          </a:bodyPr>
          <a:lstStyle/>
          <a:p>
            <a:pPr lvl="0">
              <a:buSzPct val="100000"/>
            </a:pPr>
            <a:r>
              <a:rPr lang="en-US" sz="4000" dirty="0"/>
              <a:t>Design </a:t>
            </a:r>
            <a:endParaRPr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6</a:t>
            </a:fld>
            <a:endParaRPr/>
          </a:p>
        </p:txBody>
      </p:sp>
      <p:sp>
        <p:nvSpPr>
          <p:cNvPr id="231" name="Google Shape;231;p3"/>
          <p:cNvSpPr txBox="1"/>
          <p:nvPr/>
        </p:nvSpPr>
        <p:spPr>
          <a:xfrm>
            <a:off x="855391" y="1491720"/>
            <a:ext cx="5143501" cy="346081"/>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Describe your Dependencies</a:t>
            </a:r>
            <a:endParaRPr dirty="0"/>
          </a:p>
        </p:txBody>
      </p:sp>
      <p:sp>
        <p:nvSpPr>
          <p:cNvPr id="232" name="Google Shape;232;p3"/>
          <p:cNvSpPr txBox="1"/>
          <p:nvPr/>
        </p:nvSpPr>
        <p:spPr>
          <a:xfrm>
            <a:off x="952487" y="2057399"/>
            <a:ext cx="5241207" cy="452247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rtl="0"/>
            <a:endParaRPr lang="en-IN" dirty="0">
              <a:effectLst/>
              <a:latin typeface="Libre Franklin" pitchFamily="2" charset="0"/>
            </a:endParaRPr>
          </a:p>
          <a:p>
            <a:pPr rtl="0"/>
            <a:r>
              <a:rPr lang="en-IN" b="1" dirty="0">
                <a:effectLst/>
                <a:latin typeface="Libre Franklin" pitchFamily="2" charset="0"/>
              </a:rPr>
              <a:t>Data Quality:</a:t>
            </a:r>
            <a:endParaRPr lang="en-IN" b="1" dirty="0">
              <a:latin typeface="Libre Franklin" pitchFamily="2" charset="0"/>
            </a:endParaRPr>
          </a:p>
          <a:p>
            <a:pPr rtl="0"/>
            <a:r>
              <a:rPr lang="en-IN" dirty="0">
                <a:effectLst/>
                <a:latin typeface="Libre Franklin" pitchFamily="2" charset="0"/>
              </a:rPr>
              <a:t>Poorly </a:t>
            </a:r>
            <a:r>
              <a:rPr lang="en-IN" dirty="0" err="1">
                <a:effectLst/>
                <a:latin typeface="Libre Franklin" pitchFamily="2" charset="0"/>
              </a:rPr>
              <a:t>labeled</a:t>
            </a:r>
            <a:r>
              <a:rPr lang="en-IN" dirty="0">
                <a:effectLst/>
                <a:latin typeface="Libre Franklin" pitchFamily="2" charset="0"/>
              </a:rPr>
              <a:t> or biased data can affect model accuracy.</a:t>
            </a:r>
            <a:endParaRPr lang="en-IN" dirty="0">
              <a:latin typeface="Libre Franklin" pitchFamily="2" charset="0"/>
            </a:endParaRPr>
          </a:p>
          <a:p>
            <a:pPr rtl="0"/>
            <a:endParaRPr lang="en-IN" b="1" dirty="0">
              <a:effectLst/>
              <a:latin typeface="Libre Franklin" pitchFamily="2" charset="0"/>
            </a:endParaRPr>
          </a:p>
          <a:p>
            <a:pPr rtl="0"/>
            <a:r>
              <a:rPr lang="en-IN" b="1" dirty="0">
                <a:effectLst/>
                <a:latin typeface="Libre Franklin" pitchFamily="2" charset="0"/>
              </a:rPr>
              <a:t>Model Complexity:</a:t>
            </a:r>
            <a:endParaRPr lang="en-IN" b="1" dirty="0">
              <a:latin typeface="Libre Franklin" pitchFamily="2" charset="0"/>
            </a:endParaRPr>
          </a:p>
          <a:p>
            <a:pPr rtl="0"/>
            <a:r>
              <a:rPr lang="en-IN" dirty="0">
                <a:effectLst/>
                <a:latin typeface="Libre Franklin" pitchFamily="2" charset="0"/>
              </a:rPr>
              <a:t>Advanced models may require significant computational </a:t>
            </a:r>
          </a:p>
          <a:p>
            <a:pPr rtl="0"/>
            <a:r>
              <a:rPr lang="en-IN" dirty="0">
                <a:effectLst/>
                <a:latin typeface="Libre Franklin" pitchFamily="2" charset="0"/>
              </a:rPr>
              <a:t>resources.</a:t>
            </a:r>
            <a:endParaRPr lang="en-IN" dirty="0">
              <a:latin typeface="Libre Franklin" pitchFamily="2" charset="0"/>
            </a:endParaRPr>
          </a:p>
          <a:p>
            <a:pPr rtl="0"/>
            <a:endParaRPr lang="en-IN" b="1" dirty="0">
              <a:effectLst/>
              <a:latin typeface="Libre Franklin" pitchFamily="2" charset="0"/>
            </a:endParaRPr>
          </a:p>
          <a:p>
            <a:pPr rtl="0"/>
            <a:r>
              <a:rPr lang="en-IN" b="1" dirty="0">
                <a:effectLst/>
                <a:latin typeface="Libre Franklin" pitchFamily="2" charset="0"/>
              </a:rPr>
              <a:t>Computational Resources:</a:t>
            </a:r>
            <a:endParaRPr lang="en-IN" b="1" dirty="0">
              <a:latin typeface="Libre Franklin" pitchFamily="2" charset="0"/>
            </a:endParaRPr>
          </a:p>
          <a:p>
            <a:pPr rtl="0"/>
            <a:r>
              <a:rPr lang="en-IN" dirty="0">
                <a:effectLst/>
                <a:latin typeface="Libre Franklin" pitchFamily="2" charset="0"/>
              </a:rPr>
              <a:t>Limited hardware can hinder training efficiency.</a:t>
            </a:r>
            <a:endParaRPr lang="en-IN" dirty="0">
              <a:latin typeface="Libre Franklin" pitchFamily="2" charset="0"/>
            </a:endParaRPr>
          </a:p>
          <a:p>
            <a:pPr rtl="0"/>
            <a:endParaRPr lang="en-IN" b="1" dirty="0">
              <a:effectLst/>
              <a:latin typeface="Libre Franklin" pitchFamily="2" charset="0"/>
            </a:endParaRPr>
          </a:p>
          <a:p>
            <a:pPr rtl="0"/>
            <a:r>
              <a:rPr lang="en-IN" b="1" dirty="0">
                <a:effectLst/>
                <a:latin typeface="Libre Franklin" pitchFamily="2" charset="0"/>
              </a:rPr>
              <a:t>Overfitting:</a:t>
            </a:r>
            <a:endParaRPr lang="en-IN" b="1" dirty="0">
              <a:latin typeface="Libre Franklin" pitchFamily="2" charset="0"/>
            </a:endParaRPr>
          </a:p>
          <a:p>
            <a:pPr rtl="0"/>
            <a:r>
              <a:rPr lang="en-IN" dirty="0">
                <a:effectLst/>
                <a:latin typeface="Libre Franklin" pitchFamily="2" charset="0"/>
              </a:rPr>
              <a:t>Complex models may overfit, impacting generalization</a:t>
            </a:r>
            <a:endParaRPr lang="en-IN" dirty="0">
              <a:latin typeface="Libre Franklin" pitchFamily="2"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spTree>
    <p:extLst>
      <p:ext uri="{BB962C8B-B14F-4D97-AF65-F5344CB8AC3E}">
        <p14:creationId xmlns:p14="http://schemas.microsoft.com/office/powerpoint/2010/main" val="1335764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79931" y="267098"/>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sz="4000" dirty="0"/>
              <a:t>Deployment Details</a:t>
            </a:r>
            <a:endParaRPr sz="4000" dirty="0"/>
          </a:p>
        </p:txBody>
      </p:sp>
      <p:sp>
        <p:nvSpPr>
          <p:cNvPr id="228" name="Google Shape;228;p3"/>
          <p:cNvSpPr txBox="1">
            <a:spLocks noGrp="1"/>
          </p:cNvSpPr>
          <p:nvPr>
            <p:ph type="body" idx="2"/>
          </p:nvPr>
        </p:nvSpPr>
        <p:spPr>
          <a:xfrm>
            <a:off x="952499" y="1536316"/>
            <a:ext cx="4838700" cy="315915"/>
          </a:xfrm>
          <a:prstGeom prst="rect">
            <a:avLst/>
          </a:prstGeom>
          <a:noFill/>
          <a:ln>
            <a:noFill/>
          </a:ln>
        </p:spPr>
        <p:txBody>
          <a:bodyPr spcFirstLastPara="1" wrap="square" lIns="91425" tIns="45700" rIns="91425" bIns="45700" anchor="t" anchorCtr="0">
            <a:noAutofit/>
          </a:bodyPr>
          <a:lstStyle/>
          <a:p>
            <a:pPr marL="228600" lvl="0">
              <a:spcBef>
                <a:spcPts val="0"/>
              </a:spcBef>
            </a:pPr>
            <a:r>
              <a:rPr lang="en-US" sz="1800" dirty="0"/>
              <a:t>Describe </a:t>
            </a:r>
            <a:r>
              <a:rPr lang="en-US" dirty="0"/>
              <a:t>Deployment Details </a:t>
            </a:r>
            <a:r>
              <a:rPr lang="en-US" sz="1800" dirty="0"/>
              <a:t>here</a:t>
            </a:r>
            <a:endParaRPr dirty="0"/>
          </a:p>
        </p:txBody>
      </p:sp>
      <p:sp>
        <p:nvSpPr>
          <p:cNvPr id="229" name="Google Shape;229;p3"/>
          <p:cNvSpPr txBox="1">
            <a:spLocks noGrp="1"/>
          </p:cNvSpPr>
          <p:nvPr>
            <p:ph type="body" idx="1"/>
          </p:nvPr>
        </p:nvSpPr>
        <p:spPr>
          <a:xfrm>
            <a:off x="952499" y="2103120"/>
            <a:ext cx="9892285" cy="447675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n-IN" sz="1400" b="1" dirty="0"/>
              <a:t>Model Training:</a:t>
            </a:r>
          </a:p>
          <a:p>
            <a:pPr marL="514350" indent="-285750">
              <a:buFont typeface="Arial" panose="020B0604020202020204" pitchFamily="34" charset="0"/>
              <a:buChar char="•"/>
            </a:pPr>
            <a:r>
              <a:rPr lang="en-US" sz="1400" dirty="0"/>
              <a:t>Data Preparation: Text data is cleaned, tokenized, and converted into numerical feature vectors using TF-IDF or Bag of Words, ensuring it is structured for model training.</a:t>
            </a:r>
          </a:p>
          <a:p>
            <a:pPr marL="514350" indent="-285750">
              <a:buFont typeface="Arial" panose="020B0604020202020204" pitchFamily="34" charset="0"/>
              <a:buChar char="•"/>
            </a:pPr>
            <a:r>
              <a:rPr lang="en-US" sz="1400" dirty="0"/>
              <a:t>Model Training: Naive Bayes and Logistic Regression models are trained on labeled sentiment data to classify tweets as positive, negative, or neutral based on learned patterns.</a:t>
            </a:r>
            <a:r>
              <a:rPr lang="en-IN" sz="1400" dirty="0"/>
              <a:t>.</a:t>
            </a:r>
          </a:p>
          <a:p>
            <a:r>
              <a:rPr lang="en-IN" sz="1400" b="1" dirty="0"/>
              <a:t>Deployment Environment:</a:t>
            </a:r>
          </a:p>
          <a:p>
            <a:pPr marL="514350" indent="-285750">
              <a:buFont typeface="Arial" panose="020B0604020202020204" pitchFamily="34" charset="0"/>
              <a:buChar char="•"/>
            </a:pPr>
            <a:r>
              <a:rPr lang="en-IN" sz="1400" dirty="0"/>
              <a:t>Platform: </a:t>
            </a:r>
            <a:r>
              <a:rPr lang="en-IN" sz="1400" dirty="0" err="1"/>
              <a:t>VsCode</a:t>
            </a:r>
            <a:r>
              <a:rPr lang="en-IN" sz="1400" dirty="0"/>
              <a:t> or Google </a:t>
            </a:r>
            <a:r>
              <a:rPr lang="en-IN" sz="1400" dirty="0" err="1"/>
              <a:t>Colab</a:t>
            </a:r>
            <a:endParaRPr lang="en-IN" sz="1400" dirty="0"/>
          </a:p>
          <a:p>
            <a:pPr marL="514350" indent="-285750">
              <a:buFont typeface="Arial" panose="020B0604020202020204" pitchFamily="34" charset="0"/>
              <a:buChar char="•"/>
            </a:pPr>
            <a:r>
              <a:rPr lang="en-IN" sz="1400" dirty="0"/>
              <a:t>Frameworks: Python, </a:t>
            </a:r>
            <a:r>
              <a:rPr lang="en-IN" sz="1400" dirty="0" err="1"/>
              <a:t>Keras</a:t>
            </a:r>
            <a:r>
              <a:rPr lang="en-IN" sz="1400" dirty="0"/>
              <a:t>/spacy for building, Flask. </a:t>
            </a:r>
          </a:p>
          <a:p>
            <a:pPr marL="228600" indent="0"/>
            <a:r>
              <a:rPr lang="en-US" sz="1400" b="1" dirty="0"/>
              <a:t>Model Refresh:</a:t>
            </a:r>
          </a:p>
          <a:p>
            <a:pPr marL="514350" indent="-285750">
              <a:buFont typeface="Arial" panose="020B0604020202020204" pitchFamily="34" charset="0"/>
              <a:buChar char="•"/>
            </a:pPr>
            <a:r>
              <a:rPr lang="en-US" sz="1400" dirty="0"/>
              <a:t>Data Pipeline: Set up automatic data ingestion pipelines to update the model with new review data from sources like Amazon or social media.</a:t>
            </a:r>
          </a:p>
          <a:p>
            <a:pPr marL="514350" indent="-285750">
              <a:buFont typeface="Arial" panose="020B0604020202020204" pitchFamily="34" charset="0"/>
              <a:buChar char="•"/>
            </a:pPr>
            <a:r>
              <a:rPr lang="en-US" sz="1400" dirty="0"/>
              <a:t>Model Retraining: Schedule periodic retraining of the model to adapt to new patterns in language and sentiment trends, ensuring up-to-date predictions.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spTree>
    <p:extLst>
      <p:ext uri="{BB962C8B-B14F-4D97-AF65-F5344CB8AC3E}">
        <p14:creationId xmlns:p14="http://schemas.microsoft.com/office/powerpoint/2010/main" val="1382767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39194"/>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sz="4000" dirty="0"/>
              <a:t>Project Screen shorts</a:t>
            </a:r>
            <a:endParaRPr sz="4000"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8</a:t>
            </a:fld>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pic>
        <p:nvPicPr>
          <p:cNvPr id="3" name="Picture 2">
            <a:extLst>
              <a:ext uri="{FF2B5EF4-FFF2-40B4-BE49-F238E27FC236}">
                <a16:creationId xmlns:a16="http://schemas.microsoft.com/office/drawing/2014/main" id="{B1A39EDE-8DC5-734A-0F55-D6BFE0AFF2B0}"/>
              </a:ext>
            </a:extLst>
          </p:cNvPr>
          <p:cNvPicPr>
            <a:picLocks noChangeAspect="1"/>
          </p:cNvPicPr>
          <p:nvPr/>
        </p:nvPicPr>
        <p:blipFill>
          <a:blip r:embed="rId4"/>
          <a:stretch>
            <a:fillRect/>
          </a:stretch>
        </p:blipFill>
        <p:spPr>
          <a:xfrm>
            <a:off x="2368591" y="2516190"/>
            <a:ext cx="7454818" cy="3302616"/>
          </a:xfrm>
          <a:prstGeom prst="rect">
            <a:avLst/>
          </a:prstGeom>
        </p:spPr>
      </p:pic>
    </p:spTree>
    <p:extLst>
      <p:ext uri="{BB962C8B-B14F-4D97-AF65-F5344CB8AC3E}">
        <p14:creationId xmlns:p14="http://schemas.microsoft.com/office/powerpoint/2010/main" val="2797071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39194"/>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sz="4000" dirty="0"/>
              <a:t>Project Screen shorts</a:t>
            </a:r>
            <a:endParaRPr sz="4000"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9</a:t>
            </a:fld>
            <a:endParaRP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pic>
        <p:nvPicPr>
          <p:cNvPr id="3" name="Picture 2">
            <a:extLst>
              <a:ext uri="{FF2B5EF4-FFF2-40B4-BE49-F238E27FC236}">
                <a16:creationId xmlns:a16="http://schemas.microsoft.com/office/drawing/2014/main" id="{1518A510-F6A8-0026-9887-7C090701D746}"/>
              </a:ext>
            </a:extLst>
          </p:cNvPr>
          <p:cNvPicPr>
            <a:picLocks noChangeAspect="1"/>
          </p:cNvPicPr>
          <p:nvPr/>
        </p:nvPicPr>
        <p:blipFill>
          <a:blip r:embed="rId4"/>
          <a:stretch>
            <a:fillRect/>
          </a:stretch>
        </p:blipFill>
        <p:spPr>
          <a:xfrm>
            <a:off x="1784619" y="2261096"/>
            <a:ext cx="8622761" cy="3845789"/>
          </a:xfrm>
          <a:prstGeom prst="rect">
            <a:avLst/>
          </a:prstGeom>
        </p:spPr>
      </p:pic>
    </p:spTree>
    <p:extLst>
      <p:ext uri="{BB962C8B-B14F-4D97-AF65-F5344CB8AC3E}">
        <p14:creationId xmlns:p14="http://schemas.microsoft.com/office/powerpoint/2010/main" val="4151856104"/>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820</TotalTime>
  <Words>910</Words>
  <Application>Microsoft Office PowerPoint</Application>
  <PresentationFormat>Widescreen</PresentationFormat>
  <Paragraphs>120</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Noto Sans Symbols</vt:lpstr>
      <vt:lpstr>Libre Franklin</vt:lpstr>
      <vt:lpstr>Wingdings</vt:lpstr>
      <vt:lpstr>Franklin Gothic</vt:lpstr>
      <vt:lpstr>Times New Roman</vt:lpstr>
      <vt:lpstr>Arial</vt:lpstr>
      <vt:lpstr>Calibri</vt:lpstr>
      <vt:lpstr>Theme1</vt:lpstr>
      <vt:lpstr>Sentiment Analysis Using NLP   </vt:lpstr>
      <vt:lpstr>Idea/Approach Details</vt:lpstr>
      <vt:lpstr>Project Requirements </vt:lpstr>
      <vt:lpstr>Project Requirements </vt:lpstr>
      <vt:lpstr>Design </vt:lpstr>
      <vt:lpstr>Design </vt:lpstr>
      <vt:lpstr>Deployment Details</vt:lpstr>
      <vt:lpstr>Project Screen shorts</vt:lpstr>
      <vt:lpstr>Project Screen shorts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Sarim Moin</dc:creator>
  <cp:lastModifiedBy>Disha vishwakarma</cp:lastModifiedBy>
  <cp:revision>48</cp:revision>
  <dcterms:created xsi:type="dcterms:W3CDTF">2022-02-11T07:14:46Z</dcterms:created>
  <dcterms:modified xsi:type="dcterms:W3CDTF">2024-11-05T06:08:15Z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2023-09-27T17:35:56Z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d6309b41-14e4-497b-8d55-e2b121331a2d</vt:lpwstr>
  </property>
  <property fmtid="{D5CDD505-2E9C-101B-9397-08002B2CF9AE}" pid="8" name="MSIP_Label_defa4170-0d19-0005-0004-bc88714345d2_ActionId">
    <vt:lpwstr>da00c2bc-ad91-4f7f-9b76-7e591a76180c</vt:lpwstr>
  </property>
  <property fmtid="{D5CDD505-2E9C-101B-9397-08002B2CF9AE}" pid="9" name="MSIP_Label_defa4170-0d19-0005-0004-bc88714345d2_ContentBits">
    <vt:lpwstr>0</vt:lpwstr>
  </property>
</Properties>
</file>