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61" r:id="rId7"/>
    <p:sldId id="262" r:id="rId8"/>
    <p:sldId id="283" r:id="rId9"/>
    <p:sldId id="264" r:id="rId10"/>
    <p:sldId id="266" r:id="rId11"/>
    <p:sldId id="284" r:id="rId12"/>
    <p:sldId id="28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9/9/2021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8420318" cy="1243584"/>
          </a:xfrm>
        </p:spPr>
        <p:txBody>
          <a:bodyPr/>
          <a:lstStyle/>
          <a:p>
            <a:r>
              <a:rPr lang="en-US" dirty="0" smtClean="0">
                <a:latin typeface="Comic Sans MS" panose="030F0702030302020204" pitchFamily="66" charset="0"/>
              </a:rPr>
              <a:t>Wine Data Analysis</a:t>
            </a:r>
            <a:endParaRPr lang="en-US" dirty="0">
              <a:latin typeface="Comic Sans MS" panose="030F0702030302020204" pitchFamily="66" charset="0"/>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639312"/>
            <a:ext cx="7077456" cy="2783695"/>
          </a:xfrm>
        </p:spPr>
        <p:txBody>
          <a:bodyPr>
            <a:normAutofit/>
          </a:bodyPr>
          <a:lstStyle/>
          <a:p>
            <a:pPr marL="0" indent="0">
              <a:buNone/>
            </a:pPr>
            <a:r>
              <a:rPr lang="en-US" dirty="0" smtClean="0">
                <a:latin typeface="Comic Sans MS" panose="030F0702030302020204" pitchFamily="66" charset="0"/>
              </a:rPr>
              <a:t>Detail Project Report </a:t>
            </a:r>
          </a:p>
          <a:p>
            <a:pPr marL="0" indent="0">
              <a:buNone/>
            </a:pPr>
            <a:r>
              <a:rPr lang="en-US" dirty="0" smtClean="0">
                <a:latin typeface="Comic Sans MS" panose="030F0702030302020204" pitchFamily="66" charset="0"/>
              </a:rPr>
              <a:t>By – </a:t>
            </a:r>
          </a:p>
          <a:p>
            <a:pPr marL="0" indent="0">
              <a:buNone/>
            </a:pPr>
            <a:r>
              <a:rPr lang="en-US" dirty="0" smtClean="0">
                <a:latin typeface="Comic Sans MS" panose="030F0702030302020204" pitchFamily="66" charset="0"/>
              </a:rPr>
              <a:t>	Aditya </a:t>
            </a:r>
            <a:r>
              <a:rPr lang="en-US" dirty="0" err="1" smtClean="0">
                <a:latin typeface="Comic Sans MS" panose="030F0702030302020204" pitchFamily="66" charset="0"/>
              </a:rPr>
              <a:t>Phulallwar</a:t>
            </a:r>
            <a:endParaRPr lang="en-US" dirty="0" smtClean="0">
              <a:latin typeface="Comic Sans MS" panose="030F0702030302020204" pitchFamily="66" charset="0"/>
            </a:endParaRPr>
          </a:p>
          <a:p>
            <a:pPr marL="0" indent="0">
              <a:buNone/>
            </a:pPr>
            <a:r>
              <a:rPr lang="en-US" dirty="0">
                <a:latin typeface="Comic Sans MS" panose="030F0702030302020204" pitchFamily="66" charset="0"/>
              </a:rPr>
              <a:t>	</a:t>
            </a:r>
            <a:r>
              <a:rPr lang="en-US" dirty="0" err="1" smtClean="0">
                <a:latin typeface="Comic Sans MS" panose="030F0702030302020204" pitchFamily="66" charset="0"/>
              </a:rPr>
              <a:t>Priyam</a:t>
            </a:r>
            <a:r>
              <a:rPr lang="en-US" dirty="0" smtClean="0">
                <a:latin typeface="Comic Sans MS" panose="030F0702030302020204" pitchFamily="66" charset="0"/>
              </a:rPr>
              <a:t> </a:t>
            </a:r>
            <a:r>
              <a:rPr lang="en-US" dirty="0" err="1" smtClean="0">
                <a:latin typeface="Comic Sans MS" panose="030F0702030302020204" pitchFamily="66" charset="0"/>
              </a:rPr>
              <a:t>Bhalla</a:t>
            </a:r>
            <a:endParaRPr lang="en-US" dirty="0" smtClean="0">
              <a:latin typeface="Comic Sans MS" panose="030F0702030302020204" pitchFamily="66" charset="0"/>
            </a:endParaRPr>
          </a:p>
          <a:p>
            <a:pPr marL="0" indent="0">
              <a:buNone/>
            </a:pPr>
            <a:r>
              <a:rPr lang="en-US" dirty="0">
                <a:latin typeface="Comic Sans MS" panose="030F0702030302020204" pitchFamily="66" charset="0"/>
              </a:rPr>
              <a:t>	</a:t>
            </a:r>
            <a:r>
              <a:rPr lang="en-US" dirty="0" err="1" smtClean="0">
                <a:latin typeface="Comic Sans MS" panose="030F0702030302020204" pitchFamily="66" charset="0"/>
              </a:rPr>
              <a:t>Tanmay</a:t>
            </a:r>
            <a:r>
              <a:rPr lang="en-US" dirty="0" smtClean="0">
                <a:latin typeface="Comic Sans MS" panose="030F0702030302020204" pitchFamily="66" charset="0"/>
              </a:rPr>
              <a:t> </a:t>
            </a:r>
            <a:r>
              <a:rPr lang="en-US" dirty="0" err="1" smtClean="0">
                <a:latin typeface="Comic Sans MS" panose="030F0702030302020204" pitchFamily="66" charset="0"/>
              </a:rPr>
              <a:t>Dharmadhikari</a:t>
            </a:r>
            <a:endParaRPr lang="en-US" dirty="0">
              <a:latin typeface="Comic Sans MS" panose="030F0702030302020204" pitchFamily="66"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latin typeface="Comic Sans MS" panose="030F0702030302020204" pitchFamily="66" charset="0"/>
              </a:rPr>
              <a:t>Objective:</a:t>
            </a:r>
            <a:endParaRPr lang="en-US" dirty="0">
              <a:latin typeface="Comic Sans MS" panose="030F0702030302020204" pitchFamily="66" charset="0"/>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1366009"/>
          </a:xfrm>
        </p:spPr>
        <p:txBody>
          <a:bodyPr/>
          <a:lstStyle/>
          <a:p>
            <a:r>
              <a:rPr lang="en-US" sz="1800" dirty="0" smtClean="0">
                <a:latin typeface="Comic Sans MS" panose="030F0702030302020204" pitchFamily="66" charset="0"/>
              </a:rPr>
              <a:t>Discuss different types of wines which are best according to the testers and wines which are expensive and the wines which are above average and below average and the tester who has done most reviews.</a:t>
            </a:r>
            <a:endParaRPr lang="en-US" sz="18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5" name="Title 6">
            <a:extLst>
              <a:ext uri="{FF2B5EF4-FFF2-40B4-BE49-F238E27FC236}">
                <a16:creationId xmlns:a16="http://schemas.microsoft.com/office/drawing/2014/main" id="{7875C19A-1AAE-476A-A316-A2CF92D763D3}"/>
              </a:ext>
            </a:extLst>
          </p:cNvPr>
          <p:cNvSpPr txBox="1">
            <a:spLocks/>
          </p:cNvSpPr>
          <p:nvPr/>
        </p:nvSpPr>
        <p:spPr>
          <a:xfrm>
            <a:off x="444500" y="3429000"/>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smtClean="0">
                <a:latin typeface="Comic Sans MS" panose="030F0702030302020204" pitchFamily="66" charset="0"/>
              </a:rPr>
              <a:t>Benefits:</a:t>
            </a:r>
            <a:endParaRPr lang="en-US" dirty="0">
              <a:latin typeface="Comic Sans MS" panose="030F0702030302020204" pitchFamily="66" charset="0"/>
            </a:endParaRPr>
          </a:p>
        </p:txBody>
      </p:sp>
      <p:sp>
        <p:nvSpPr>
          <p:cNvPr id="6" name="Text Placeholder 9">
            <a:extLst>
              <a:ext uri="{FF2B5EF4-FFF2-40B4-BE49-F238E27FC236}">
                <a16:creationId xmlns:a16="http://schemas.microsoft.com/office/drawing/2014/main" id="{EF2BC084-E6DB-4DE7-B309-042A85EBA700}"/>
              </a:ext>
            </a:extLst>
          </p:cNvPr>
          <p:cNvSpPr txBox="1">
            <a:spLocks/>
          </p:cNvSpPr>
          <p:nvPr/>
        </p:nvSpPr>
        <p:spPr>
          <a:xfrm>
            <a:off x="444500" y="4402137"/>
            <a:ext cx="6718300" cy="136600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latin typeface="Comic Sans MS" panose="030F0702030302020204" pitchFamily="66" charset="0"/>
              </a:rPr>
              <a:t>Identification of ratings</a:t>
            </a:r>
          </a:p>
          <a:p>
            <a:r>
              <a:rPr lang="en-US" sz="1800" dirty="0" smtClean="0">
                <a:latin typeface="Comic Sans MS" panose="030F0702030302020204" pitchFamily="66" charset="0"/>
              </a:rPr>
              <a:t>Gives better insight of customers base.</a:t>
            </a:r>
          </a:p>
          <a:p>
            <a:r>
              <a:rPr lang="en-US" sz="1800" dirty="0" smtClean="0">
                <a:latin typeface="Comic Sans MS" panose="030F0702030302020204" pitchFamily="66" charset="0"/>
              </a:rPr>
              <a:t>Help us to identify ratings’ distribution around the world.</a:t>
            </a:r>
            <a:endParaRPr lang="en-US" sz="1800" dirty="0">
              <a:latin typeface="Comic Sans MS" panose="030F0702030302020204" pitchFamily="66"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latin typeface="Comic Sans MS" panose="030F0702030302020204" pitchFamily="66" charset="0"/>
              </a:rPr>
              <a:t>Data Sharing Agreement :</a:t>
            </a:r>
            <a:endParaRPr lang="en-US"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380717"/>
            <a:ext cx="2677523" cy="1124358"/>
          </a:xfrm>
        </p:spPr>
        <p:txBody>
          <a:bodyPr>
            <a:normAutofit/>
          </a:bodyPr>
          <a:lstStyle/>
          <a:p>
            <a:r>
              <a:rPr lang="en-US" dirty="0" smtClean="0">
                <a:latin typeface="Comic Sans MS" panose="030F0702030302020204" pitchFamily="66" charset="0"/>
              </a:rPr>
              <a:t>Sample file name (wine reviews_small.csv)</a:t>
            </a:r>
            <a:endParaRPr lang="en-US" dirty="0">
              <a:latin typeface="Comic Sans MS" panose="030F0702030302020204" pitchFamily="66" charset="0"/>
            </a:endParaRP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505075"/>
            <a:ext cx="11214100" cy="3684588"/>
          </a:xfrm>
        </p:spPr>
        <p:txBody>
          <a:bodyPr/>
          <a:lstStyle/>
          <a:p>
            <a:endParaRPr lang="en-US" dirty="0"/>
          </a:p>
          <a:p>
            <a:endParaRPr lang="en-US" dirty="0"/>
          </a:p>
        </p:txBody>
      </p:sp>
      <p:sp>
        <p:nvSpPr>
          <p:cNvPr id="13" name="Text Placeholder 12"/>
          <p:cNvSpPr>
            <a:spLocks noGrp="1"/>
          </p:cNvSpPr>
          <p:nvPr>
            <p:ph type="body" idx="1"/>
          </p:nvPr>
        </p:nvSpPr>
        <p:spPr>
          <a:xfrm>
            <a:off x="313328" y="2803616"/>
            <a:ext cx="3357154" cy="825817"/>
          </a:xfrm>
        </p:spPr>
        <p:txBody>
          <a:bodyPr>
            <a:normAutofit/>
          </a:bodyPr>
          <a:lstStyle/>
          <a:p>
            <a:r>
              <a:rPr lang="en-IN" dirty="0" smtClean="0">
                <a:latin typeface="Comic Sans MS" panose="030F0702030302020204" pitchFamily="66" charset="0"/>
              </a:rPr>
              <a:t>Number of Columns : 13</a:t>
            </a:r>
          </a:p>
          <a:p>
            <a:r>
              <a:rPr lang="en-IN" dirty="0" smtClean="0">
                <a:latin typeface="Comic Sans MS" panose="030F0702030302020204" pitchFamily="66" charset="0"/>
              </a:rPr>
              <a:t>(exclusion : index col) </a:t>
            </a:r>
            <a:endParaRPr lang="en-IN" dirty="0">
              <a:latin typeface="Comic Sans MS" panose="030F0702030302020204" pitchFamily="66"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193130697"/>
              </p:ext>
            </p:extLst>
          </p:nvPr>
        </p:nvGraphicFramePr>
        <p:xfrm>
          <a:off x="3866605" y="1376997"/>
          <a:ext cx="7189472" cy="5120640"/>
        </p:xfrm>
        <a:graphic>
          <a:graphicData uri="http://schemas.openxmlformats.org/drawingml/2006/table">
            <a:tbl>
              <a:tblPr firstRow="1" bandRow="1">
                <a:tableStyleId>{5C22544A-7EE6-4342-B048-85BDC9FD1C3A}</a:tableStyleId>
              </a:tblPr>
              <a:tblGrid>
                <a:gridCol w="3594736">
                  <a:extLst>
                    <a:ext uri="{9D8B030D-6E8A-4147-A177-3AD203B41FA5}">
                      <a16:colId xmlns:a16="http://schemas.microsoft.com/office/drawing/2014/main" val="2686101185"/>
                    </a:ext>
                  </a:extLst>
                </a:gridCol>
                <a:gridCol w="3594736">
                  <a:extLst>
                    <a:ext uri="{9D8B030D-6E8A-4147-A177-3AD203B41FA5}">
                      <a16:colId xmlns:a16="http://schemas.microsoft.com/office/drawing/2014/main" val="3389638366"/>
                    </a:ext>
                  </a:extLst>
                </a:gridCol>
              </a:tblGrid>
              <a:tr h="242878">
                <a:tc>
                  <a:txBody>
                    <a:bodyPr/>
                    <a:lstStyle/>
                    <a:p>
                      <a:r>
                        <a:rPr lang="en-IN" dirty="0" smtClean="0"/>
                        <a:t>Column Names</a:t>
                      </a:r>
                      <a:endParaRPr lang="en-IN" dirty="0"/>
                    </a:p>
                  </a:txBody>
                  <a:tcPr/>
                </a:tc>
                <a:tc>
                  <a:txBody>
                    <a:bodyPr/>
                    <a:lstStyle/>
                    <a:p>
                      <a:r>
                        <a:rPr lang="en-IN" dirty="0" smtClean="0"/>
                        <a:t>Column Data type</a:t>
                      </a:r>
                      <a:endParaRPr lang="en-IN" dirty="0"/>
                    </a:p>
                  </a:txBody>
                  <a:tcPr/>
                </a:tc>
                <a:extLst>
                  <a:ext uri="{0D108BD9-81ED-4DB2-BD59-A6C34878D82A}">
                    <a16:rowId xmlns:a16="http://schemas.microsoft.com/office/drawing/2014/main" val="2075800045"/>
                  </a:ext>
                </a:extLst>
              </a:tr>
              <a:tr h="242878">
                <a:tc>
                  <a:txBody>
                    <a:bodyPr/>
                    <a:lstStyle/>
                    <a:p>
                      <a:r>
                        <a:rPr lang="en-IN" dirty="0" smtClean="0"/>
                        <a:t>Country</a:t>
                      </a:r>
                      <a:endParaRPr lang="en-IN" dirty="0"/>
                    </a:p>
                  </a:txBody>
                  <a:tcPr/>
                </a:tc>
                <a:tc>
                  <a:txBody>
                    <a:bodyPr/>
                    <a:lstStyle/>
                    <a:p>
                      <a:r>
                        <a:rPr lang="en-IN" dirty="0" smtClean="0"/>
                        <a:t>Object</a:t>
                      </a:r>
                      <a:r>
                        <a:rPr lang="en-IN" baseline="0" dirty="0" smtClean="0"/>
                        <a:t> (String)</a:t>
                      </a:r>
                    </a:p>
                  </a:txBody>
                  <a:tcPr/>
                </a:tc>
                <a:extLst>
                  <a:ext uri="{0D108BD9-81ED-4DB2-BD59-A6C34878D82A}">
                    <a16:rowId xmlns:a16="http://schemas.microsoft.com/office/drawing/2014/main" val="680133135"/>
                  </a:ext>
                </a:extLst>
              </a:tr>
              <a:tr h="242878">
                <a:tc>
                  <a:txBody>
                    <a:bodyPr/>
                    <a:lstStyle/>
                    <a:p>
                      <a:r>
                        <a:rPr lang="en-IN" dirty="0" smtClean="0"/>
                        <a:t>Description</a:t>
                      </a:r>
                      <a:endParaRPr lang="en-IN" dirty="0"/>
                    </a:p>
                  </a:txBody>
                  <a:tcPr/>
                </a:tc>
                <a:tc>
                  <a:txBody>
                    <a:bodyPr/>
                    <a:lstStyle/>
                    <a:p>
                      <a:r>
                        <a:rPr lang="en-IN" dirty="0" smtClean="0"/>
                        <a:t>Object (String)</a:t>
                      </a:r>
                    </a:p>
                  </a:txBody>
                  <a:tcPr/>
                </a:tc>
                <a:extLst>
                  <a:ext uri="{0D108BD9-81ED-4DB2-BD59-A6C34878D82A}">
                    <a16:rowId xmlns:a16="http://schemas.microsoft.com/office/drawing/2014/main" val="1727944421"/>
                  </a:ext>
                </a:extLst>
              </a:tr>
              <a:tr h="242878">
                <a:tc>
                  <a:txBody>
                    <a:bodyPr/>
                    <a:lstStyle/>
                    <a:p>
                      <a:r>
                        <a:rPr lang="en-IN" dirty="0" smtClean="0"/>
                        <a:t>Designation</a:t>
                      </a:r>
                      <a:endParaRPr lang="en-IN" dirty="0"/>
                    </a:p>
                  </a:txBody>
                  <a:tcPr/>
                </a:tc>
                <a:tc>
                  <a:txBody>
                    <a:bodyPr/>
                    <a:lstStyle/>
                    <a:p>
                      <a:r>
                        <a:rPr lang="en-IN" dirty="0" smtClean="0"/>
                        <a:t>Object (String)</a:t>
                      </a:r>
                      <a:endParaRPr lang="en-IN" dirty="0"/>
                    </a:p>
                  </a:txBody>
                  <a:tcPr/>
                </a:tc>
                <a:extLst>
                  <a:ext uri="{0D108BD9-81ED-4DB2-BD59-A6C34878D82A}">
                    <a16:rowId xmlns:a16="http://schemas.microsoft.com/office/drawing/2014/main" val="3073118585"/>
                  </a:ext>
                </a:extLst>
              </a:tr>
              <a:tr h="242878">
                <a:tc>
                  <a:txBody>
                    <a:bodyPr/>
                    <a:lstStyle/>
                    <a:p>
                      <a:r>
                        <a:rPr lang="en-IN" dirty="0" smtClean="0"/>
                        <a:t>Points</a:t>
                      </a:r>
                      <a:endParaRPr lang="en-IN" dirty="0"/>
                    </a:p>
                  </a:txBody>
                  <a:tcPr/>
                </a:tc>
                <a:tc>
                  <a:txBody>
                    <a:bodyPr/>
                    <a:lstStyle/>
                    <a:p>
                      <a:r>
                        <a:rPr lang="en-IN" dirty="0" smtClean="0"/>
                        <a:t>Int64 (Numerical)</a:t>
                      </a:r>
                      <a:endParaRPr lang="en-IN" dirty="0"/>
                    </a:p>
                  </a:txBody>
                  <a:tcPr/>
                </a:tc>
                <a:extLst>
                  <a:ext uri="{0D108BD9-81ED-4DB2-BD59-A6C34878D82A}">
                    <a16:rowId xmlns:a16="http://schemas.microsoft.com/office/drawing/2014/main" val="2787712157"/>
                  </a:ext>
                </a:extLst>
              </a:tr>
              <a:tr h="242878">
                <a:tc>
                  <a:txBody>
                    <a:bodyPr/>
                    <a:lstStyle/>
                    <a:p>
                      <a:r>
                        <a:rPr lang="en-IN" dirty="0" smtClean="0"/>
                        <a:t>Price</a:t>
                      </a:r>
                      <a:endParaRPr lang="en-IN" dirty="0"/>
                    </a:p>
                  </a:txBody>
                  <a:tcPr/>
                </a:tc>
                <a:tc>
                  <a:txBody>
                    <a:bodyPr/>
                    <a:lstStyle/>
                    <a:p>
                      <a:r>
                        <a:rPr lang="en-IN" dirty="0" smtClean="0"/>
                        <a:t>Float64 (Numerical)</a:t>
                      </a:r>
                    </a:p>
                  </a:txBody>
                  <a:tcPr/>
                </a:tc>
                <a:extLst>
                  <a:ext uri="{0D108BD9-81ED-4DB2-BD59-A6C34878D82A}">
                    <a16:rowId xmlns:a16="http://schemas.microsoft.com/office/drawing/2014/main" val="1431100771"/>
                  </a:ext>
                </a:extLst>
              </a:tr>
              <a:tr h="242878">
                <a:tc>
                  <a:txBody>
                    <a:bodyPr/>
                    <a:lstStyle/>
                    <a:p>
                      <a:r>
                        <a:rPr lang="en-IN" dirty="0" smtClean="0"/>
                        <a:t>Province</a:t>
                      </a:r>
                      <a:endParaRPr lang="en-IN" dirty="0"/>
                    </a:p>
                  </a:txBody>
                  <a:tcPr/>
                </a:tc>
                <a:tc>
                  <a:txBody>
                    <a:bodyPr/>
                    <a:lstStyle/>
                    <a:p>
                      <a:r>
                        <a:rPr lang="en-IN" dirty="0" smtClean="0"/>
                        <a:t>Object (String)</a:t>
                      </a:r>
                      <a:endParaRPr lang="en-IN" dirty="0"/>
                    </a:p>
                  </a:txBody>
                  <a:tcPr/>
                </a:tc>
                <a:extLst>
                  <a:ext uri="{0D108BD9-81ED-4DB2-BD59-A6C34878D82A}">
                    <a16:rowId xmlns:a16="http://schemas.microsoft.com/office/drawing/2014/main" val="2707405052"/>
                  </a:ext>
                </a:extLst>
              </a:tr>
              <a:tr h="242878">
                <a:tc>
                  <a:txBody>
                    <a:bodyPr/>
                    <a:lstStyle/>
                    <a:p>
                      <a:r>
                        <a:rPr lang="en-IN" dirty="0" smtClean="0"/>
                        <a:t>Region_1</a:t>
                      </a:r>
                      <a:endParaRPr lang="en-IN" dirty="0"/>
                    </a:p>
                  </a:txBody>
                  <a:tcPr/>
                </a:tc>
                <a:tc>
                  <a:txBody>
                    <a:bodyPr/>
                    <a:lstStyle/>
                    <a:p>
                      <a:r>
                        <a:rPr lang="en-IN" dirty="0" smtClean="0"/>
                        <a:t>Object</a:t>
                      </a:r>
                      <a:r>
                        <a:rPr lang="en-IN" baseline="0" dirty="0" smtClean="0"/>
                        <a:t> (String)</a:t>
                      </a:r>
                    </a:p>
                  </a:txBody>
                  <a:tcPr/>
                </a:tc>
                <a:extLst>
                  <a:ext uri="{0D108BD9-81ED-4DB2-BD59-A6C34878D82A}">
                    <a16:rowId xmlns:a16="http://schemas.microsoft.com/office/drawing/2014/main" val="3610833857"/>
                  </a:ext>
                </a:extLst>
              </a:tr>
              <a:tr h="242878">
                <a:tc>
                  <a:txBody>
                    <a:bodyPr/>
                    <a:lstStyle/>
                    <a:p>
                      <a:r>
                        <a:rPr lang="en-IN" dirty="0" smtClean="0"/>
                        <a:t>Region_2</a:t>
                      </a:r>
                      <a:endParaRPr lang="en-IN" dirty="0"/>
                    </a:p>
                  </a:txBody>
                  <a:tcPr/>
                </a:tc>
                <a:tc>
                  <a:txBody>
                    <a:bodyPr/>
                    <a:lstStyle/>
                    <a:p>
                      <a:r>
                        <a:rPr lang="en-IN" dirty="0" smtClean="0"/>
                        <a:t>Object</a:t>
                      </a:r>
                      <a:r>
                        <a:rPr lang="en-IN" baseline="0" dirty="0" smtClean="0"/>
                        <a:t> (String)</a:t>
                      </a:r>
                    </a:p>
                  </a:txBody>
                  <a:tcPr/>
                </a:tc>
                <a:extLst>
                  <a:ext uri="{0D108BD9-81ED-4DB2-BD59-A6C34878D82A}">
                    <a16:rowId xmlns:a16="http://schemas.microsoft.com/office/drawing/2014/main" val="928826821"/>
                  </a:ext>
                </a:extLst>
              </a:tr>
              <a:tr h="242878">
                <a:tc>
                  <a:txBody>
                    <a:bodyPr/>
                    <a:lstStyle/>
                    <a:p>
                      <a:r>
                        <a:rPr lang="en-IN" dirty="0" err="1" smtClean="0"/>
                        <a:t>Taster_name</a:t>
                      </a:r>
                      <a:endParaRPr lang="en-IN" dirty="0"/>
                    </a:p>
                  </a:txBody>
                  <a:tcPr/>
                </a:tc>
                <a:tc>
                  <a:txBody>
                    <a:bodyPr/>
                    <a:lstStyle/>
                    <a:p>
                      <a:r>
                        <a:rPr lang="en-IN" dirty="0" smtClean="0"/>
                        <a:t>Object (String)</a:t>
                      </a:r>
                      <a:endParaRPr lang="en-IN" dirty="0"/>
                    </a:p>
                  </a:txBody>
                  <a:tcPr/>
                </a:tc>
                <a:extLst>
                  <a:ext uri="{0D108BD9-81ED-4DB2-BD59-A6C34878D82A}">
                    <a16:rowId xmlns:a16="http://schemas.microsoft.com/office/drawing/2014/main" val="4041332804"/>
                  </a:ext>
                </a:extLst>
              </a:tr>
              <a:tr h="242878">
                <a:tc>
                  <a:txBody>
                    <a:bodyPr/>
                    <a:lstStyle/>
                    <a:p>
                      <a:r>
                        <a:rPr lang="en-IN" dirty="0" err="1" smtClean="0"/>
                        <a:t>Taster_twitter_handle</a:t>
                      </a:r>
                      <a:endParaRPr lang="en-IN" dirty="0"/>
                    </a:p>
                  </a:txBody>
                  <a:tcPr/>
                </a:tc>
                <a:tc>
                  <a:txBody>
                    <a:bodyPr/>
                    <a:lstStyle/>
                    <a:p>
                      <a:r>
                        <a:rPr lang="en-IN" dirty="0" smtClean="0"/>
                        <a:t>Object</a:t>
                      </a:r>
                      <a:r>
                        <a:rPr lang="en-IN" baseline="0" dirty="0" smtClean="0"/>
                        <a:t> (String)</a:t>
                      </a:r>
                      <a:endParaRPr lang="en-IN" dirty="0"/>
                    </a:p>
                  </a:txBody>
                  <a:tcPr/>
                </a:tc>
                <a:extLst>
                  <a:ext uri="{0D108BD9-81ED-4DB2-BD59-A6C34878D82A}">
                    <a16:rowId xmlns:a16="http://schemas.microsoft.com/office/drawing/2014/main" val="1039842159"/>
                  </a:ext>
                </a:extLst>
              </a:tr>
              <a:tr h="242878">
                <a:tc>
                  <a:txBody>
                    <a:bodyPr/>
                    <a:lstStyle/>
                    <a:p>
                      <a:r>
                        <a:rPr lang="en-IN" dirty="0" smtClean="0"/>
                        <a:t>Title</a:t>
                      </a:r>
                      <a:endParaRPr lang="en-IN" dirty="0"/>
                    </a:p>
                  </a:txBody>
                  <a:tcPr/>
                </a:tc>
                <a:tc>
                  <a:txBody>
                    <a:bodyPr/>
                    <a:lstStyle/>
                    <a:p>
                      <a:r>
                        <a:rPr lang="en-IN" dirty="0" smtClean="0"/>
                        <a:t>Object (String)</a:t>
                      </a:r>
                      <a:endParaRPr lang="en-IN" dirty="0"/>
                    </a:p>
                  </a:txBody>
                  <a:tcPr/>
                </a:tc>
                <a:extLst>
                  <a:ext uri="{0D108BD9-81ED-4DB2-BD59-A6C34878D82A}">
                    <a16:rowId xmlns:a16="http://schemas.microsoft.com/office/drawing/2014/main" val="437866386"/>
                  </a:ext>
                </a:extLst>
              </a:tr>
              <a:tr h="242878">
                <a:tc>
                  <a:txBody>
                    <a:bodyPr/>
                    <a:lstStyle/>
                    <a:p>
                      <a:r>
                        <a:rPr lang="en-IN" dirty="0" smtClean="0"/>
                        <a:t>Variety</a:t>
                      </a:r>
                      <a:endParaRPr lang="en-IN" dirty="0"/>
                    </a:p>
                  </a:txBody>
                  <a:tcPr/>
                </a:tc>
                <a:tc>
                  <a:txBody>
                    <a:bodyPr/>
                    <a:lstStyle/>
                    <a:p>
                      <a:r>
                        <a:rPr lang="en-IN" dirty="0" smtClean="0"/>
                        <a:t>Object (String)</a:t>
                      </a:r>
                      <a:endParaRPr lang="en-IN" dirty="0"/>
                    </a:p>
                  </a:txBody>
                  <a:tcPr/>
                </a:tc>
                <a:extLst>
                  <a:ext uri="{0D108BD9-81ED-4DB2-BD59-A6C34878D82A}">
                    <a16:rowId xmlns:a16="http://schemas.microsoft.com/office/drawing/2014/main" val="1370779974"/>
                  </a:ext>
                </a:extLst>
              </a:tr>
              <a:tr h="242878">
                <a:tc>
                  <a:txBody>
                    <a:bodyPr/>
                    <a:lstStyle/>
                    <a:p>
                      <a:r>
                        <a:rPr lang="en-IN" dirty="0" smtClean="0"/>
                        <a:t>Winery</a:t>
                      </a:r>
                      <a:endParaRPr lang="en-IN" dirty="0"/>
                    </a:p>
                  </a:txBody>
                  <a:tcPr/>
                </a:tc>
                <a:tc>
                  <a:txBody>
                    <a:bodyPr/>
                    <a:lstStyle/>
                    <a:p>
                      <a:r>
                        <a:rPr lang="en-IN" dirty="0" smtClean="0"/>
                        <a:t>Object (String)</a:t>
                      </a:r>
                      <a:endParaRPr lang="en-IN" dirty="0"/>
                    </a:p>
                  </a:txBody>
                  <a:tcPr/>
                </a:tc>
                <a:extLst>
                  <a:ext uri="{0D108BD9-81ED-4DB2-BD59-A6C34878D82A}">
                    <a16:rowId xmlns:a16="http://schemas.microsoft.com/office/drawing/2014/main" val="3868580259"/>
                  </a:ext>
                </a:extLst>
              </a:tr>
            </a:tbl>
          </a:graphicData>
        </a:graphic>
      </p:graphicFrame>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latin typeface="Comic Sans MS" panose="030F0702030302020204" pitchFamily="66" charset="0"/>
              </a:rPr>
              <a:t>Architecture</a:t>
            </a:r>
            <a:endParaRPr lang="en-US"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5" name="TextBox 14"/>
          <p:cNvSpPr txBox="1"/>
          <p:nvPr/>
        </p:nvSpPr>
        <p:spPr>
          <a:xfrm>
            <a:off x="979714" y="2952205"/>
            <a:ext cx="1236236" cy="646331"/>
          </a:xfrm>
          <a:prstGeom prst="rect">
            <a:avLst/>
          </a:prstGeom>
          <a:noFill/>
        </p:spPr>
        <p:txBody>
          <a:bodyPr wrap="none" rtlCol="0">
            <a:spAutoFit/>
          </a:bodyPr>
          <a:lstStyle/>
          <a:p>
            <a:r>
              <a:rPr lang="en-IN" dirty="0" smtClean="0">
                <a:solidFill>
                  <a:schemeClr val="bg1"/>
                </a:solidFill>
              </a:rPr>
              <a:t>Problem </a:t>
            </a:r>
          </a:p>
          <a:p>
            <a:r>
              <a:rPr lang="en-IN" dirty="0" smtClean="0">
                <a:solidFill>
                  <a:schemeClr val="bg1"/>
                </a:solidFill>
              </a:rPr>
              <a:t>Statement</a:t>
            </a:r>
            <a:endParaRPr lang="en-IN" dirty="0">
              <a:solidFill>
                <a:schemeClr val="bg1"/>
              </a:solidFill>
            </a:endParaRPr>
          </a:p>
        </p:txBody>
      </p:sp>
      <p:sp>
        <p:nvSpPr>
          <p:cNvPr id="16" name="TextBox 15"/>
          <p:cNvSpPr txBox="1"/>
          <p:nvPr/>
        </p:nvSpPr>
        <p:spPr>
          <a:xfrm>
            <a:off x="3357154" y="2952204"/>
            <a:ext cx="864339" cy="646331"/>
          </a:xfrm>
          <a:prstGeom prst="rect">
            <a:avLst/>
          </a:prstGeom>
          <a:noFill/>
        </p:spPr>
        <p:txBody>
          <a:bodyPr wrap="none" rtlCol="0">
            <a:spAutoFit/>
          </a:bodyPr>
          <a:lstStyle/>
          <a:p>
            <a:r>
              <a:rPr lang="en-IN" dirty="0" smtClean="0">
                <a:solidFill>
                  <a:schemeClr val="bg1"/>
                </a:solidFill>
              </a:rPr>
              <a:t>Data </a:t>
            </a:r>
          </a:p>
          <a:p>
            <a:r>
              <a:rPr lang="en-IN" dirty="0" smtClean="0">
                <a:solidFill>
                  <a:schemeClr val="bg1"/>
                </a:solidFill>
              </a:rPr>
              <a:t>Mining</a:t>
            </a:r>
            <a:endParaRPr lang="en-IN" dirty="0">
              <a:solidFill>
                <a:schemeClr val="bg1"/>
              </a:solidFill>
            </a:endParaRPr>
          </a:p>
        </p:txBody>
      </p:sp>
      <p:sp>
        <p:nvSpPr>
          <p:cNvPr id="17" name="TextBox 16"/>
          <p:cNvSpPr txBox="1"/>
          <p:nvPr/>
        </p:nvSpPr>
        <p:spPr>
          <a:xfrm>
            <a:off x="5473337" y="2952204"/>
            <a:ext cx="1377300" cy="646331"/>
          </a:xfrm>
          <a:prstGeom prst="rect">
            <a:avLst/>
          </a:prstGeom>
          <a:noFill/>
        </p:spPr>
        <p:txBody>
          <a:bodyPr wrap="none" rtlCol="0">
            <a:spAutoFit/>
          </a:bodyPr>
          <a:lstStyle/>
          <a:p>
            <a:r>
              <a:rPr lang="en-IN" dirty="0" smtClean="0">
                <a:solidFill>
                  <a:schemeClr val="bg1"/>
                </a:solidFill>
              </a:rPr>
              <a:t>Data</a:t>
            </a:r>
          </a:p>
          <a:p>
            <a:r>
              <a:rPr lang="en-IN" dirty="0" smtClean="0">
                <a:solidFill>
                  <a:schemeClr val="bg1"/>
                </a:solidFill>
              </a:rPr>
              <a:t>Preparation</a:t>
            </a:r>
            <a:endParaRPr lang="en-IN" dirty="0">
              <a:solidFill>
                <a:schemeClr val="bg1"/>
              </a:solidFill>
            </a:endParaRPr>
          </a:p>
        </p:txBody>
      </p:sp>
      <p:sp>
        <p:nvSpPr>
          <p:cNvPr id="18" name="TextBox 17"/>
          <p:cNvSpPr txBox="1"/>
          <p:nvPr/>
        </p:nvSpPr>
        <p:spPr>
          <a:xfrm>
            <a:off x="7680959" y="2952204"/>
            <a:ext cx="1582549" cy="646331"/>
          </a:xfrm>
          <a:prstGeom prst="rect">
            <a:avLst/>
          </a:prstGeom>
          <a:noFill/>
        </p:spPr>
        <p:txBody>
          <a:bodyPr wrap="none" rtlCol="0">
            <a:spAutoFit/>
          </a:bodyPr>
          <a:lstStyle/>
          <a:p>
            <a:r>
              <a:rPr lang="en-IN" dirty="0" smtClean="0">
                <a:solidFill>
                  <a:schemeClr val="bg1"/>
                </a:solidFill>
              </a:rPr>
              <a:t>Exploratory</a:t>
            </a:r>
          </a:p>
          <a:p>
            <a:r>
              <a:rPr lang="en-IN" dirty="0" smtClean="0">
                <a:solidFill>
                  <a:schemeClr val="bg1"/>
                </a:solidFill>
              </a:rPr>
              <a:t>Data Analysis</a:t>
            </a:r>
            <a:endParaRPr lang="en-IN" dirty="0">
              <a:solidFill>
                <a:schemeClr val="bg1"/>
              </a:solidFill>
            </a:endParaRPr>
          </a:p>
        </p:txBody>
      </p:sp>
      <p:sp>
        <p:nvSpPr>
          <p:cNvPr id="24" name="TextBox 23"/>
          <p:cNvSpPr txBox="1"/>
          <p:nvPr/>
        </p:nvSpPr>
        <p:spPr>
          <a:xfrm>
            <a:off x="9939020" y="3090703"/>
            <a:ext cx="1313180" cy="369332"/>
          </a:xfrm>
          <a:prstGeom prst="rect">
            <a:avLst/>
          </a:prstGeom>
          <a:noFill/>
        </p:spPr>
        <p:txBody>
          <a:bodyPr wrap="none" rtlCol="0">
            <a:spAutoFit/>
          </a:bodyPr>
          <a:lstStyle/>
          <a:p>
            <a:r>
              <a:rPr lang="en-IN" dirty="0" smtClean="0">
                <a:solidFill>
                  <a:schemeClr val="bg1"/>
                </a:solidFill>
              </a:rPr>
              <a:t>Dashboard</a:t>
            </a:r>
            <a:endParaRPr lang="en-IN" dirty="0">
              <a:solidFill>
                <a:schemeClr val="bg1"/>
              </a:solidFill>
            </a:endParaRPr>
          </a:p>
        </p:txBody>
      </p:sp>
      <p:sp>
        <p:nvSpPr>
          <p:cNvPr id="26" name="Right Arrow 25"/>
          <p:cNvSpPr/>
          <p:nvPr/>
        </p:nvSpPr>
        <p:spPr>
          <a:xfrm>
            <a:off x="2643268" y="3033053"/>
            <a:ext cx="496388" cy="484632"/>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ight Arrow 31"/>
          <p:cNvSpPr/>
          <p:nvPr/>
        </p:nvSpPr>
        <p:spPr>
          <a:xfrm>
            <a:off x="4599221" y="3033053"/>
            <a:ext cx="496388" cy="484632"/>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a:off x="7017604" y="3078096"/>
            <a:ext cx="496388" cy="484632"/>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Arrow 34"/>
          <p:cNvSpPr/>
          <p:nvPr/>
        </p:nvSpPr>
        <p:spPr>
          <a:xfrm>
            <a:off x="9353070" y="3078096"/>
            <a:ext cx="496388" cy="484632"/>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latin typeface="Comic Sans MS" panose="030F0702030302020204" pitchFamily="66" charset="0"/>
              </a:rPr>
              <a:t>Data Preparation  </a:t>
            </a:r>
            <a:endParaRPr lang="en-US"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0" name="TextBox 9"/>
          <p:cNvSpPr txBox="1"/>
          <p:nvPr/>
        </p:nvSpPr>
        <p:spPr>
          <a:xfrm>
            <a:off x="653144" y="1959429"/>
            <a:ext cx="11377748"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solidFill>
                  <a:schemeClr val="bg1"/>
                </a:solidFill>
                <a:latin typeface="Comic Sans MS" panose="030F0702030302020204" pitchFamily="66" charset="0"/>
              </a:rPr>
              <a:t>Removed </a:t>
            </a:r>
            <a:r>
              <a:rPr lang="en-IN" sz="2400" dirty="0" smtClean="0">
                <a:solidFill>
                  <a:srgbClr val="C00000"/>
                </a:solidFill>
                <a:latin typeface="Comic Sans MS" panose="030F0702030302020204" pitchFamily="66" charset="0"/>
              </a:rPr>
              <a:t>Nan</a:t>
            </a:r>
            <a:r>
              <a:rPr lang="en-IN" sz="2400" dirty="0" smtClean="0">
                <a:solidFill>
                  <a:schemeClr val="bg1"/>
                </a:solidFill>
                <a:latin typeface="Comic Sans MS" panose="030F0702030302020204" pitchFamily="66" charset="0"/>
              </a:rPr>
              <a:t> Values from the data set.</a:t>
            </a:r>
          </a:p>
          <a:p>
            <a:endParaRPr lang="en-IN" sz="2400" dirty="0" smtClean="0">
              <a:solidFill>
                <a:schemeClr val="bg1"/>
              </a:solidFill>
              <a:latin typeface="Comic Sans MS" panose="030F0702030302020204" pitchFamily="66" charset="0"/>
            </a:endParaRPr>
          </a:p>
          <a:p>
            <a:pPr marL="285750" indent="-285750">
              <a:buFont typeface="Arial" panose="020B0604020202020204" pitchFamily="34" charset="0"/>
              <a:buChar char="•"/>
            </a:pPr>
            <a:r>
              <a:rPr lang="en-IN" sz="2400" dirty="0" smtClean="0">
                <a:solidFill>
                  <a:schemeClr val="bg1"/>
                </a:solidFill>
                <a:latin typeface="Comic Sans MS" panose="030F0702030302020204" pitchFamily="66" charset="0"/>
              </a:rPr>
              <a:t>Removed </a:t>
            </a:r>
            <a:r>
              <a:rPr lang="en-IN" sz="2400" dirty="0" smtClean="0">
                <a:solidFill>
                  <a:srgbClr val="C00000"/>
                </a:solidFill>
                <a:latin typeface="Comic Sans MS" panose="030F0702030302020204" pitchFamily="66" charset="0"/>
              </a:rPr>
              <a:t>Duplicates</a:t>
            </a:r>
            <a:r>
              <a:rPr lang="en-IN" sz="2400" dirty="0" smtClean="0">
                <a:solidFill>
                  <a:schemeClr val="bg1"/>
                </a:solidFill>
                <a:latin typeface="Comic Sans MS" panose="030F0702030302020204" pitchFamily="66" charset="0"/>
              </a:rPr>
              <a:t> </a:t>
            </a:r>
          </a:p>
          <a:p>
            <a:pPr marL="285750" indent="-285750">
              <a:buFont typeface="Arial" panose="020B0604020202020204" pitchFamily="34" charset="0"/>
              <a:buChar char="•"/>
            </a:pPr>
            <a:endParaRPr lang="en-IN" sz="2400" dirty="0" smtClean="0">
              <a:solidFill>
                <a:schemeClr val="bg1"/>
              </a:solidFill>
              <a:latin typeface="Comic Sans MS" panose="030F0702030302020204" pitchFamily="66" charset="0"/>
            </a:endParaRPr>
          </a:p>
          <a:p>
            <a:pPr marL="285750" indent="-285750">
              <a:buFont typeface="Arial" panose="020B0604020202020204" pitchFamily="34" charset="0"/>
              <a:buChar char="•"/>
            </a:pPr>
            <a:r>
              <a:rPr lang="en-IN" sz="2400" dirty="0" smtClean="0">
                <a:solidFill>
                  <a:schemeClr val="bg1"/>
                </a:solidFill>
                <a:latin typeface="Comic Sans MS" panose="030F0702030302020204" pitchFamily="66" charset="0"/>
              </a:rPr>
              <a:t>Fill in the </a:t>
            </a:r>
            <a:r>
              <a:rPr lang="en-IN" sz="2400" dirty="0" smtClean="0">
                <a:solidFill>
                  <a:srgbClr val="C00000"/>
                </a:solidFill>
                <a:latin typeface="Comic Sans MS" panose="030F0702030302020204" pitchFamily="66" charset="0"/>
              </a:rPr>
              <a:t>Mean</a:t>
            </a:r>
            <a:r>
              <a:rPr lang="en-IN" sz="2400" dirty="0" smtClean="0">
                <a:solidFill>
                  <a:schemeClr val="bg1"/>
                </a:solidFill>
                <a:latin typeface="Comic Sans MS" panose="030F0702030302020204" pitchFamily="66" charset="0"/>
              </a:rPr>
              <a:t> value of Price column by grouping them according to the countries. </a:t>
            </a:r>
            <a:endParaRPr lang="en-IN" sz="2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latin typeface="Comic Sans MS" panose="030F0702030302020204" pitchFamily="66" charset="0"/>
              </a:rPr>
              <a:t>Data Visualization -  (Dashboard)</a:t>
            </a:r>
            <a:endParaRPr lang="en-US"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p:cNvSpPr txBox="1"/>
          <p:nvPr/>
        </p:nvSpPr>
        <p:spPr>
          <a:xfrm>
            <a:off x="692330" y="2063931"/>
            <a:ext cx="9483635" cy="3754874"/>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solidFill>
                  <a:srgbClr val="C00000"/>
                </a:solidFill>
                <a:latin typeface="Comic Sans MS" panose="030F0702030302020204" pitchFamily="66" charset="0"/>
              </a:rPr>
              <a:t>Vertical bars</a:t>
            </a:r>
            <a:r>
              <a:rPr lang="en-IN" sz="2000" dirty="0" smtClean="0">
                <a:solidFill>
                  <a:schemeClr val="bg1"/>
                </a:solidFill>
                <a:latin typeface="Comic Sans MS" panose="030F0702030302020204" pitchFamily="66" charset="0"/>
              </a:rPr>
              <a:t> for plotting average points</a:t>
            </a:r>
          </a:p>
          <a:p>
            <a:endParaRPr lang="en-IN" sz="2000" dirty="0" smtClean="0">
              <a:solidFill>
                <a:schemeClr val="bg1"/>
              </a:solidFill>
              <a:latin typeface="Comic Sans MS" panose="030F0702030302020204" pitchFamily="66" charset="0"/>
            </a:endParaRPr>
          </a:p>
          <a:p>
            <a:pPr marL="285750" indent="-285750">
              <a:buFont typeface="Arial" panose="020B0604020202020204" pitchFamily="34" charset="0"/>
              <a:buChar char="•"/>
            </a:pPr>
            <a:r>
              <a:rPr lang="en-IN" sz="2000" dirty="0" smtClean="0">
                <a:solidFill>
                  <a:srgbClr val="C00000"/>
                </a:solidFill>
                <a:latin typeface="Comic Sans MS" panose="030F0702030302020204" pitchFamily="66" charset="0"/>
              </a:rPr>
              <a:t>Line graph</a:t>
            </a:r>
            <a:r>
              <a:rPr lang="en-IN" sz="2000" dirty="0" smtClean="0">
                <a:solidFill>
                  <a:schemeClr val="bg1"/>
                </a:solidFill>
                <a:latin typeface="Comic Sans MS" panose="030F0702030302020204" pitchFamily="66" charset="0"/>
              </a:rPr>
              <a:t> for plotting which variety holds maximum points.</a:t>
            </a:r>
          </a:p>
          <a:p>
            <a:endParaRPr lang="en-IN" sz="2000" dirty="0" smtClean="0">
              <a:solidFill>
                <a:schemeClr val="bg1"/>
              </a:solidFill>
              <a:latin typeface="Comic Sans MS" panose="030F0702030302020204" pitchFamily="66" charset="0"/>
            </a:endParaRPr>
          </a:p>
          <a:p>
            <a:pPr marL="285750" indent="-285750">
              <a:buFont typeface="Arial" panose="020B0604020202020204" pitchFamily="34" charset="0"/>
              <a:buChar char="•"/>
            </a:pPr>
            <a:r>
              <a:rPr lang="en-IN" sz="2000" dirty="0" smtClean="0">
                <a:solidFill>
                  <a:srgbClr val="C00000"/>
                </a:solidFill>
                <a:latin typeface="Comic Sans MS" panose="030F0702030302020204" pitchFamily="66" charset="0"/>
              </a:rPr>
              <a:t>Horizontal bar</a:t>
            </a:r>
            <a:r>
              <a:rPr lang="en-IN" sz="2000" dirty="0" smtClean="0">
                <a:solidFill>
                  <a:schemeClr val="bg1"/>
                </a:solidFill>
                <a:latin typeface="Comic Sans MS" panose="030F0702030302020204" pitchFamily="66" charset="0"/>
              </a:rPr>
              <a:t> for plotting bests wine tasters.</a:t>
            </a:r>
          </a:p>
          <a:p>
            <a:endParaRPr lang="en-IN" sz="2000" dirty="0" smtClean="0">
              <a:solidFill>
                <a:schemeClr val="bg1"/>
              </a:solidFill>
              <a:latin typeface="Comic Sans MS" panose="030F0702030302020204" pitchFamily="66" charset="0"/>
            </a:endParaRPr>
          </a:p>
          <a:p>
            <a:pPr marL="285750" indent="-285750">
              <a:buFont typeface="Arial" panose="020B0604020202020204" pitchFamily="34" charset="0"/>
              <a:buChar char="•"/>
            </a:pPr>
            <a:r>
              <a:rPr lang="en-IN" sz="2000" dirty="0" smtClean="0">
                <a:solidFill>
                  <a:srgbClr val="C00000"/>
                </a:solidFill>
                <a:latin typeface="Comic Sans MS" panose="030F0702030302020204" pitchFamily="66" charset="0"/>
              </a:rPr>
              <a:t>Maps</a:t>
            </a:r>
            <a:r>
              <a:rPr lang="en-IN" sz="2000" dirty="0" smtClean="0">
                <a:solidFill>
                  <a:schemeClr val="bg1"/>
                </a:solidFill>
                <a:latin typeface="Comic Sans MS" panose="030F0702030302020204" pitchFamily="66" charset="0"/>
              </a:rPr>
              <a:t> for identifying / plotting the location of testers.</a:t>
            </a:r>
          </a:p>
          <a:p>
            <a:pPr marL="285750" indent="-285750">
              <a:buFont typeface="Arial" panose="020B0604020202020204" pitchFamily="34" charset="0"/>
              <a:buChar char="•"/>
            </a:pPr>
            <a:endParaRPr lang="en-IN" sz="2000" dirty="0" smtClean="0">
              <a:solidFill>
                <a:schemeClr val="bg1"/>
              </a:solidFill>
              <a:latin typeface="Comic Sans MS" panose="030F0702030302020204" pitchFamily="66" charset="0"/>
            </a:endParaRPr>
          </a:p>
          <a:p>
            <a:pPr marL="285750" indent="-285750">
              <a:buFont typeface="Arial" panose="020B0604020202020204" pitchFamily="34" charset="0"/>
              <a:buChar char="•"/>
            </a:pPr>
            <a:r>
              <a:rPr lang="en-IN" sz="2000" dirty="0" smtClean="0">
                <a:solidFill>
                  <a:srgbClr val="C00000"/>
                </a:solidFill>
                <a:latin typeface="Comic Sans MS" panose="030F0702030302020204" pitchFamily="66" charset="0"/>
              </a:rPr>
              <a:t>Area chart</a:t>
            </a:r>
            <a:r>
              <a:rPr lang="en-IN" sz="2000" dirty="0" smtClean="0">
                <a:solidFill>
                  <a:schemeClr val="bg1"/>
                </a:solidFill>
                <a:latin typeface="Comic Sans MS" panose="030F0702030302020204" pitchFamily="66" charset="0"/>
              </a:rPr>
              <a:t> for plotting best wine sold variety.</a:t>
            </a:r>
          </a:p>
          <a:p>
            <a:pPr marL="285750" indent="-285750">
              <a:buFont typeface="Arial" panose="020B0604020202020204" pitchFamily="34" charset="0"/>
              <a:buChar char="•"/>
            </a:pPr>
            <a:endParaRPr lang="en-IN" sz="2000" dirty="0">
              <a:solidFill>
                <a:schemeClr val="bg1"/>
              </a:solidFill>
              <a:latin typeface="Comic Sans MS" panose="030F0702030302020204" pitchFamily="66" charset="0"/>
            </a:endParaRPr>
          </a:p>
          <a:p>
            <a:pPr marL="285750" indent="-285750">
              <a:buFont typeface="Arial" panose="020B0604020202020204" pitchFamily="34" charset="0"/>
              <a:buChar char="•"/>
            </a:pPr>
            <a:r>
              <a:rPr lang="en-IN" sz="2000" dirty="0" smtClean="0">
                <a:solidFill>
                  <a:srgbClr val="C00000"/>
                </a:solidFill>
                <a:latin typeface="Comic Sans MS" panose="030F0702030302020204" pitchFamily="66" charset="0"/>
              </a:rPr>
              <a:t>Circle views</a:t>
            </a:r>
            <a:r>
              <a:rPr lang="en-IN" sz="2000" dirty="0" smtClean="0">
                <a:solidFill>
                  <a:schemeClr val="bg1"/>
                </a:solidFill>
                <a:latin typeface="Comic Sans MS" panose="030F0702030302020204" pitchFamily="66" charset="0"/>
              </a:rPr>
              <a:t> for wine sales.</a:t>
            </a:r>
            <a:endParaRPr lang="en-IN" sz="2000" dirty="0">
              <a:solidFill>
                <a:schemeClr val="bg1"/>
              </a:solidFill>
              <a:latin typeface="Comic Sans MS" panose="030F0702030302020204" pitchFamily="66" charset="0"/>
            </a:endParaRPr>
          </a:p>
          <a:p>
            <a:endParaRPr lang="en-IN"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pPr algn="ctr"/>
            <a:r>
              <a:rPr lang="en-US" dirty="0" smtClean="0"/>
              <a:t>Q &amp; A</a:t>
            </a:r>
            <a:endParaRPr lang="en-US"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Box 2"/>
          <p:cNvSpPr txBox="1"/>
          <p:nvPr/>
        </p:nvSpPr>
        <p:spPr>
          <a:xfrm>
            <a:off x="627017" y="1998617"/>
            <a:ext cx="11372024" cy="3785652"/>
          </a:xfrm>
          <a:prstGeom prst="rect">
            <a:avLst/>
          </a:prstGeom>
          <a:noFill/>
        </p:spPr>
        <p:txBody>
          <a:bodyPr wrap="none" rtlCol="0">
            <a:spAutoFit/>
          </a:bodyPr>
          <a:lstStyle/>
          <a:p>
            <a:r>
              <a:rPr lang="en-IN" sz="2000" dirty="0" smtClean="0">
                <a:solidFill>
                  <a:schemeClr val="bg1"/>
                </a:solidFill>
                <a:latin typeface="Comic Sans MS" panose="030F0702030302020204" pitchFamily="66" charset="0"/>
              </a:rPr>
              <a:t>Q.1) Which country sold the largest number of wines?</a:t>
            </a:r>
          </a:p>
          <a:p>
            <a:r>
              <a:rPr lang="en-IN" sz="2000" dirty="0" smtClean="0">
                <a:solidFill>
                  <a:schemeClr val="bg1"/>
                </a:solidFill>
                <a:latin typeface="Comic Sans MS" panose="030F0702030302020204" pitchFamily="66" charset="0"/>
              </a:rPr>
              <a:t>A.</a:t>
            </a:r>
          </a:p>
          <a:p>
            <a:r>
              <a:rPr lang="en-IN" sz="2000" dirty="0">
                <a:solidFill>
                  <a:schemeClr val="bg1"/>
                </a:solidFill>
                <a:latin typeface="Comic Sans MS" panose="030F0702030302020204" pitchFamily="66" charset="0"/>
              </a:rPr>
              <a:t>	</a:t>
            </a:r>
            <a:r>
              <a:rPr lang="en-IN" sz="2000" dirty="0" smtClean="0">
                <a:solidFill>
                  <a:srgbClr val="C00000"/>
                </a:solidFill>
                <a:latin typeface="Comic Sans MS" panose="030F0702030302020204" pitchFamily="66" charset="0"/>
              </a:rPr>
              <a:t>US</a:t>
            </a:r>
            <a:r>
              <a:rPr lang="en-IN" sz="2000" dirty="0" smtClean="0">
                <a:solidFill>
                  <a:schemeClr val="bg1"/>
                </a:solidFill>
                <a:latin typeface="Comic Sans MS" panose="030F0702030302020204" pitchFamily="66" charset="0"/>
              </a:rPr>
              <a:t> has the largest number of wines sold followed by </a:t>
            </a:r>
            <a:r>
              <a:rPr lang="en-IN" sz="2000" dirty="0" smtClean="0">
                <a:solidFill>
                  <a:srgbClr val="C00000"/>
                </a:solidFill>
                <a:latin typeface="Comic Sans MS" panose="030F0702030302020204" pitchFamily="66" charset="0"/>
              </a:rPr>
              <a:t>France</a:t>
            </a:r>
            <a:r>
              <a:rPr lang="en-IN" sz="2000" dirty="0" smtClean="0">
                <a:solidFill>
                  <a:schemeClr val="bg1"/>
                </a:solidFill>
                <a:latin typeface="Comic Sans MS" panose="030F0702030302020204" pitchFamily="66" charset="0"/>
              </a:rPr>
              <a:t> and </a:t>
            </a:r>
            <a:r>
              <a:rPr lang="en-IN" sz="2000" dirty="0" smtClean="0">
                <a:solidFill>
                  <a:srgbClr val="C00000"/>
                </a:solidFill>
                <a:latin typeface="Comic Sans MS" panose="030F0702030302020204" pitchFamily="66" charset="0"/>
              </a:rPr>
              <a:t>Italy</a:t>
            </a:r>
            <a:r>
              <a:rPr lang="en-IN" sz="2000" dirty="0" smtClean="0">
                <a:solidFill>
                  <a:schemeClr val="bg1"/>
                </a:solidFill>
                <a:latin typeface="Comic Sans MS" panose="030F0702030302020204" pitchFamily="66" charset="0"/>
              </a:rPr>
              <a:t>.</a:t>
            </a:r>
          </a:p>
          <a:p>
            <a:endParaRPr lang="en-IN" sz="2000" dirty="0">
              <a:solidFill>
                <a:schemeClr val="bg1"/>
              </a:solidFill>
              <a:latin typeface="Comic Sans MS" panose="030F0702030302020204" pitchFamily="66" charset="0"/>
            </a:endParaRPr>
          </a:p>
          <a:p>
            <a:r>
              <a:rPr lang="en-IN" sz="2000" dirty="0" smtClean="0">
                <a:solidFill>
                  <a:schemeClr val="bg1"/>
                </a:solidFill>
                <a:latin typeface="Comic Sans MS" panose="030F0702030302020204" pitchFamily="66" charset="0"/>
              </a:rPr>
              <a:t>Q.2) Which variety of wines holds maximum points ?</a:t>
            </a:r>
          </a:p>
          <a:p>
            <a:r>
              <a:rPr lang="en-IN" sz="2000" dirty="0" smtClean="0">
                <a:solidFill>
                  <a:schemeClr val="bg1"/>
                </a:solidFill>
                <a:latin typeface="Comic Sans MS" panose="030F0702030302020204" pitchFamily="66" charset="0"/>
              </a:rPr>
              <a:t>A. 	</a:t>
            </a:r>
          </a:p>
          <a:p>
            <a:r>
              <a:rPr lang="en-IN" sz="2000" dirty="0">
                <a:solidFill>
                  <a:schemeClr val="bg1"/>
                </a:solidFill>
                <a:latin typeface="Comic Sans MS" panose="030F0702030302020204" pitchFamily="66" charset="0"/>
              </a:rPr>
              <a:t>	</a:t>
            </a:r>
            <a:r>
              <a:rPr lang="en-IN" sz="2000" dirty="0" err="1" smtClean="0">
                <a:solidFill>
                  <a:srgbClr val="C00000"/>
                </a:solidFill>
                <a:latin typeface="Comic Sans MS" panose="030F0702030302020204" pitchFamily="66" charset="0"/>
              </a:rPr>
              <a:t>Prugnolo</a:t>
            </a:r>
            <a:r>
              <a:rPr lang="en-IN" sz="2000" dirty="0" smtClean="0">
                <a:solidFill>
                  <a:srgbClr val="C00000"/>
                </a:solidFill>
                <a:latin typeface="Comic Sans MS" panose="030F0702030302020204" pitchFamily="66" charset="0"/>
              </a:rPr>
              <a:t> Gentile</a:t>
            </a:r>
            <a:r>
              <a:rPr lang="en-IN" sz="2000" dirty="0" smtClean="0">
                <a:solidFill>
                  <a:schemeClr val="bg1"/>
                </a:solidFill>
                <a:latin typeface="Comic Sans MS" panose="030F0702030302020204" pitchFamily="66" charset="0"/>
              </a:rPr>
              <a:t> and </a:t>
            </a:r>
            <a:r>
              <a:rPr lang="en-IN" sz="2000" dirty="0" smtClean="0">
                <a:solidFill>
                  <a:srgbClr val="C00000"/>
                </a:solidFill>
                <a:latin typeface="Comic Sans MS" panose="030F0702030302020204" pitchFamily="66" charset="0"/>
              </a:rPr>
              <a:t>Muscat</a:t>
            </a:r>
            <a:r>
              <a:rPr lang="en-IN" sz="2000" dirty="0" smtClean="0">
                <a:solidFill>
                  <a:schemeClr val="bg1"/>
                </a:solidFill>
                <a:latin typeface="Comic Sans MS" panose="030F0702030302020204" pitchFamily="66" charset="0"/>
              </a:rPr>
              <a:t> are the variety of wines that holds maximum points(100).</a:t>
            </a:r>
          </a:p>
          <a:p>
            <a:endParaRPr lang="en-IN" sz="2000" dirty="0">
              <a:solidFill>
                <a:schemeClr val="bg1"/>
              </a:solidFill>
              <a:latin typeface="Comic Sans MS" panose="030F0702030302020204" pitchFamily="66" charset="0"/>
            </a:endParaRPr>
          </a:p>
          <a:p>
            <a:r>
              <a:rPr lang="en-IN" sz="2000" dirty="0" smtClean="0">
                <a:solidFill>
                  <a:schemeClr val="bg1"/>
                </a:solidFill>
                <a:latin typeface="Comic Sans MS" panose="030F0702030302020204" pitchFamily="66" charset="0"/>
              </a:rPr>
              <a:t>Q.3) Who tasted most number of wines ?</a:t>
            </a:r>
          </a:p>
          <a:p>
            <a:r>
              <a:rPr lang="en-IN" sz="2000" dirty="0" smtClean="0">
                <a:solidFill>
                  <a:schemeClr val="bg1"/>
                </a:solidFill>
                <a:latin typeface="Comic Sans MS" panose="030F0702030302020204" pitchFamily="66" charset="0"/>
              </a:rPr>
              <a:t>A. </a:t>
            </a:r>
          </a:p>
          <a:p>
            <a:r>
              <a:rPr lang="en-IN" sz="2000" dirty="0">
                <a:solidFill>
                  <a:schemeClr val="bg1"/>
                </a:solidFill>
                <a:latin typeface="Comic Sans MS" panose="030F0702030302020204" pitchFamily="66" charset="0"/>
              </a:rPr>
              <a:t>	</a:t>
            </a:r>
            <a:r>
              <a:rPr lang="en-IN" sz="2000" dirty="0" smtClean="0">
                <a:solidFill>
                  <a:srgbClr val="C00000"/>
                </a:solidFill>
                <a:latin typeface="Comic Sans MS" panose="030F0702030302020204" pitchFamily="66" charset="0"/>
              </a:rPr>
              <a:t>Roger Voss</a:t>
            </a:r>
            <a:r>
              <a:rPr lang="en-IN" sz="2000" dirty="0" smtClean="0">
                <a:solidFill>
                  <a:schemeClr val="bg1"/>
                </a:solidFill>
                <a:latin typeface="Comic Sans MS" panose="030F0702030302020204" pitchFamily="66" charset="0"/>
              </a:rPr>
              <a:t> has tasted most number of wines around </a:t>
            </a:r>
            <a:r>
              <a:rPr lang="en-IN" sz="2000" dirty="0" smtClean="0">
                <a:solidFill>
                  <a:srgbClr val="C00000"/>
                </a:solidFill>
                <a:latin typeface="Comic Sans MS" panose="030F0702030302020204" pitchFamily="66" charset="0"/>
              </a:rPr>
              <a:t>5,904</a:t>
            </a:r>
            <a:r>
              <a:rPr lang="en-IN" sz="2000" dirty="0" smtClean="0">
                <a:solidFill>
                  <a:schemeClr val="bg1"/>
                </a:solidFill>
                <a:latin typeface="Comic Sans MS" panose="030F0702030302020204" pitchFamily="66" charset="0"/>
              </a:rPr>
              <a:t>.</a:t>
            </a:r>
          </a:p>
          <a:p>
            <a:r>
              <a:rPr lang="en-IN" sz="2000" dirty="0" smtClean="0">
                <a:solidFill>
                  <a:schemeClr val="bg1"/>
                </a:solidFill>
                <a:latin typeface="Comic Sans MS" panose="030F0702030302020204" pitchFamily="66" charset="0"/>
              </a:rPr>
              <a:t>	</a:t>
            </a:r>
            <a:r>
              <a:rPr lang="en-IN" sz="2000" dirty="0" smtClean="0">
                <a:solidFill>
                  <a:srgbClr val="C00000"/>
                </a:solidFill>
                <a:latin typeface="Comic Sans MS" panose="030F0702030302020204" pitchFamily="66" charset="0"/>
              </a:rPr>
              <a:t>Michael </a:t>
            </a:r>
            <a:r>
              <a:rPr lang="en-IN" sz="2000" dirty="0" err="1" smtClean="0">
                <a:solidFill>
                  <a:srgbClr val="C00000"/>
                </a:solidFill>
                <a:latin typeface="Comic Sans MS" panose="030F0702030302020204" pitchFamily="66" charset="0"/>
              </a:rPr>
              <a:t>Schachner</a:t>
            </a:r>
            <a:r>
              <a:rPr lang="en-IN" sz="2000" dirty="0" smtClean="0">
                <a:solidFill>
                  <a:srgbClr val="C00000"/>
                </a:solidFill>
                <a:latin typeface="Comic Sans MS" panose="030F0702030302020204" pitchFamily="66" charset="0"/>
              </a:rPr>
              <a:t> </a:t>
            </a:r>
            <a:r>
              <a:rPr lang="en-IN" sz="2000" dirty="0" smtClean="0">
                <a:solidFill>
                  <a:schemeClr val="bg1"/>
                </a:solidFill>
                <a:latin typeface="Comic Sans MS" panose="030F0702030302020204" pitchFamily="66" charset="0"/>
              </a:rPr>
              <a:t>is the second leading wine tester with </a:t>
            </a:r>
            <a:r>
              <a:rPr lang="en-IN" sz="2000" dirty="0" smtClean="0">
                <a:solidFill>
                  <a:srgbClr val="C00000"/>
                </a:solidFill>
                <a:latin typeface="Comic Sans MS" panose="030F0702030302020204" pitchFamily="66" charset="0"/>
              </a:rPr>
              <a:t>3,583</a:t>
            </a:r>
            <a:r>
              <a:rPr lang="en-IN" sz="2000" dirty="0" smtClean="0">
                <a:solidFill>
                  <a:schemeClr val="bg1"/>
                </a:solidFill>
                <a:latin typeface="Comic Sans MS" panose="030F0702030302020204" pitchFamily="66" charset="0"/>
              </a:rPr>
              <a:t>.</a:t>
            </a:r>
            <a:endParaRPr lang="en-IN" sz="20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4" name="TextBox 3"/>
          <p:cNvSpPr txBox="1"/>
          <p:nvPr/>
        </p:nvSpPr>
        <p:spPr>
          <a:xfrm>
            <a:off x="692331" y="2076994"/>
            <a:ext cx="11339964" cy="3693319"/>
          </a:xfrm>
          <a:prstGeom prst="rect">
            <a:avLst/>
          </a:prstGeom>
          <a:noFill/>
        </p:spPr>
        <p:txBody>
          <a:bodyPr wrap="none" rtlCol="0">
            <a:spAutoFit/>
          </a:bodyPr>
          <a:lstStyle/>
          <a:p>
            <a:r>
              <a:rPr lang="en-IN" dirty="0" smtClean="0">
                <a:solidFill>
                  <a:schemeClr val="bg1"/>
                </a:solidFill>
                <a:latin typeface="Comic Sans MS" panose="030F0702030302020204" pitchFamily="66" charset="0"/>
              </a:rPr>
              <a:t>Q.4) Which state has the largest number of wines sold ?</a:t>
            </a:r>
          </a:p>
          <a:p>
            <a:r>
              <a:rPr lang="en-IN" dirty="0" smtClean="0">
                <a:solidFill>
                  <a:schemeClr val="bg1"/>
                </a:solidFill>
                <a:latin typeface="Comic Sans MS" panose="030F0702030302020204" pitchFamily="66" charset="0"/>
              </a:rPr>
              <a:t>A.</a:t>
            </a:r>
          </a:p>
          <a:p>
            <a:r>
              <a:rPr lang="en-IN" dirty="0">
                <a:solidFill>
                  <a:schemeClr val="bg1"/>
                </a:solidFill>
                <a:latin typeface="Comic Sans MS" panose="030F0702030302020204" pitchFamily="66" charset="0"/>
              </a:rPr>
              <a:t>	</a:t>
            </a:r>
            <a:r>
              <a:rPr lang="en-IN" dirty="0" smtClean="0">
                <a:solidFill>
                  <a:srgbClr val="C00000"/>
                </a:solidFill>
                <a:latin typeface="Comic Sans MS" panose="030F0702030302020204" pitchFamily="66" charset="0"/>
              </a:rPr>
              <a:t>California</a:t>
            </a:r>
            <a:r>
              <a:rPr lang="en-IN" dirty="0" smtClean="0">
                <a:solidFill>
                  <a:schemeClr val="bg1"/>
                </a:solidFill>
                <a:latin typeface="Comic Sans MS" panose="030F0702030302020204" pitchFamily="66" charset="0"/>
              </a:rPr>
              <a:t> in </a:t>
            </a:r>
            <a:r>
              <a:rPr lang="en-IN" dirty="0" smtClean="0">
                <a:solidFill>
                  <a:srgbClr val="C00000"/>
                </a:solidFill>
                <a:latin typeface="Comic Sans MS" panose="030F0702030302020204" pitchFamily="66" charset="0"/>
              </a:rPr>
              <a:t>US</a:t>
            </a:r>
            <a:r>
              <a:rPr lang="en-IN" dirty="0" smtClean="0">
                <a:solidFill>
                  <a:schemeClr val="bg1"/>
                </a:solidFill>
                <a:latin typeface="Comic Sans MS" panose="030F0702030302020204" pitchFamily="66" charset="0"/>
              </a:rPr>
              <a:t> has the largest number of wines sold and its followed by </a:t>
            </a:r>
            <a:r>
              <a:rPr lang="en-IN" dirty="0" smtClean="0">
                <a:solidFill>
                  <a:srgbClr val="C00000"/>
                </a:solidFill>
                <a:latin typeface="Comic Sans MS" panose="030F0702030302020204" pitchFamily="66" charset="0"/>
              </a:rPr>
              <a:t>Washington</a:t>
            </a:r>
            <a:r>
              <a:rPr lang="en-IN" dirty="0" smtClean="0">
                <a:solidFill>
                  <a:schemeClr val="bg1"/>
                </a:solidFill>
                <a:latin typeface="Comic Sans MS" panose="030F0702030302020204" pitchFamily="66" charset="0"/>
              </a:rPr>
              <a:t> on </a:t>
            </a:r>
            <a:r>
              <a:rPr lang="en-IN" dirty="0" smtClean="0">
                <a:solidFill>
                  <a:srgbClr val="C00000"/>
                </a:solidFill>
                <a:latin typeface="Comic Sans MS" panose="030F0702030302020204" pitchFamily="66" charset="0"/>
              </a:rPr>
              <a:t>US</a:t>
            </a:r>
            <a:r>
              <a:rPr lang="en-IN" dirty="0" smtClean="0">
                <a:solidFill>
                  <a:schemeClr val="bg1"/>
                </a:solidFill>
                <a:latin typeface="Comic Sans MS" panose="030F0702030302020204" pitchFamily="66" charset="0"/>
              </a:rPr>
              <a:t> </a:t>
            </a:r>
          </a:p>
          <a:p>
            <a:r>
              <a:rPr lang="en-IN" dirty="0" smtClean="0">
                <a:solidFill>
                  <a:schemeClr val="bg1"/>
                </a:solidFill>
                <a:latin typeface="Comic Sans MS" panose="030F0702030302020204" pitchFamily="66" charset="0"/>
              </a:rPr>
              <a:t>and </a:t>
            </a:r>
            <a:r>
              <a:rPr lang="en-IN" dirty="0" smtClean="0">
                <a:solidFill>
                  <a:srgbClr val="C00000"/>
                </a:solidFill>
                <a:latin typeface="Comic Sans MS" panose="030F0702030302020204" pitchFamily="66" charset="0"/>
              </a:rPr>
              <a:t>Burgundy</a:t>
            </a:r>
            <a:r>
              <a:rPr lang="en-IN" dirty="0" smtClean="0">
                <a:solidFill>
                  <a:schemeClr val="bg1"/>
                </a:solidFill>
                <a:latin typeface="Comic Sans MS" panose="030F0702030302020204" pitchFamily="66" charset="0"/>
              </a:rPr>
              <a:t> in </a:t>
            </a:r>
            <a:r>
              <a:rPr lang="en-IN" dirty="0" smtClean="0">
                <a:solidFill>
                  <a:srgbClr val="C00000"/>
                </a:solidFill>
                <a:latin typeface="Comic Sans MS" panose="030F0702030302020204" pitchFamily="66" charset="0"/>
              </a:rPr>
              <a:t>France</a:t>
            </a:r>
            <a:r>
              <a:rPr lang="en-IN" dirty="0" smtClean="0">
                <a:solidFill>
                  <a:schemeClr val="bg1"/>
                </a:solidFill>
                <a:latin typeface="Comic Sans MS" panose="030F0702030302020204" pitchFamily="66" charset="0"/>
              </a:rPr>
              <a:t>.</a:t>
            </a:r>
          </a:p>
          <a:p>
            <a:endParaRPr lang="en-IN" dirty="0">
              <a:solidFill>
                <a:schemeClr val="bg1"/>
              </a:solidFill>
              <a:latin typeface="Comic Sans MS" panose="030F0702030302020204" pitchFamily="66" charset="0"/>
            </a:endParaRPr>
          </a:p>
          <a:p>
            <a:r>
              <a:rPr lang="en-IN" dirty="0" smtClean="0">
                <a:solidFill>
                  <a:schemeClr val="bg1"/>
                </a:solidFill>
                <a:latin typeface="Comic Sans MS" panose="030F0702030302020204" pitchFamily="66" charset="0"/>
              </a:rPr>
              <a:t>Q. 5) Which is the most expensive wine ?</a:t>
            </a:r>
          </a:p>
          <a:p>
            <a:r>
              <a:rPr lang="en-IN" dirty="0" smtClean="0">
                <a:solidFill>
                  <a:schemeClr val="bg1"/>
                </a:solidFill>
                <a:latin typeface="Comic Sans MS" panose="030F0702030302020204" pitchFamily="66" charset="0"/>
              </a:rPr>
              <a:t>A.</a:t>
            </a:r>
          </a:p>
          <a:p>
            <a:r>
              <a:rPr lang="en-IN" dirty="0">
                <a:solidFill>
                  <a:schemeClr val="bg1"/>
                </a:solidFill>
                <a:latin typeface="Comic Sans MS" panose="030F0702030302020204" pitchFamily="66" charset="0"/>
              </a:rPr>
              <a:t>	</a:t>
            </a:r>
            <a:r>
              <a:rPr lang="en-IN" dirty="0" smtClean="0">
                <a:solidFill>
                  <a:srgbClr val="C00000"/>
                </a:solidFill>
                <a:latin typeface="Comic Sans MS" panose="030F0702030302020204" pitchFamily="66" charset="0"/>
              </a:rPr>
              <a:t>Chateau Petrus 2014 </a:t>
            </a:r>
            <a:r>
              <a:rPr lang="en-IN" dirty="0" err="1" smtClean="0">
                <a:solidFill>
                  <a:srgbClr val="C00000"/>
                </a:solidFill>
                <a:latin typeface="Comic Sans MS" panose="030F0702030302020204" pitchFamily="66" charset="0"/>
              </a:rPr>
              <a:t>Pomerol</a:t>
            </a:r>
            <a:r>
              <a:rPr lang="en-IN" dirty="0" smtClean="0">
                <a:solidFill>
                  <a:schemeClr val="bg1"/>
                </a:solidFill>
                <a:latin typeface="Comic Sans MS" panose="030F0702030302020204" pitchFamily="66" charset="0"/>
              </a:rPr>
              <a:t> is the most expensive wine that is being sold followed by </a:t>
            </a:r>
            <a:r>
              <a:rPr lang="en-IN" dirty="0" smtClean="0">
                <a:solidFill>
                  <a:srgbClr val="C00000"/>
                </a:solidFill>
                <a:latin typeface="Comic Sans MS" panose="030F0702030302020204" pitchFamily="66" charset="0"/>
              </a:rPr>
              <a:t>Chateau</a:t>
            </a:r>
          </a:p>
          <a:p>
            <a:r>
              <a:rPr lang="en-IN" dirty="0" smtClean="0">
                <a:solidFill>
                  <a:srgbClr val="C00000"/>
                </a:solidFill>
                <a:latin typeface="Comic Sans MS" panose="030F0702030302020204" pitchFamily="66" charset="0"/>
              </a:rPr>
              <a:t>Margaux 2009 Margaux</a:t>
            </a:r>
            <a:r>
              <a:rPr lang="en-IN" dirty="0" smtClean="0">
                <a:solidFill>
                  <a:schemeClr val="bg1"/>
                </a:solidFill>
                <a:latin typeface="Comic Sans MS" panose="030F0702030302020204" pitchFamily="66" charset="0"/>
              </a:rPr>
              <a:t> costing </a:t>
            </a:r>
            <a:r>
              <a:rPr lang="en-IN" dirty="0" smtClean="0">
                <a:solidFill>
                  <a:srgbClr val="C00000"/>
                </a:solidFill>
                <a:latin typeface="Comic Sans MS" panose="030F0702030302020204" pitchFamily="66" charset="0"/>
              </a:rPr>
              <a:t>$2,500</a:t>
            </a:r>
            <a:r>
              <a:rPr lang="en-IN" dirty="0" smtClean="0">
                <a:solidFill>
                  <a:schemeClr val="bg1"/>
                </a:solidFill>
                <a:latin typeface="Comic Sans MS" panose="030F0702030302020204" pitchFamily="66" charset="0"/>
              </a:rPr>
              <a:t>.</a:t>
            </a:r>
          </a:p>
          <a:p>
            <a:endParaRPr lang="en-IN" dirty="0">
              <a:solidFill>
                <a:schemeClr val="bg1"/>
              </a:solidFill>
              <a:latin typeface="Comic Sans MS" panose="030F0702030302020204" pitchFamily="66" charset="0"/>
            </a:endParaRPr>
          </a:p>
          <a:p>
            <a:r>
              <a:rPr lang="en-IN" dirty="0" smtClean="0">
                <a:solidFill>
                  <a:schemeClr val="bg1"/>
                </a:solidFill>
                <a:latin typeface="Comic Sans MS" panose="030F0702030302020204" pitchFamily="66" charset="0"/>
              </a:rPr>
              <a:t>Q.6) Which is the best sold variety of the wine ?</a:t>
            </a:r>
          </a:p>
          <a:p>
            <a:r>
              <a:rPr lang="en-IN" dirty="0" smtClean="0">
                <a:solidFill>
                  <a:schemeClr val="bg1"/>
                </a:solidFill>
                <a:latin typeface="Comic Sans MS" panose="030F0702030302020204" pitchFamily="66" charset="0"/>
              </a:rPr>
              <a:t>A.</a:t>
            </a:r>
          </a:p>
          <a:p>
            <a:r>
              <a:rPr lang="en-IN" dirty="0">
                <a:solidFill>
                  <a:schemeClr val="bg1"/>
                </a:solidFill>
                <a:latin typeface="Comic Sans MS" panose="030F0702030302020204" pitchFamily="66" charset="0"/>
              </a:rPr>
              <a:t>	</a:t>
            </a:r>
            <a:r>
              <a:rPr lang="en-IN" dirty="0" smtClean="0">
                <a:solidFill>
                  <a:srgbClr val="C00000"/>
                </a:solidFill>
                <a:latin typeface="Comic Sans MS" panose="030F0702030302020204" pitchFamily="66" charset="0"/>
              </a:rPr>
              <a:t>Pinot Noir </a:t>
            </a:r>
            <a:r>
              <a:rPr lang="en-IN" dirty="0" smtClean="0">
                <a:solidFill>
                  <a:schemeClr val="bg1"/>
                </a:solidFill>
                <a:latin typeface="Comic Sans MS" panose="030F0702030302020204" pitchFamily="66" charset="0"/>
              </a:rPr>
              <a:t>is the best sold variety of the wine followed by </a:t>
            </a:r>
            <a:r>
              <a:rPr lang="en-IN" dirty="0" err="1" smtClean="0">
                <a:solidFill>
                  <a:srgbClr val="C00000"/>
                </a:solidFill>
                <a:latin typeface="Comic Sans MS" panose="030F0702030302020204" pitchFamily="66" charset="0"/>
              </a:rPr>
              <a:t>Carbernet</a:t>
            </a:r>
            <a:r>
              <a:rPr lang="en-IN" dirty="0" smtClean="0">
                <a:solidFill>
                  <a:srgbClr val="C00000"/>
                </a:solidFill>
                <a:latin typeface="Comic Sans MS" panose="030F0702030302020204" pitchFamily="66" charset="0"/>
              </a:rPr>
              <a:t> Sauvignon</a:t>
            </a:r>
            <a:r>
              <a:rPr lang="en-IN" dirty="0" smtClean="0">
                <a:solidFill>
                  <a:schemeClr val="bg1"/>
                </a:solidFill>
                <a:latin typeface="Comic Sans MS" panose="030F0702030302020204" pitchFamily="66" charset="0"/>
              </a:rPr>
              <a:t>.</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Box 3"/>
          <p:cNvSpPr txBox="1"/>
          <p:nvPr/>
        </p:nvSpPr>
        <p:spPr>
          <a:xfrm>
            <a:off x="483326" y="1972491"/>
            <a:ext cx="11654152" cy="2585323"/>
          </a:xfrm>
          <a:prstGeom prst="rect">
            <a:avLst/>
          </a:prstGeom>
          <a:noFill/>
        </p:spPr>
        <p:txBody>
          <a:bodyPr wrap="none" rtlCol="0">
            <a:spAutoFit/>
          </a:bodyPr>
          <a:lstStyle/>
          <a:p>
            <a:r>
              <a:rPr lang="en-IN" dirty="0" smtClean="0">
                <a:solidFill>
                  <a:schemeClr val="bg1"/>
                </a:solidFill>
                <a:latin typeface="Comic Sans MS" panose="030F0702030302020204" pitchFamily="66" charset="0"/>
              </a:rPr>
              <a:t>Q.7) Which country has the most number of sales ? </a:t>
            </a:r>
          </a:p>
          <a:p>
            <a:r>
              <a:rPr lang="en-IN" dirty="0" smtClean="0">
                <a:solidFill>
                  <a:schemeClr val="bg1"/>
                </a:solidFill>
                <a:latin typeface="Comic Sans MS" panose="030F0702030302020204" pitchFamily="66" charset="0"/>
              </a:rPr>
              <a:t>A.</a:t>
            </a:r>
          </a:p>
          <a:p>
            <a:r>
              <a:rPr lang="en-IN" dirty="0">
                <a:solidFill>
                  <a:schemeClr val="bg1"/>
                </a:solidFill>
                <a:latin typeface="Comic Sans MS" panose="030F0702030302020204" pitchFamily="66" charset="0"/>
              </a:rPr>
              <a:t>	</a:t>
            </a:r>
            <a:r>
              <a:rPr lang="en-IN" dirty="0" smtClean="0">
                <a:solidFill>
                  <a:srgbClr val="C00000"/>
                </a:solidFill>
                <a:latin typeface="Comic Sans MS" panose="030F0702030302020204" pitchFamily="66" charset="0"/>
              </a:rPr>
              <a:t>US</a:t>
            </a:r>
            <a:r>
              <a:rPr lang="en-IN" dirty="0" smtClean="0">
                <a:solidFill>
                  <a:schemeClr val="bg1"/>
                </a:solidFill>
                <a:latin typeface="Comic Sans MS" panose="030F0702030302020204" pitchFamily="66" charset="0"/>
              </a:rPr>
              <a:t> has the highest wines followed by </a:t>
            </a:r>
            <a:r>
              <a:rPr lang="en-IN" dirty="0" smtClean="0">
                <a:solidFill>
                  <a:srgbClr val="C00000"/>
                </a:solidFill>
                <a:latin typeface="Comic Sans MS" panose="030F0702030302020204" pitchFamily="66" charset="0"/>
              </a:rPr>
              <a:t>France</a:t>
            </a:r>
            <a:r>
              <a:rPr lang="en-IN" dirty="0" smtClean="0">
                <a:solidFill>
                  <a:schemeClr val="bg1"/>
                </a:solidFill>
                <a:latin typeface="Comic Sans MS" panose="030F0702030302020204" pitchFamily="66" charset="0"/>
              </a:rPr>
              <a:t> and </a:t>
            </a:r>
            <a:r>
              <a:rPr lang="en-IN" dirty="0" smtClean="0">
                <a:solidFill>
                  <a:srgbClr val="C00000"/>
                </a:solidFill>
                <a:latin typeface="Comic Sans MS" panose="030F0702030302020204" pitchFamily="66" charset="0"/>
              </a:rPr>
              <a:t>Italy</a:t>
            </a:r>
            <a:r>
              <a:rPr lang="en-IN" dirty="0" smtClean="0">
                <a:solidFill>
                  <a:schemeClr val="bg1"/>
                </a:solidFill>
                <a:latin typeface="Comic Sans MS" panose="030F0702030302020204" pitchFamily="66" charset="0"/>
              </a:rPr>
              <a:t>.</a:t>
            </a:r>
          </a:p>
          <a:p>
            <a:endParaRPr lang="en-IN" dirty="0">
              <a:solidFill>
                <a:schemeClr val="bg1"/>
              </a:solidFill>
              <a:latin typeface="Comic Sans MS" panose="030F0702030302020204" pitchFamily="66" charset="0"/>
            </a:endParaRPr>
          </a:p>
          <a:p>
            <a:r>
              <a:rPr lang="en-IN" dirty="0" smtClean="0">
                <a:solidFill>
                  <a:schemeClr val="bg1"/>
                </a:solidFill>
                <a:latin typeface="Comic Sans MS" panose="030F0702030302020204" pitchFamily="66" charset="0"/>
              </a:rPr>
              <a:t>Q.8) Which wine and winery has the highest points ?</a:t>
            </a:r>
          </a:p>
          <a:p>
            <a:r>
              <a:rPr lang="en-IN" dirty="0" smtClean="0">
                <a:solidFill>
                  <a:schemeClr val="bg1"/>
                </a:solidFill>
                <a:latin typeface="Comic Sans MS" panose="030F0702030302020204" pitchFamily="66" charset="0"/>
              </a:rPr>
              <a:t>A.</a:t>
            </a:r>
          </a:p>
          <a:p>
            <a:r>
              <a:rPr lang="en-IN" dirty="0">
                <a:solidFill>
                  <a:schemeClr val="bg1"/>
                </a:solidFill>
                <a:latin typeface="Comic Sans MS" panose="030F0702030302020204" pitchFamily="66" charset="0"/>
              </a:rPr>
              <a:t>	</a:t>
            </a:r>
            <a:r>
              <a:rPr lang="en-IN" dirty="0" err="1" smtClean="0">
                <a:solidFill>
                  <a:srgbClr val="C00000"/>
                </a:solidFill>
                <a:latin typeface="Comic Sans MS" panose="030F0702030302020204" pitchFamily="66" charset="0"/>
              </a:rPr>
              <a:t>Avignonesi</a:t>
            </a:r>
            <a:r>
              <a:rPr lang="en-IN" dirty="0" smtClean="0">
                <a:solidFill>
                  <a:srgbClr val="C00000"/>
                </a:solidFill>
                <a:latin typeface="Comic Sans MS" panose="030F0702030302020204" pitchFamily="66" charset="0"/>
              </a:rPr>
              <a:t> 1995 </a:t>
            </a:r>
            <a:r>
              <a:rPr lang="en-IN" dirty="0" err="1" smtClean="0">
                <a:solidFill>
                  <a:srgbClr val="C00000"/>
                </a:solidFill>
                <a:latin typeface="Comic Sans MS" panose="030F0702030302020204" pitchFamily="66" charset="0"/>
              </a:rPr>
              <a:t>Occhio</a:t>
            </a:r>
            <a:r>
              <a:rPr lang="en-IN" dirty="0" smtClean="0">
                <a:solidFill>
                  <a:srgbClr val="C00000"/>
                </a:solidFill>
                <a:latin typeface="Comic Sans MS" panose="030F0702030302020204" pitchFamily="66" charset="0"/>
              </a:rPr>
              <a:t> di </a:t>
            </a:r>
            <a:r>
              <a:rPr lang="en-IN" dirty="0" err="1" smtClean="0">
                <a:solidFill>
                  <a:srgbClr val="C00000"/>
                </a:solidFill>
                <a:latin typeface="Comic Sans MS" panose="030F0702030302020204" pitchFamily="66" charset="0"/>
              </a:rPr>
              <a:t>Pernice</a:t>
            </a:r>
            <a:r>
              <a:rPr lang="en-IN" dirty="0" smtClean="0">
                <a:solidFill>
                  <a:srgbClr val="C00000"/>
                </a:solidFill>
                <a:latin typeface="Comic Sans MS" panose="030F0702030302020204" pitchFamily="66" charset="0"/>
              </a:rPr>
              <a:t>(Vin Santo di Montepulciano)</a:t>
            </a:r>
            <a:r>
              <a:rPr lang="en-IN" dirty="0" smtClean="0">
                <a:solidFill>
                  <a:schemeClr val="bg1"/>
                </a:solidFill>
                <a:latin typeface="Comic Sans MS" panose="030F0702030302020204" pitchFamily="66" charset="0"/>
              </a:rPr>
              <a:t> and </a:t>
            </a:r>
            <a:r>
              <a:rPr lang="en-IN" dirty="0" smtClean="0">
                <a:solidFill>
                  <a:srgbClr val="C00000"/>
                </a:solidFill>
                <a:latin typeface="Comic Sans MS" panose="030F0702030302020204" pitchFamily="66" charset="0"/>
              </a:rPr>
              <a:t>Chambers Rosewood Vineyards</a:t>
            </a:r>
          </a:p>
          <a:p>
            <a:r>
              <a:rPr lang="en-IN" dirty="0" smtClean="0">
                <a:solidFill>
                  <a:srgbClr val="C00000"/>
                </a:solidFill>
                <a:latin typeface="Comic Sans MS" panose="030F0702030302020204" pitchFamily="66" charset="0"/>
              </a:rPr>
              <a:t>NV Rare Muscat(Rutherglen)</a:t>
            </a:r>
            <a:r>
              <a:rPr lang="en-IN" dirty="0" smtClean="0">
                <a:solidFill>
                  <a:schemeClr val="bg1"/>
                </a:solidFill>
                <a:latin typeface="Comic Sans MS" panose="030F0702030302020204" pitchFamily="66" charset="0"/>
              </a:rPr>
              <a:t> are the wines with highest points.</a:t>
            </a:r>
          </a:p>
          <a:p>
            <a:r>
              <a:rPr lang="en-IN" dirty="0">
                <a:solidFill>
                  <a:schemeClr val="bg1"/>
                </a:solidFill>
                <a:latin typeface="Comic Sans MS" panose="030F0702030302020204" pitchFamily="66" charset="0"/>
              </a:rPr>
              <a:t>	</a:t>
            </a:r>
            <a:r>
              <a:rPr lang="en-IN" dirty="0" err="1" smtClean="0">
                <a:solidFill>
                  <a:srgbClr val="C00000"/>
                </a:solidFill>
                <a:latin typeface="Comic Sans MS" panose="030F0702030302020204" pitchFamily="66" charset="0"/>
              </a:rPr>
              <a:t>Avignonesi</a:t>
            </a:r>
            <a:r>
              <a:rPr lang="en-IN" dirty="0" smtClean="0">
                <a:solidFill>
                  <a:schemeClr val="bg1"/>
                </a:solidFill>
                <a:latin typeface="Comic Sans MS" panose="030F0702030302020204" pitchFamily="66" charset="0"/>
              </a:rPr>
              <a:t> and </a:t>
            </a:r>
            <a:r>
              <a:rPr lang="en-IN" dirty="0" smtClean="0">
                <a:solidFill>
                  <a:srgbClr val="C00000"/>
                </a:solidFill>
                <a:latin typeface="Comic Sans MS" panose="030F0702030302020204" pitchFamily="66" charset="0"/>
              </a:rPr>
              <a:t>Chambers Rosewood Vineyards </a:t>
            </a:r>
            <a:r>
              <a:rPr lang="en-IN" dirty="0" smtClean="0">
                <a:solidFill>
                  <a:schemeClr val="bg1"/>
                </a:solidFill>
                <a:latin typeface="Comic Sans MS" panose="030F0702030302020204" pitchFamily="66" charset="0"/>
              </a:rPr>
              <a:t>are the winery with highest points.</a:t>
            </a:r>
            <a:endParaRPr lang="en-IN"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426729410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308</Words>
  <Application>Microsoft Office PowerPoint</Application>
  <PresentationFormat>Widescreen</PresentationFormat>
  <Paragraphs>116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Comic Sans MS</vt:lpstr>
      <vt:lpstr>Tahoma</vt:lpstr>
      <vt:lpstr>Trade Gothic LT Pro</vt:lpstr>
      <vt:lpstr>Trebuchet MS</vt:lpstr>
      <vt:lpstr>Office Theme</vt:lpstr>
      <vt:lpstr>Wine Data Analysis</vt:lpstr>
      <vt:lpstr>Objective:</vt:lpstr>
      <vt:lpstr>Data Sharing Agreement :</vt:lpstr>
      <vt:lpstr>Architecture</vt:lpstr>
      <vt:lpstr>Data Preparation  </vt:lpstr>
      <vt:lpstr>Data Visualization -  (Dashboard)</vt:lpstr>
      <vt:lpstr>Q &amp; A</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2021-09-09T10:35:58Z</dcterms:created>
  <dcterms:modified xsi:type="dcterms:W3CDTF">2021-09-09T12:59:01Z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