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Lato" panose="020F0502020204030203" pitchFamily="34" charset="0"/>
      <p:regular r:id="rId11"/>
      <p:bold r:id="rId12"/>
      <p:italic r:id="rId13"/>
      <p:boldItalic r:id="rId14"/>
    </p:embeddedFont>
    <p:embeddedFont>
      <p:font typeface="Raleway"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CD1F93-B3DE-4518-B083-EF1E1C6647EF}">
  <a:tblStyle styleId="{17CD1F93-B3DE-4518-B083-EF1E1C6647E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microsoft.com/office/2016/11/relationships/changesInfo" Target="changesInfos/changesInfo1.xml"/><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m Srivastava" userId="a9f2c8d81410164d" providerId="LiveId" clId="{C6C5E728-2841-4BB2-B071-6DAD54F9A0C1}"/>
    <pc:docChg chg="custSel modSld">
      <pc:chgData name="Priyam Srivastava" userId="a9f2c8d81410164d" providerId="LiveId" clId="{C6C5E728-2841-4BB2-B071-6DAD54F9A0C1}" dt="2025-06-04T14:40:38.129" v="1" actId="27636"/>
      <pc:docMkLst>
        <pc:docMk/>
      </pc:docMkLst>
      <pc:sldChg chg="modSp mod">
        <pc:chgData name="Priyam Srivastava" userId="a9f2c8d81410164d" providerId="LiveId" clId="{C6C5E728-2841-4BB2-B071-6DAD54F9A0C1}" dt="2025-06-04T14:40:38.129" v="1" actId="27636"/>
        <pc:sldMkLst>
          <pc:docMk/>
          <pc:sldMk cId="0" sldId="257"/>
        </pc:sldMkLst>
        <pc:spChg chg="mod">
          <ac:chgData name="Priyam Srivastava" userId="a9f2c8d81410164d" providerId="LiveId" clId="{C6C5E728-2841-4BB2-B071-6DAD54F9A0C1}" dt="2025-06-04T14:40:38.129" v="1" actId="27636"/>
          <ac:spMkLst>
            <pc:docMk/>
            <pc:sldMk cId="0" sldId="257"/>
            <ac:spMk id="9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a1687363f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a1687363f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a1687363f9_0_6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a1687363f9_0_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First pie chart: Results from the post-pilot survey</a:t>
            </a:r>
            <a:endParaRPr sz="1000"/>
          </a:p>
          <a:p>
            <a:pPr marL="0" lvl="0" indent="0" algn="l" rtl="0">
              <a:spcBef>
                <a:spcPts val="0"/>
              </a:spcBef>
              <a:spcAft>
                <a:spcPts val="0"/>
              </a:spcAft>
              <a:buNone/>
            </a:pPr>
            <a:r>
              <a:rPr lang="en" sz="1000"/>
              <a:t>Second pie chart: Results from the post-launch survey, after making changes</a:t>
            </a:r>
            <a:endParaRPr sz="1000"/>
          </a:p>
          <a:p>
            <a:pPr marL="0" lvl="0" indent="0" algn="l" rtl="0">
              <a:spcBef>
                <a:spcPts val="0"/>
              </a:spcBef>
              <a:spcAft>
                <a:spcPts val="0"/>
              </a:spcAft>
              <a:buNone/>
            </a:pPr>
            <a:r>
              <a:rPr lang="en" sz="1000"/>
              <a:t>Satisfaction has gone up from 72% (4 and 5 rating) to 86% (4 and 5 rating)</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Post-pilot data:</a:t>
            </a:r>
            <a:endParaRPr sz="1000"/>
          </a:p>
          <a:p>
            <a:pPr marL="0" lvl="0" indent="0" algn="l" rtl="0">
              <a:spcBef>
                <a:spcPts val="0"/>
              </a:spcBef>
              <a:spcAft>
                <a:spcPts val="0"/>
              </a:spcAft>
              <a:buClr>
                <a:schemeClr val="dk1"/>
              </a:buClr>
              <a:buSzPts val="1100"/>
              <a:buFont typeface="Arial"/>
              <a:buNone/>
            </a:pPr>
            <a:r>
              <a:rPr lang="en" sz="1000"/>
              <a:t>1 - Lacking	2	4%</a:t>
            </a:r>
            <a:endParaRPr sz="1000"/>
          </a:p>
          <a:p>
            <a:pPr marL="0" lvl="0" indent="0" algn="l" rtl="0">
              <a:spcBef>
                <a:spcPts val="0"/>
              </a:spcBef>
              <a:spcAft>
                <a:spcPts val="0"/>
              </a:spcAft>
              <a:buClr>
                <a:schemeClr val="dk1"/>
              </a:buClr>
              <a:buSzPts val="1100"/>
              <a:buFont typeface="Arial"/>
              <a:buNone/>
            </a:pPr>
            <a:r>
              <a:rPr lang="en" sz="1000"/>
              <a:t>2		5	10%</a:t>
            </a:r>
            <a:endParaRPr sz="1000"/>
          </a:p>
          <a:p>
            <a:pPr marL="0" lvl="0" indent="0" algn="l" rtl="0">
              <a:spcBef>
                <a:spcPts val="0"/>
              </a:spcBef>
              <a:spcAft>
                <a:spcPts val="0"/>
              </a:spcAft>
              <a:buClr>
                <a:schemeClr val="dk1"/>
              </a:buClr>
              <a:buSzPts val="1100"/>
              <a:buFont typeface="Arial"/>
              <a:buNone/>
            </a:pPr>
            <a:r>
              <a:rPr lang="en" sz="1000"/>
              <a:t>3		7	14%</a:t>
            </a:r>
            <a:endParaRPr sz="1000"/>
          </a:p>
          <a:p>
            <a:pPr marL="0" lvl="0" indent="0" algn="l" rtl="0">
              <a:spcBef>
                <a:spcPts val="0"/>
              </a:spcBef>
              <a:spcAft>
                <a:spcPts val="0"/>
              </a:spcAft>
              <a:buClr>
                <a:schemeClr val="dk1"/>
              </a:buClr>
              <a:buSzPts val="1100"/>
              <a:buFont typeface="Arial"/>
              <a:buNone/>
            </a:pPr>
            <a:r>
              <a:rPr lang="en" sz="1000"/>
              <a:t>4		20	40%</a:t>
            </a:r>
            <a:endParaRPr sz="1000"/>
          </a:p>
          <a:p>
            <a:pPr marL="0" lvl="0" indent="0" algn="l" rtl="0">
              <a:spcBef>
                <a:spcPts val="0"/>
              </a:spcBef>
              <a:spcAft>
                <a:spcPts val="0"/>
              </a:spcAft>
              <a:buNone/>
            </a:pPr>
            <a:r>
              <a:rPr lang="en" sz="1000"/>
              <a:t>5 - Great	16	32%</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Post-launch data:</a:t>
            </a:r>
            <a:endParaRPr sz="1000"/>
          </a:p>
          <a:p>
            <a:pPr marL="0" lvl="0" indent="0" algn="l" rtl="0">
              <a:spcBef>
                <a:spcPts val="0"/>
              </a:spcBef>
              <a:spcAft>
                <a:spcPts val="0"/>
              </a:spcAft>
              <a:buNone/>
            </a:pPr>
            <a:r>
              <a:rPr lang="en" sz="1000"/>
              <a:t>1 - Lacking	1	2%</a:t>
            </a:r>
            <a:endParaRPr sz="1000"/>
          </a:p>
          <a:p>
            <a:pPr marL="0" lvl="0" indent="0" algn="l" rtl="0">
              <a:spcBef>
                <a:spcPts val="0"/>
              </a:spcBef>
              <a:spcAft>
                <a:spcPts val="0"/>
              </a:spcAft>
              <a:buNone/>
            </a:pPr>
            <a:r>
              <a:rPr lang="en" sz="1000"/>
              <a:t>2		2	4%</a:t>
            </a:r>
            <a:endParaRPr sz="1000"/>
          </a:p>
          <a:p>
            <a:pPr marL="0" lvl="0" indent="0" algn="l" rtl="0">
              <a:spcBef>
                <a:spcPts val="0"/>
              </a:spcBef>
              <a:spcAft>
                <a:spcPts val="0"/>
              </a:spcAft>
              <a:buNone/>
            </a:pPr>
            <a:r>
              <a:rPr lang="en" sz="1000"/>
              <a:t>3		4	8%</a:t>
            </a:r>
            <a:endParaRPr sz="1000"/>
          </a:p>
          <a:p>
            <a:pPr marL="0" lvl="0" indent="0" algn="l" rtl="0">
              <a:spcBef>
                <a:spcPts val="0"/>
              </a:spcBef>
              <a:spcAft>
                <a:spcPts val="0"/>
              </a:spcAft>
              <a:buNone/>
            </a:pPr>
            <a:r>
              <a:rPr lang="en" sz="1000"/>
              <a:t>4		22	44%</a:t>
            </a:r>
            <a:endParaRPr sz="1000"/>
          </a:p>
          <a:p>
            <a:pPr marL="0" lvl="0" indent="0" algn="l" rtl="0">
              <a:spcBef>
                <a:spcPts val="0"/>
              </a:spcBef>
              <a:spcAft>
                <a:spcPts val="0"/>
              </a:spcAft>
              <a:buNone/>
            </a:pPr>
            <a:r>
              <a:rPr lang="en" sz="1000"/>
              <a:t>5 - Great	21	42%</a:t>
            </a:r>
            <a:endParaRPr sz="1000"/>
          </a:p>
          <a:p>
            <a:pPr marL="0" lvl="0" indent="0" algn="l" rtl="0">
              <a:spcBef>
                <a:spcPts val="0"/>
              </a:spcBef>
              <a:spcAft>
                <a:spcPts val="0"/>
              </a:spcAft>
              <a:buClr>
                <a:schemeClr val="dk1"/>
              </a:buClr>
              <a:buSzPts val="1100"/>
              <a:buFont typeface="Arial"/>
              <a:buNone/>
            </a:pPr>
            <a:endParaRPr sz="1000"/>
          </a:p>
          <a:p>
            <a:pPr marL="0" lvl="0" indent="0" algn="l" rtl="0">
              <a:spcBef>
                <a:spcPts val="0"/>
              </a:spcBef>
              <a:spcAft>
                <a:spcPts val="0"/>
              </a:spcAft>
              <a:buNone/>
            </a:pP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9abcc198e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9abcc198e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First pie chart: Results from the post-pilot survey</a:t>
            </a:r>
            <a:endParaRPr sz="1000"/>
          </a:p>
          <a:p>
            <a:pPr marL="0" lvl="0" indent="0" algn="l" rtl="0">
              <a:spcBef>
                <a:spcPts val="0"/>
              </a:spcBef>
              <a:spcAft>
                <a:spcPts val="0"/>
              </a:spcAft>
              <a:buNone/>
            </a:pPr>
            <a:r>
              <a:rPr lang="en" sz="1000"/>
              <a:t>Second pie chart: Results from the post-launch survey, after making changes</a:t>
            </a:r>
            <a:endParaRPr sz="1000"/>
          </a:p>
          <a:p>
            <a:pPr marL="0" lvl="0" indent="0" algn="l" rtl="0">
              <a:spcBef>
                <a:spcPts val="0"/>
              </a:spcBef>
              <a:spcAft>
                <a:spcPts val="0"/>
              </a:spcAft>
              <a:buNone/>
            </a:pPr>
            <a:r>
              <a:rPr lang="en" sz="1000"/>
              <a:t>Satisfaction has gone up from 72% (4 and 5 rating) to 86% (4 and 5 rating)</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Post-pilot data:</a:t>
            </a:r>
            <a:endParaRPr sz="1000"/>
          </a:p>
          <a:p>
            <a:pPr marL="0" lvl="0" indent="0" algn="l" rtl="0">
              <a:spcBef>
                <a:spcPts val="0"/>
              </a:spcBef>
              <a:spcAft>
                <a:spcPts val="0"/>
              </a:spcAft>
              <a:buClr>
                <a:schemeClr val="dk1"/>
              </a:buClr>
              <a:buSzPts val="1100"/>
              <a:buFont typeface="Arial"/>
              <a:buNone/>
            </a:pPr>
            <a:r>
              <a:rPr lang="en" sz="1000"/>
              <a:t>1 - Lacking	2	4%</a:t>
            </a:r>
            <a:endParaRPr sz="1000"/>
          </a:p>
          <a:p>
            <a:pPr marL="0" lvl="0" indent="0" algn="l" rtl="0">
              <a:spcBef>
                <a:spcPts val="0"/>
              </a:spcBef>
              <a:spcAft>
                <a:spcPts val="0"/>
              </a:spcAft>
              <a:buClr>
                <a:schemeClr val="dk1"/>
              </a:buClr>
              <a:buSzPts val="1100"/>
              <a:buFont typeface="Arial"/>
              <a:buNone/>
            </a:pPr>
            <a:r>
              <a:rPr lang="en" sz="1000"/>
              <a:t>2		5	10%</a:t>
            </a:r>
            <a:endParaRPr sz="1000"/>
          </a:p>
          <a:p>
            <a:pPr marL="0" lvl="0" indent="0" algn="l" rtl="0">
              <a:spcBef>
                <a:spcPts val="0"/>
              </a:spcBef>
              <a:spcAft>
                <a:spcPts val="0"/>
              </a:spcAft>
              <a:buClr>
                <a:schemeClr val="dk1"/>
              </a:buClr>
              <a:buSzPts val="1100"/>
              <a:buFont typeface="Arial"/>
              <a:buNone/>
            </a:pPr>
            <a:r>
              <a:rPr lang="en" sz="1000"/>
              <a:t>3		7	14%</a:t>
            </a:r>
            <a:endParaRPr sz="1000"/>
          </a:p>
          <a:p>
            <a:pPr marL="0" lvl="0" indent="0" algn="l" rtl="0">
              <a:spcBef>
                <a:spcPts val="0"/>
              </a:spcBef>
              <a:spcAft>
                <a:spcPts val="0"/>
              </a:spcAft>
              <a:buClr>
                <a:schemeClr val="dk1"/>
              </a:buClr>
              <a:buSzPts val="1100"/>
              <a:buFont typeface="Arial"/>
              <a:buNone/>
            </a:pPr>
            <a:r>
              <a:rPr lang="en" sz="1000"/>
              <a:t>4		20	40%</a:t>
            </a:r>
            <a:endParaRPr sz="1000"/>
          </a:p>
          <a:p>
            <a:pPr marL="0" lvl="0" indent="0" algn="l" rtl="0">
              <a:spcBef>
                <a:spcPts val="0"/>
              </a:spcBef>
              <a:spcAft>
                <a:spcPts val="0"/>
              </a:spcAft>
              <a:buNone/>
            </a:pPr>
            <a:r>
              <a:rPr lang="en" sz="1000"/>
              <a:t>5 - Great	16	32%</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Post-launch data:</a:t>
            </a:r>
            <a:endParaRPr sz="1000"/>
          </a:p>
          <a:p>
            <a:pPr marL="0" lvl="0" indent="0" algn="l" rtl="0">
              <a:spcBef>
                <a:spcPts val="0"/>
              </a:spcBef>
              <a:spcAft>
                <a:spcPts val="0"/>
              </a:spcAft>
              <a:buNone/>
            </a:pPr>
            <a:r>
              <a:rPr lang="en" sz="1000"/>
              <a:t>1 - Lacking	1	2%</a:t>
            </a:r>
            <a:endParaRPr sz="1000"/>
          </a:p>
          <a:p>
            <a:pPr marL="0" lvl="0" indent="0" algn="l" rtl="0">
              <a:spcBef>
                <a:spcPts val="0"/>
              </a:spcBef>
              <a:spcAft>
                <a:spcPts val="0"/>
              </a:spcAft>
              <a:buNone/>
            </a:pPr>
            <a:r>
              <a:rPr lang="en" sz="1000"/>
              <a:t>2		2	4%</a:t>
            </a:r>
            <a:endParaRPr sz="1000"/>
          </a:p>
          <a:p>
            <a:pPr marL="0" lvl="0" indent="0" algn="l" rtl="0">
              <a:spcBef>
                <a:spcPts val="0"/>
              </a:spcBef>
              <a:spcAft>
                <a:spcPts val="0"/>
              </a:spcAft>
              <a:buNone/>
            </a:pPr>
            <a:r>
              <a:rPr lang="en" sz="1000"/>
              <a:t>3		4	8%</a:t>
            </a:r>
            <a:endParaRPr sz="1000"/>
          </a:p>
          <a:p>
            <a:pPr marL="0" lvl="0" indent="0" algn="l" rtl="0">
              <a:spcBef>
                <a:spcPts val="0"/>
              </a:spcBef>
              <a:spcAft>
                <a:spcPts val="0"/>
              </a:spcAft>
              <a:buNone/>
            </a:pPr>
            <a:r>
              <a:rPr lang="en" sz="1000"/>
              <a:t>4		22	44%</a:t>
            </a:r>
            <a:endParaRPr sz="1000"/>
          </a:p>
          <a:p>
            <a:pPr marL="0" lvl="0" indent="0" algn="l" rtl="0">
              <a:spcBef>
                <a:spcPts val="0"/>
              </a:spcBef>
              <a:spcAft>
                <a:spcPts val="0"/>
              </a:spcAft>
              <a:buNone/>
            </a:pPr>
            <a:r>
              <a:rPr lang="en" sz="1000"/>
              <a:t>5 - Great	21	42%</a:t>
            </a:r>
            <a:endParaRPr sz="1000"/>
          </a:p>
          <a:p>
            <a:pPr marL="0" lvl="0" indent="0" algn="l" rtl="0">
              <a:spcBef>
                <a:spcPts val="0"/>
              </a:spcBef>
              <a:spcAft>
                <a:spcPts val="0"/>
              </a:spcAft>
              <a:buClr>
                <a:schemeClr val="dk1"/>
              </a:buClr>
              <a:buSzPts val="1100"/>
              <a:buFont typeface="Arial"/>
              <a:buNone/>
            </a:pPr>
            <a:endParaRPr sz="1000"/>
          </a:p>
          <a:p>
            <a:pPr marL="0" lvl="0" indent="0" algn="l" rtl="0">
              <a:spcBef>
                <a:spcPts val="0"/>
              </a:spcBef>
              <a:spcAft>
                <a:spcPts val="0"/>
              </a:spcAft>
              <a:buNone/>
            </a:pP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b0414877a7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b0414877a7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This is a chart of Sauce &amp; Spoon revenue, showing that after tablet implementation, revenue increased. December revenue was up to 20% over September’s monthly revenue.</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 sz="1000"/>
              <a:t>Sales data:</a:t>
            </a:r>
            <a:endParaRPr sz="1000"/>
          </a:p>
          <a:p>
            <a:pPr marL="0" lvl="0" indent="0" algn="l" rtl="0">
              <a:lnSpc>
                <a:spcPct val="115000"/>
              </a:lnSpc>
              <a:spcBef>
                <a:spcPts val="0"/>
              </a:spcBef>
              <a:spcAft>
                <a:spcPts val="0"/>
              </a:spcAft>
              <a:buNone/>
            </a:pPr>
            <a:r>
              <a:rPr lang="en" sz="1000"/>
              <a:t>October</a:t>
            </a:r>
            <a:endParaRPr sz="1000"/>
          </a:p>
          <a:p>
            <a:pPr marL="0" lvl="0" indent="0" algn="l" rtl="0">
              <a:lnSpc>
                <a:spcPct val="115000"/>
              </a:lnSpc>
              <a:spcBef>
                <a:spcPts val="0"/>
              </a:spcBef>
              <a:spcAft>
                <a:spcPts val="0"/>
              </a:spcAft>
              <a:buNone/>
            </a:pPr>
            <a:r>
              <a:rPr lang="en" sz="1000"/>
              <a:t>$61,000.00</a:t>
            </a:r>
            <a:endParaRPr sz="1000"/>
          </a:p>
          <a:p>
            <a:pPr marL="0" lvl="0" indent="0" algn="l" rtl="0">
              <a:lnSpc>
                <a:spcPct val="115000"/>
              </a:lnSpc>
              <a:spcBef>
                <a:spcPts val="0"/>
              </a:spcBef>
              <a:spcAft>
                <a:spcPts val="0"/>
              </a:spcAft>
              <a:buNone/>
            </a:pPr>
            <a:r>
              <a:rPr lang="en" sz="1000"/>
              <a:t>November</a:t>
            </a:r>
            <a:endParaRPr sz="1000"/>
          </a:p>
          <a:p>
            <a:pPr marL="0" lvl="0" indent="0" algn="l" rtl="0">
              <a:lnSpc>
                <a:spcPct val="115000"/>
              </a:lnSpc>
              <a:spcBef>
                <a:spcPts val="0"/>
              </a:spcBef>
              <a:spcAft>
                <a:spcPts val="0"/>
              </a:spcAft>
              <a:buNone/>
            </a:pPr>
            <a:r>
              <a:rPr lang="en" sz="1000"/>
              <a:t>$62,000.00</a:t>
            </a:r>
            <a:endParaRPr sz="1000"/>
          </a:p>
          <a:p>
            <a:pPr marL="0" lvl="0" indent="0" algn="l" rtl="0">
              <a:lnSpc>
                <a:spcPct val="115000"/>
              </a:lnSpc>
              <a:spcBef>
                <a:spcPts val="0"/>
              </a:spcBef>
              <a:spcAft>
                <a:spcPts val="0"/>
              </a:spcAft>
              <a:buNone/>
            </a:pPr>
            <a:r>
              <a:rPr lang="en" sz="1000"/>
              <a:t>December</a:t>
            </a:r>
            <a:endParaRPr sz="1000"/>
          </a:p>
          <a:p>
            <a:pPr marL="0" lvl="0" indent="0" algn="l" rtl="0">
              <a:lnSpc>
                <a:spcPct val="115000"/>
              </a:lnSpc>
              <a:spcBef>
                <a:spcPts val="0"/>
              </a:spcBef>
              <a:spcAft>
                <a:spcPts val="0"/>
              </a:spcAft>
              <a:buNone/>
            </a:pPr>
            <a:r>
              <a:rPr lang="en" sz="1000"/>
              <a:t>$62,000.00</a:t>
            </a:r>
            <a:endParaRPr sz="1000"/>
          </a:p>
          <a:p>
            <a:pPr marL="0" lvl="0" indent="0" algn="l" rtl="0">
              <a:lnSpc>
                <a:spcPct val="115000"/>
              </a:lnSpc>
              <a:spcBef>
                <a:spcPts val="0"/>
              </a:spcBef>
              <a:spcAft>
                <a:spcPts val="0"/>
              </a:spcAft>
              <a:buNone/>
            </a:pPr>
            <a:r>
              <a:rPr lang="en" sz="1000"/>
              <a:t>January</a:t>
            </a:r>
            <a:endParaRPr sz="1000"/>
          </a:p>
          <a:p>
            <a:pPr marL="0" lvl="0" indent="0" algn="l" rtl="0">
              <a:lnSpc>
                <a:spcPct val="115000"/>
              </a:lnSpc>
              <a:spcBef>
                <a:spcPts val="0"/>
              </a:spcBef>
              <a:spcAft>
                <a:spcPts val="0"/>
              </a:spcAft>
              <a:buNone/>
            </a:pPr>
            <a:r>
              <a:rPr lang="en" sz="1000"/>
              <a:t>$63,000.00</a:t>
            </a:r>
            <a:endParaRPr sz="1000"/>
          </a:p>
          <a:p>
            <a:pPr marL="0" lvl="0" indent="0" algn="l" rtl="0">
              <a:lnSpc>
                <a:spcPct val="115000"/>
              </a:lnSpc>
              <a:spcBef>
                <a:spcPts val="0"/>
              </a:spcBef>
              <a:spcAft>
                <a:spcPts val="0"/>
              </a:spcAft>
              <a:buNone/>
            </a:pPr>
            <a:r>
              <a:rPr lang="en" sz="1000"/>
              <a:t>February</a:t>
            </a:r>
            <a:endParaRPr sz="1000"/>
          </a:p>
          <a:p>
            <a:pPr marL="0" lvl="0" indent="0" algn="l" rtl="0">
              <a:lnSpc>
                <a:spcPct val="115000"/>
              </a:lnSpc>
              <a:spcBef>
                <a:spcPts val="0"/>
              </a:spcBef>
              <a:spcAft>
                <a:spcPts val="0"/>
              </a:spcAft>
              <a:buNone/>
            </a:pPr>
            <a:r>
              <a:rPr lang="en" sz="1000"/>
              <a:t>$64,000.00</a:t>
            </a:r>
            <a:endParaRPr sz="1000"/>
          </a:p>
          <a:p>
            <a:pPr marL="0" lvl="0" indent="0" algn="l" rtl="0">
              <a:lnSpc>
                <a:spcPct val="115000"/>
              </a:lnSpc>
              <a:spcBef>
                <a:spcPts val="0"/>
              </a:spcBef>
              <a:spcAft>
                <a:spcPts val="0"/>
              </a:spcAft>
              <a:buNone/>
            </a:pPr>
            <a:r>
              <a:rPr lang="en" sz="1000"/>
              <a:t>March</a:t>
            </a:r>
            <a:endParaRPr sz="1000"/>
          </a:p>
          <a:p>
            <a:pPr marL="0" lvl="0" indent="0" algn="l" rtl="0">
              <a:lnSpc>
                <a:spcPct val="115000"/>
              </a:lnSpc>
              <a:spcBef>
                <a:spcPts val="0"/>
              </a:spcBef>
              <a:spcAft>
                <a:spcPts val="0"/>
              </a:spcAft>
              <a:buNone/>
            </a:pPr>
            <a:r>
              <a:rPr lang="en" sz="1000"/>
              <a:t>$61,000.00</a:t>
            </a:r>
            <a:endParaRPr sz="1000"/>
          </a:p>
          <a:p>
            <a:pPr marL="0" lvl="0" indent="0" algn="l" rtl="0">
              <a:lnSpc>
                <a:spcPct val="115000"/>
              </a:lnSpc>
              <a:spcBef>
                <a:spcPts val="0"/>
              </a:spcBef>
              <a:spcAft>
                <a:spcPts val="0"/>
              </a:spcAft>
              <a:buNone/>
            </a:pPr>
            <a:r>
              <a:rPr lang="en" sz="1000"/>
              <a:t>April</a:t>
            </a:r>
            <a:endParaRPr sz="1000"/>
          </a:p>
          <a:p>
            <a:pPr marL="0" lvl="0" indent="0" algn="l" rtl="0">
              <a:lnSpc>
                <a:spcPct val="115000"/>
              </a:lnSpc>
              <a:spcBef>
                <a:spcPts val="0"/>
              </a:spcBef>
              <a:spcAft>
                <a:spcPts val="0"/>
              </a:spcAft>
              <a:buNone/>
            </a:pPr>
            <a:r>
              <a:rPr lang="en" sz="1000"/>
              <a:t>$65,000.00</a:t>
            </a:r>
            <a:endParaRPr sz="1000"/>
          </a:p>
          <a:p>
            <a:pPr marL="0" lvl="0" indent="0" algn="l" rtl="0">
              <a:lnSpc>
                <a:spcPct val="115000"/>
              </a:lnSpc>
              <a:spcBef>
                <a:spcPts val="0"/>
              </a:spcBef>
              <a:spcAft>
                <a:spcPts val="0"/>
              </a:spcAft>
              <a:buNone/>
            </a:pPr>
            <a:r>
              <a:rPr lang="en" sz="1000"/>
              <a:t>May</a:t>
            </a:r>
            <a:endParaRPr sz="1000"/>
          </a:p>
          <a:p>
            <a:pPr marL="0" lvl="0" indent="0" algn="l" rtl="0">
              <a:lnSpc>
                <a:spcPct val="115000"/>
              </a:lnSpc>
              <a:spcBef>
                <a:spcPts val="0"/>
              </a:spcBef>
              <a:spcAft>
                <a:spcPts val="0"/>
              </a:spcAft>
              <a:buNone/>
            </a:pPr>
            <a:r>
              <a:rPr lang="en" sz="1000"/>
              <a:t>$70,000.00</a:t>
            </a:r>
            <a:endParaRPr sz="1000"/>
          </a:p>
          <a:p>
            <a:pPr marL="0" lvl="0" indent="0" algn="l" rtl="0">
              <a:lnSpc>
                <a:spcPct val="115000"/>
              </a:lnSpc>
              <a:spcBef>
                <a:spcPts val="0"/>
              </a:spcBef>
              <a:spcAft>
                <a:spcPts val="0"/>
              </a:spcAft>
              <a:buNone/>
            </a:pPr>
            <a:r>
              <a:rPr lang="en" sz="1000"/>
              <a:t>June</a:t>
            </a:r>
            <a:endParaRPr sz="1000"/>
          </a:p>
          <a:p>
            <a:pPr marL="0" lvl="0" indent="0" algn="l" rtl="0">
              <a:lnSpc>
                <a:spcPct val="115000"/>
              </a:lnSpc>
              <a:spcBef>
                <a:spcPts val="0"/>
              </a:spcBef>
              <a:spcAft>
                <a:spcPts val="0"/>
              </a:spcAft>
              <a:buNone/>
            </a:pPr>
            <a:r>
              <a:rPr lang="en" sz="1000">
                <a:solidFill>
                  <a:schemeClr val="dk1"/>
                </a:solidFill>
              </a:rPr>
              <a:t>$75,000.00</a:t>
            </a:r>
            <a:endParaRPr sz="1000"/>
          </a:p>
          <a:p>
            <a:pPr marL="0" lvl="0" indent="0" algn="l" rtl="0">
              <a:spcBef>
                <a:spcPts val="0"/>
              </a:spcBef>
              <a:spcAft>
                <a:spcPts val="0"/>
              </a:spcAft>
              <a:buNone/>
            </a:pPr>
            <a:r>
              <a:rPr lang="en" sz="1000"/>
              <a:t>July</a:t>
            </a:r>
            <a:endParaRPr sz="1000"/>
          </a:p>
          <a:p>
            <a:pPr marL="0" lvl="0" indent="0" algn="l" rtl="0">
              <a:spcBef>
                <a:spcPts val="0"/>
              </a:spcBef>
              <a:spcAft>
                <a:spcPts val="0"/>
              </a:spcAft>
              <a:buNone/>
            </a:pPr>
            <a:r>
              <a:rPr lang="en" sz="1000">
                <a:solidFill>
                  <a:schemeClr val="dk1"/>
                </a:solidFill>
              </a:rPr>
              <a:t>$78,000.00</a:t>
            </a:r>
            <a:endParaRPr sz="1000"/>
          </a:p>
          <a:p>
            <a:pPr marL="0" lvl="0" indent="0" algn="l" rtl="0">
              <a:spcBef>
                <a:spcPts val="0"/>
              </a:spcBef>
              <a:spcAft>
                <a:spcPts val="0"/>
              </a:spcAft>
              <a:buNone/>
            </a:pPr>
            <a:endParaRPr sz="1000"/>
          </a:p>
          <a:p>
            <a:pPr marL="0" lvl="0" indent="0" algn="l" rtl="0">
              <a:spcBef>
                <a:spcPts val="0"/>
              </a:spcBef>
              <a:spcAft>
                <a:spcPts val="0"/>
              </a:spcAft>
              <a:buClr>
                <a:schemeClr val="dk1"/>
              </a:buClr>
              <a:buSzPts val="1100"/>
              <a:buFont typeface="Arial"/>
              <a:buNone/>
            </a:pPr>
            <a:endParaRPr sz="1000"/>
          </a:p>
          <a:p>
            <a:pPr marL="0" lvl="0" indent="0" algn="l" rtl="0">
              <a:spcBef>
                <a:spcPts val="0"/>
              </a:spcBef>
              <a:spcAft>
                <a:spcPts val="0"/>
              </a:spcAft>
              <a:buNone/>
            </a:pP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a1687363f9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a1687363f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a1687363f9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a1687363f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a1687363f9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a1687363f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Insert link to your shared drive or a shared folder with all of the relevant project artifacts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45818E"/>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rgbClr val="458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p:nvPr/>
        </p:nvSpPr>
        <p:spPr>
          <a:xfrm>
            <a:off x="0" y="1014800"/>
            <a:ext cx="9144000" cy="1853400"/>
          </a:xfrm>
          <a:prstGeom prst="rect">
            <a:avLst/>
          </a:prstGeom>
          <a:solidFill>
            <a:srgbClr val="177D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rot="-5400000">
            <a:off x="-2188650" y="2166150"/>
            <a:ext cx="5166000" cy="788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73763"/>
              </a:solidFill>
            </a:endParaRPr>
          </a:p>
        </p:txBody>
      </p:sp>
      <p:sp>
        <p:nvSpPr>
          <p:cNvPr id="88" name="Google Shape;88;p13"/>
          <p:cNvSpPr txBox="1">
            <a:spLocks noGrp="1"/>
          </p:cNvSpPr>
          <p:nvPr>
            <p:ph type="ctrTitle" idx="4294967295"/>
          </p:nvPr>
        </p:nvSpPr>
        <p:spPr>
          <a:xfrm>
            <a:off x="788700" y="1230275"/>
            <a:ext cx="8355300" cy="8085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3400">
                <a:solidFill>
                  <a:srgbClr val="FFFFFF"/>
                </a:solidFill>
                <a:latin typeface="Arial"/>
                <a:ea typeface="Arial"/>
                <a:cs typeface="Arial"/>
                <a:sym typeface="Arial"/>
              </a:rPr>
              <a:t>Sauce &amp; Spoon </a:t>
            </a:r>
            <a:endParaRPr sz="3400">
              <a:solidFill>
                <a:srgbClr val="FFFFFF"/>
              </a:solidFill>
              <a:latin typeface="Arial"/>
              <a:ea typeface="Arial"/>
              <a:cs typeface="Arial"/>
              <a:sym typeface="Arial"/>
            </a:endParaRPr>
          </a:p>
          <a:p>
            <a:pPr marL="0" lvl="0" indent="0" algn="ctr" rtl="0">
              <a:spcBef>
                <a:spcPts val="0"/>
              </a:spcBef>
              <a:spcAft>
                <a:spcPts val="0"/>
              </a:spcAft>
              <a:buNone/>
            </a:pPr>
            <a:r>
              <a:rPr lang="en" sz="3400">
                <a:solidFill>
                  <a:srgbClr val="FFFFFF"/>
                </a:solidFill>
                <a:latin typeface="Arial"/>
                <a:ea typeface="Arial"/>
                <a:cs typeface="Arial"/>
                <a:sym typeface="Arial"/>
              </a:rPr>
              <a:t>Tablet Rollout</a:t>
            </a:r>
            <a:endParaRPr sz="3400">
              <a:solidFill>
                <a:srgbClr val="FFFFFF"/>
              </a:solidFill>
              <a:latin typeface="Arial"/>
              <a:ea typeface="Arial"/>
              <a:cs typeface="Arial"/>
              <a:sym typeface="Arial"/>
            </a:endParaRPr>
          </a:p>
        </p:txBody>
      </p:sp>
      <p:sp>
        <p:nvSpPr>
          <p:cNvPr id="89" name="Google Shape;89;p13"/>
          <p:cNvSpPr txBox="1">
            <a:spLocks noGrp="1"/>
          </p:cNvSpPr>
          <p:nvPr>
            <p:ph type="subTitle" idx="4294967295"/>
          </p:nvPr>
        </p:nvSpPr>
        <p:spPr>
          <a:xfrm>
            <a:off x="788775" y="2327125"/>
            <a:ext cx="8355300" cy="5412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sz="2000">
                <a:solidFill>
                  <a:srgbClr val="FFFFFF"/>
                </a:solidFill>
                <a:latin typeface="Arial"/>
                <a:ea typeface="Arial"/>
                <a:cs typeface="Arial"/>
                <a:sym typeface="Arial"/>
              </a:rPr>
              <a:t>Impact Report</a:t>
            </a:r>
            <a:endParaRPr sz="2000">
              <a:solidFill>
                <a:srgbClr val="FFFFFF"/>
              </a:solidFill>
              <a:latin typeface="Arial"/>
              <a:ea typeface="Arial"/>
              <a:cs typeface="Arial"/>
              <a:sym typeface="Arial"/>
            </a:endParaRPr>
          </a:p>
        </p:txBody>
      </p:sp>
      <p:pic>
        <p:nvPicPr>
          <p:cNvPr id="90" name="Google Shape;90;p13"/>
          <p:cNvPicPr preferRelativeResize="0"/>
          <p:nvPr/>
        </p:nvPicPr>
        <p:blipFill>
          <a:blip r:embed="rId3">
            <a:alphaModFix/>
          </a:blip>
          <a:stretch>
            <a:fillRect/>
          </a:stretch>
        </p:blipFill>
        <p:spPr>
          <a:xfrm>
            <a:off x="4320163" y="3256600"/>
            <a:ext cx="1292374" cy="1292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727650" y="5612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Executive Summary</a:t>
            </a:r>
            <a:endParaRPr>
              <a:solidFill>
                <a:srgbClr val="434343"/>
              </a:solidFill>
              <a:latin typeface="Arial"/>
              <a:ea typeface="Arial"/>
              <a:cs typeface="Arial"/>
              <a:sym typeface="Arial"/>
            </a:endParaRPr>
          </a:p>
        </p:txBody>
      </p:sp>
      <p:sp>
        <p:nvSpPr>
          <p:cNvPr id="96" name="Google Shape;96;p14"/>
          <p:cNvSpPr txBox="1">
            <a:spLocks noGrp="1"/>
          </p:cNvSpPr>
          <p:nvPr>
            <p:ph type="body" idx="1"/>
          </p:nvPr>
        </p:nvSpPr>
        <p:spPr>
          <a:xfrm>
            <a:off x="769500" y="1598525"/>
            <a:ext cx="7688700" cy="30828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GB" sz="1400" dirty="0">
                <a:latin typeface="Arial"/>
                <a:ea typeface="Arial"/>
                <a:cs typeface="Arial"/>
                <a:sym typeface="Arial"/>
              </a:rPr>
              <a:t>In order to reach annual growth and expansion goals, Sauce &amp; Spoon installed tabletop tablet menus at the Downtown and North locations, with the tablets going live to guests on October 15. After sourcing and installing the tablets, training the staff, and a successful test run, we launched a pilot of the tablets, and gathered customer feedback through a survey that appeared on their devices at the end of their meal. Using that information, we implemented improvements to the operations, including continued waitstaff training, tablet audits to surface faulty devices, investigating instances of food waste, and more.</a:t>
            </a:r>
          </a:p>
          <a:p>
            <a:pPr marL="0" lvl="0" indent="0" algn="l" rtl="0">
              <a:spcBef>
                <a:spcPts val="0"/>
              </a:spcBef>
              <a:spcAft>
                <a:spcPts val="1200"/>
              </a:spcAft>
              <a:buNone/>
            </a:pPr>
            <a:r>
              <a:rPr lang="en-GB" sz="1400" dirty="0">
                <a:latin typeface="Arial"/>
                <a:ea typeface="Arial"/>
                <a:cs typeface="Arial"/>
                <a:sym typeface="Arial"/>
              </a:rPr>
              <a:t>Now that we’ve officially launched the tablets, we’ve increased the average daily guest count by 10%, decreased wait time by 30 minutes, cut checkout time down to one minute, and decreased food waste by 50%. Sales have gone up upwards of 20% since the rollout. Customer satisfaction has also increased from 72% after the initial pilot to 86% today. This, of course, shows us that there’s still room for improvement, which we will continue to make as we explore rolling out tablets to other Sauce &amp; Spoon locations in the near future.</a:t>
            </a:r>
          </a:p>
        </p:txBody>
      </p:sp>
      <p:pic>
        <p:nvPicPr>
          <p:cNvPr id="97" name="Google Shape;97;p14"/>
          <p:cNvPicPr preferRelativeResize="0"/>
          <p:nvPr/>
        </p:nvPicPr>
        <p:blipFill>
          <a:blip r:embed="rId3">
            <a:alphaModFix/>
          </a:blip>
          <a:stretch>
            <a:fillRect/>
          </a:stretch>
        </p:blipFill>
        <p:spPr>
          <a:xfrm>
            <a:off x="8553000" y="4552500"/>
            <a:ext cx="590995" cy="5909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727650" y="5549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Customer Satisfaction: Pilot</a:t>
            </a:r>
            <a:endParaRPr>
              <a:solidFill>
                <a:srgbClr val="434343"/>
              </a:solidFill>
              <a:latin typeface="Arial"/>
              <a:ea typeface="Arial"/>
              <a:cs typeface="Arial"/>
              <a:sym typeface="Arial"/>
            </a:endParaRPr>
          </a:p>
        </p:txBody>
      </p:sp>
      <p:pic>
        <p:nvPicPr>
          <p:cNvPr id="103" name="Google Shape;103;p15"/>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04" name="Google Shape;104;p15"/>
          <p:cNvSpPr txBox="1"/>
          <p:nvPr/>
        </p:nvSpPr>
        <p:spPr>
          <a:xfrm>
            <a:off x="822300" y="1331175"/>
            <a:ext cx="74994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b="1"/>
              <a:t>Q. On a scale of 1-5, please rate your experience with the tablet overall.</a:t>
            </a:r>
            <a:endParaRPr sz="1600"/>
          </a:p>
        </p:txBody>
      </p:sp>
      <p:pic>
        <p:nvPicPr>
          <p:cNvPr id="105" name="Google Shape;105;p15"/>
          <p:cNvPicPr preferRelativeResize="0"/>
          <p:nvPr/>
        </p:nvPicPr>
        <p:blipFill rotWithShape="1">
          <a:blip r:embed="rId4">
            <a:alphaModFix/>
          </a:blip>
          <a:srcRect l="12205" t="3075" r="11887" b="3458"/>
          <a:stretch/>
        </p:blipFill>
        <p:spPr>
          <a:xfrm>
            <a:off x="2879508" y="1786725"/>
            <a:ext cx="3384979" cy="2505150"/>
          </a:xfrm>
          <a:prstGeom prst="rect">
            <a:avLst/>
          </a:prstGeom>
          <a:noFill/>
          <a:ln>
            <a:noFill/>
          </a:ln>
        </p:spPr>
      </p:pic>
      <p:sp>
        <p:nvSpPr>
          <p:cNvPr id="106" name="Google Shape;106;p15"/>
          <p:cNvSpPr txBox="1"/>
          <p:nvPr/>
        </p:nvSpPr>
        <p:spPr>
          <a:xfrm>
            <a:off x="1054950" y="4362525"/>
            <a:ext cx="7034100" cy="692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t>This pie chart illustrates the results from the post-pilot survey. </a:t>
            </a:r>
            <a:endParaRPr sz="1100"/>
          </a:p>
          <a:p>
            <a:pPr marL="0" lvl="0" indent="0" algn="ctr" rtl="0">
              <a:spcBef>
                <a:spcPts val="0"/>
              </a:spcBef>
              <a:spcAft>
                <a:spcPts val="0"/>
              </a:spcAft>
              <a:buNone/>
            </a:pPr>
            <a:r>
              <a:rPr lang="en" sz="1100"/>
              <a:t>72% of respondents indicated a customer satisfaction score of 4 or 5. </a:t>
            </a:r>
            <a:endParaRPr sz="1100"/>
          </a:p>
          <a:p>
            <a:pPr marL="0" lvl="0" indent="0" algn="ctr" rtl="0">
              <a:spcBef>
                <a:spcPts val="0"/>
              </a:spcBef>
              <a:spcAft>
                <a:spcPts val="0"/>
              </a:spcAft>
              <a:buNone/>
            </a:pP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727650" y="5549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Customer Satisfaction: Launch</a:t>
            </a:r>
            <a:endParaRPr>
              <a:solidFill>
                <a:srgbClr val="434343"/>
              </a:solidFill>
              <a:latin typeface="Arial"/>
              <a:ea typeface="Arial"/>
              <a:cs typeface="Arial"/>
              <a:sym typeface="Arial"/>
            </a:endParaRPr>
          </a:p>
        </p:txBody>
      </p:sp>
      <p:pic>
        <p:nvPicPr>
          <p:cNvPr id="112" name="Google Shape;112;p16"/>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13" name="Google Shape;113;p16"/>
          <p:cNvSpPr txBox="1"/>
          <p:nvPr/>
        </p:nvSpPr>
        <p:spPr>
          <a:xfrm>
            <a:off x="822300" y="1290525"/>
            <a:ext cx="74994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b="1"/>
              <a:t>Q. On a scale of 1-5, please rate your experience with the tablet overall.</a:t>
            </a:r>
            <a:endParaRPr sz="1600"/>
          </a:p>
        </p:txBody>
      </p:sp>
      <p:pic>
        <p:nvPicPr>
          <p:cNvPr id="114" name="Google Shape;114;p16"/>
          <p:cNvPicPr preferRelativeResize="0"/>
          <p:nvPr/>
        </p:nvPicPr>
        <p:blipFill rotWithShape="1">
          <a:blip r:embed="rId4">
            <a:alphaModFix/>
          </a:blip>
          <a:srcRect l="3450" t="3261" r="8968" b="3271"/>
          <a:stretch/>
        </p:blipFill>
        <p:spPr>
          <a:xfrm>
            <a:off x="2431727" y="1718238"/>
            <a:ext cx="4020351" cy="2585750"/>
          </a:xfrm>
          <a:prstGeom prst="rect">
            <a:avLst/>
          </a:prstGeom>
          <a:noFill/>
          <a:ln>
            <a:noFill/>
          </a:ln>
        </p:spPr>
      </p:pic>
      <p:sp>
        <p:nvSpPr>
          <p:cNvPr id="115" name="Google Shape;115;p16"/>
          <p:cNvSpPr txBox="1"/>
          <p:nvPr/>
        </p:nvSpPr>
        <p:spPr>
          <a:xfrm>
            <a:off x="1145025" y="4346800"/>
            <a:ext cx="7034100" cy="531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 sz="1100"/>
              <a:t>This pie chart illustrates the results from the post-launch survey. </a:t>
            </a:r>
            <a:endParaRPr sz="1100"/>
          </a:p>
          <a:p>
            <a:pPr marL="0" marR="0" lvl="0" indent="0" algn="ctr" rtl="0">
              <a:lnSpc>
                <a:spcPct val="100000"/>
              </a:lnSpc>
              <a:spcBef>
                <a:spcPts val="0"/>
              </a:spcBef>
              <a:spcAft>
                <a:spcPts val="0"/>
              </a:spcAft>
              <a:buNone/>
            </a:pPr>
            <a:r>
              <a:rPr lang="en" sz="1100"/>
              <a:t>86% of respondents indicated a customer satisfaction score of 4 or 5. This is a 14% increase.</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7"/>
          <p:cNvSpPr txBox="1">
            <a:spLocks noGrp="1"/>
          </p:cNvSpPr>
          <p:nvPr>
            <p:ph type="title"/>
          </p:nvPr>
        </p:nvSpPr>
        <p:spPr>
          <a:xfrm>
            <a:off x="727650" y="5549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Revenue</a:t>
            </a:r>
            <a:endParaRPr>
              <a:solidFill>
                <a:srgbClr val="434343"/>
              </a:solidFill>
              <a:latin typeface="Arial"/>
              <a:ea typeface="Arial"/>
              <a:cs typeface="Arial"/>
              <a:sym typeface="Arial"/>
            </a:endParaRPr>
          </a:p>
        </p:txBody>
      </p:sp>
      <p:pic>
        <p:nvPicPr>
          <p:cNvPr id="121" name="Google Shape;121;p17"/>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22" name="Google Shape;122;p17"/>
          <p:cNvSpPr txBox="1"/>
          <p:nvPr/>
        </p:nvSpPr>
        <p:spPr>
          <a:xfrm>
            <a:off x="6111550" y="816425"/>
            <a:ext cx="2064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a:t>Tablet Launch April 23</a:t>
            </a:r>
            <a:endParaRPr sz="1300" b="1"/>
          </a:p>
        </p:txBody>
      </p:sp>
      <p:pic>
        <p:nvPicPr>
          <p:cNvPr id="123" name="Google Shape;123;p17" title="Chart"/>
          <p:cNvPicPr preferRelativeResize="0"/>
          <p:nvPr/>
        </p:nvPicPr>
        <p:blipFill>
          <a:blip r:embed="rId4">
            <a:alphaModFix/>
          </a:blip>
          <a:stretch>
            <a:fillRect/>
          </a:stretch>
        </p:blipFill>
        <p:spPr>
          <a:xfrm>
            <a:off x="957200" y="1600775"/>
            <a:ext cx="7034100" cy="2864625"/>
          </a:xfrm>
          <a:prstGeom prst="rect">
            <a:avLst/>
          </a:prstGeom>
          <a:noFill/>
          <a:ln w="9525" cap="flat" cmpd="sng">
            <a:solidFill>
              <a:srgbClr val="B7B7B7"/>
            </a:solidFill>
            <a:prstDash val="solid"/>
            <a:round/>
            <a:headEnd type="none" w="sm" len="sm"/>
            <a:tailEnd type="none" w="sm" len="sm"/>
          </a:ln>
        </p:spPr>
      </p:pic>
      <p:cxnSp>
        <p:nvCxnSpPr>
          <p:cNvPr id="124" name="Google Shape;124;p17"/>
          <p:cNvCxnSpPr>
            <a:endCxn id="125" idx="7"/>
          </p:cNvCxnSpPr>
          <p:nvPr/>
        </p:nvCxnSpPr>
        <p:spPr>
          <a:xfrm flipH="1">
            <a:off x="6070302" y="1191868"/>
            <a:ext cx="816900" cy="1619100"/>
          </a:xfrm>
          <a:prstGeom prst="straightConnector1">
            <a:avLst/>
          </a:prstGeom>
          <a:noFill/>
          <a:ln w="19050" cap="flat" cmpd="sng">
            <a:solidFill>
              <a:schemeClr val="dk2"/>
            </a:solidFill>
            <a:prstDash val="solid"/>
            <a:round/>
            <a:headEnd type="none" w="med" len="med"/>
            <a:tailEnd type="triangle" w="med" len="med"/>
          </a:ln>
        </p:spPr>
      </p:cxnSp>
      <p:sp>
        <p:nvSpPr>
          <p:cNvPr id="125" name="Google Shape;125;p17"/>
          <p:cNvSpPr/>
          <p:nvPr/>
        </p:nvSpPr>
        <p:spPr>
          <a:xfrm>
            <a:off x="5952000" y="2793350"/>
            <a:ext cx="138600" cy="120300"/>
          </a:xfrm>
          <a:prstGeom prst="ellipse">
            <a:avLst/>
          </a:prstGeom>
          <a:solidFill>
            <a:srgbClr val="178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7"/>
          <p:cNvSpPr txBox="1"/>
          <p:nvPr/>
        </p:nvSpPr>
        <p:spPr>
          <a:xfrm>
            <a:off x="957200" y="4470425"/>
            <a:ext cx="70341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100"/>
              <a:t>This is a chart of Sauce &amp; Spoon revenue, showing that after tablet implementation, revenue increased. </a:t>
            </a:r>
            <a:endParaRPr sz="1100"/>
          </a:p>
          <a:p>
            <a:pPr marL="0" lvl="0" indent="0" algn="ctr" rtl="0">
              <a:spcBef>
                <a:spcPts val="0"/>
              </a:spcBef>
              <a:spcAft>
                <a:spcPts val="0"/>
              </a:spcAft>
              <a:buNone/>
            </a:pPr>
            <a:r>
              <a:rPr lang="en" sz="1100"/>
              <a:t>July revenue was up to 20% over April’s monthly revenue.</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727650" y="5605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What Worked: Key Accomplishments</a:t>
            </a:r>
            <a:endParaRPr>
              <a:solidFill>
                <a:srgbClr val="434343"/>
              </a:solidFill>
              <a:latin typeface="Arial"/>
              <a:ea typeface="Arial"/>
              <a:cs typeface="Arial"/>
              <a:sym typeface="Arial"/>
            </a:endParaRPr>
          </a:p>
        </p:txBody>
      </p:sp>
      <p:sp>
        <p:nvSpPr>
          <p:cNvPr id="132" name="Google Shape;132;p18"/>
          <p:cNvSpPr txBox="1">
            <a:spLocks noGrp="1"/>
          </p:cNvSpPr>
          <p:nvPr>
            <p:ph type="body" idx="1"/>
          </p:nvPr>
        </p:nvSpPr>
        <p:spPr>
          <a:xfrm>
            <a:off x="729450" y="1469275"/>
            <a:ext cx="3443100" cy="283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latin typeface="Arial"/>
                <a:ea typeface="Arial"/>
                <a:cs typeface="Arial"/>
                <a:sym typeface="Arial"/>
              </a:rPr>
              <a:t>Decreased table turn time </a:t>
            </a:r>
            <a:endParaRPr sz="1200" b="1">
              <a:latin typeface="Arial"/>
              <a:ea typeface="Arial"/>
              <a:cs typeface="Arial"/>
              <a:sym typeface="Arial"/>
            </a:endParaRPr>
          </a:p>
          <a:p>
            <a:pPr marL="457200" lvl="0" indent="-304800" algn="l" rtl="0">
              <a:spcBef>
                <a:spcPts val="1200"/>
              </a:spcBef>
              <a:spcAft>
                <a:spcPts val="0"/>
              </a:spcAft>
              <a:buSzPts val="1200"/>
              <a:buFont typeface="Arial"/>
              <a:buChar char="●"/>
            </a:pPr>
            <a:r>
              <a:rPr lang="en" sz="1200">
                <a:latin typeface="Arial"/>
                <a:ea typeface="Arial"/>
                <a:cs typeface="Arial"/>
                <a:sym typeface="Arial"/>
              </a:rPr>
              <a:t>Implementation of the tablets increased the average daily guest count by 10%.</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 sz="1200">
                <a:latin typeface="Arial"/>
                <a:ea typeface="Arial"/>
                <a:cs typeface="Arial"/>
                <a:sym typeface="Arial"/>
              </a:rPr>
              <a:t>Tablets also decreased wait time by 30 minutes.</a:t>
            </a:r>
            <a:endParaRPr sz="1200">
              <a:latin typeface="Arial"/>
              <a:ea typeface="Arial"/>
              <a:cs typeface="Arial"/>
              <a:sym typeface="Arial"/>
            </a:endParaRPr>
          </a:p>
          <a:p>
            <a:pPr marL="0" lvl="0" indent="0" algn="l" rtl="0">
              <a:spcBef>
                <a:spcPts val="1200"/>
              </a:spcBef>
              <a:spcAft>
                <a:spcPts val="0"/>
              </a:spcAft>
              <a:buNone/>
            </a:pPr>
            <a:r>
              <a:rPr lang="en" sz="1200" b="1">
                <a:latin typeface="Arial"/>
                <a:ea typeface="Arial"/>
                <a:cs typeface="Arial"/>
                <a:sym typeface="Arial"/>
              </a:rPr>
              <a:t>Decreased food waste</a:t>
            </a:r>
            <a:endParaRPr sz="1200" b="1">
              <a:latin typeface="Arial"/>
              <a:ea typeface="Arial"/>
              <a:cs typeface="Arial"/>
              <a:sym typeface="Arial"/>
            </a:endParaRPr>
          </a:p>
          <a:p>
            <a:pPr marL="457200" lvl="0" indent="-304800" algn="l" rtl="0">
              <a:spcBef>
                <a:spcPts val="1200"/>
              </a:spcBef>
              <a:spcAft>
                <a:spcPts val="0"/>
              </a:spcAft>
              <a:buSzPts val="1200"/>
              <a:buFont typeface="Arial"/>
              <a:buChar char="●"/>
            </a:pPr>
            <a:r>
              <a:rPr lang="en" sz="1200">
                <a:latin typeface="Arial"/>
                <a:ea typeface="Arial"/>
                <a:cs typeface="Arial"/>
                <a:sym typeface="Arial"/>
              </a:rPr>
              <a:t>Tablets identified who was receiving an incorrect order.</a:t>
            </a:r>
            <a:endParaRPr sz="1200">
              <a:latin typeface="Arial"/>
              <a:ea typeface="Arial"/>
              <a:cs typeface="Arial"/>
              <a:sym typeface="Arial"/>
            </a:endParaRPr>
          </a:p>
          <a:p>
            <a:pPr marL="457200" lvl="0" indent="-304800" algn="l" rtl="0">
              <a:spcBef>
                <a:spcPts val="0"/>
              </a:spcBef>
              <a:spcAft>
                <a:spcPts val="0"/>
              </a:spcAft>
              <a:buSzPts val="1200"/>
              <a:buFont typeface="Arial"/>
              <a:buChar char="●"/>
            </a:pPr>
            <a:r>
              <a:rPr lang="en" sz="1200">
                <a:latin typeface="Arial"/>
                <a:ea typeface="Arial"/>
                <a:cs typeface="Arial"/>
                <a:sym typeface="Arial"/>
              </a:rPr>
              <a:t>Kitchen staff has taken the initiative to correct orders and decrease food waste by 50%.</a:t>
            </a:r>
            <a:endParaRPr sz="1200">
              <a:latin typeface="Arial"/>
              <a:ea typeface="Arial"/>
              <a:cs typeface="Arial"/>
              <a:sym typeface="Arial"/>
            </a:endParaRPr>
          </a:p>
        </p:txBody>
      </p:sp>
      <p:pic>
        <p:nvPicPr>
          <p:cNvPr id="133" name="Google Shape;133;p18"/>
          <p:cNvPicPr preferRelativeResize="0"/>
          <p:nvPr/>
        </p:nvPicPr>
        <p:blipFill>
          <a:blip r:embed="rId3">
            <a:alphaModFix/>
          </a:blip>
          <a:stretch>
            <a:fillRect/>
          </a:stretch>
        </p:blipFill>
        <p:spPr>
          <a:xfrm>
            <a:off x="8553000" y="4552500"/>
            <a:ext cx="590995" cy="590995"/>
          </a:xfrm>
          <a:prstGeom prst="rect">
            <a:avLst/>
          </a:prstGeom>
          <a:noFill/>
          <a:ln>
            <a:noFill/>
          </a:ln>
        </p:spPr>
      </p:pic>
      <p:sp>
        <p:nvSpPr>
          <p:cNvPr id="134" name="Google Shape;134;p18"/>
          <p:cNvSpPr txBox="1"/>
          <p:nvPr/>
        </p:nvSpPr>
        <p:spPr>
          <a:xfrm>
            <a:off x="4916275" y="1483600"/>
            <a:ext cx="3636600" cy="3167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b="1">
                <a:solidFill>
                  <a:schemeClr val="accent1"/>
                </a:solidFill>
              </a:rPr>
              <a:t>Increased customer satisfaction</a:t>
            </a:r>
            <a:endParaRPr sz="1200" b="1">
              <a:solidFill>
                <a:schemeClr val="accent1"/>
              </a:solidFill>
            </a:endParaRPr>
          </a:p>
          <a:p>
            <a:pPr marL="457200" lvl="0" indent="-304800" algn="l" rtl="0">
              <a:lnSpc>
                <a:spcPct val="115000"/>
              </a:lnSpc>
              <a:spcBef>
                <a:spcPts val="1200"/>
              </a:spcBef>
              <a:spcAft>
                <a:spcPts val="0"/>
              </a:spcAft>
              <a:buClr>
                <a:schemeClr val="accent1"/>
              </a:buClr>
              <a:buSzPts val="1200"/>
              <a:buChar char="●"/>
            </a:pPr>
            <a:r>
              <a:rPr lang="en" sz="1200">
                <a:solidFill>
                  <a:schemeClr val="accent1"/>
                </a:solidFill>
              </a:rPr>
              <a:t>After the pilot, customer satisfaction was at 72%.</a:t>
            </a:r>
            <a:endParaRPr sz="1200">
              <a:solidFill>
                <a:schemeClr val="accent1"/>
              </a:solidFill>
            </a:endParaRPr>
          </a:p>
          <a:p>
            <a:pPr marL="457200" lvl="0" indent="-304800" algn="l" rtl="0">
              <a:lnSpc>
                <a:spcPct val="115000"/>
              </a:lnSpc>
              <a:spcBef>
                <a:spcPts val="0"/>
              </a:spcBef>
              <a:spcAft>
                <a:spcPts val="0"/>
              </a:spcAft>
              <a:buClr>
                <a:schemeClr val="accent1"/>
              </a:buClr>
              <a:buSzPts val="1200"/>
              <a:buChar char="●"/>
            </a:pPr>
            <a:r>
              <a:rPr lang="en" sz="1200">
                <a:solidFill>
                  <a:schemeClr val="accent1"/>
                </a:solidFill>
              </a:rPr>
              <a:t>Once we implemented improvements based on feedback, customer satisfaction increased to 86%.</a:t>
            </a:r>
            <a:endParaRPr sz="1200">
              <a:solidFill>
                <a:schemeClr val="accent1"/>
              </a:solidFill>
            </a:endParaRPr>
          </a:p>
          <a:p>
            <a:pPr marL="0" lvl="0" indent="0" algn="l" rtl="0">
              <a:lnSpc>
                <a:spcPct val="115000"/>
              </a:lnSpc>
              <a:spcBef>
                <a:spcPts val="1200"/>
              </a:spcBef>
              <a:spcAft>
                <a:spcPts val="0"/>
              </a:spcAft>
              <a:buNone/>
            </a:pPr>
            <a:r>
              <a:rPr lang="en" sz="1200" b="1">
                <a:solidFill>
                  <a:schemeClr val="accent1"/>
                </a:solidFill>
              </a:rPr>
              <a:t>Increased sales</a:t>
            </a:r>
            <a:endParaRPr sz="1200" b="1">
              <a:solidFill>
                <a:schemeClr val="accent1"/>
              </a:solidFill>
            </a:endParaRPr>
          </a:p>
          <a:p>
            <a:pPr marL="457200" lvl="0" indent="-304800" algn="l" rtl="0">
              <a:lnSpc>
                <a:spcPct val="115000"/>
              </a:lnSpc>
              <a:spcBef>
                <a:spcPts val="1200"/>
              </a:spcBef>
              <a:spcAft>
                <a:spcPts val="0"/>
              </a:spcAft>
              <a:buClr>
                <a:schemeClr val="accent1"/>
              </a:buClr>
              <a:buSzPts val="1200"/>
              <a:buChar char="●"/>
            </a:pPr>
            <a:r>
              <a:rPr lang="en" sz="1200">
                <a:solidFill>
                  <a:schemeClr val="accent1"/>
                </a:solidFill>
              </a:rPr>
              <a:t>Our monthly revenue has increased steadily since the tablet rollout, upwards of 20% since September/pre-rollout.</a:t>
            </a:r>
            <a:endParaRPr sz="1200">
              <a:solidFill>
                <a:schemeClr val="accent1"/>
              </a:solidFill>
            </a:endParaRPr>
          </a:p>
          <a:p>
            <a:pPr marL="457200" lvl="0" indent="-304800" algn="l" rtl="0">
              <a:lnSpc>
                <a:spcPct val="115000"/>
              </a:lnSpc>
              <a:spcBef>
                <a:spcPts val="0"/>
              </a:spcBef>
              <a:spcAft>
                <a:spcPts val="0"/>
              </a:spcAft>
              <a:buClr>
                <a:schemeClr val="accent1"/>
              </a:buClr>
              <a:buSzPts val="1200"/>
              <a:buChar char="●"/>
            </a:pPr>
            <a:r>
              <a:rPr lang="en" sz="1200">
                <a:solidFill>
                  <a:schemeClr val="accent1"/>
                </a:solidFill>
              </a:rPr>
              <a:t>Tablets also helped boost revenue during the holiday season.</a:t>
            </a:r>
            <a:endParaRPr sz="120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9"/>
          <p:cNvSpPr txBox="1">
            <a:spLocks noGrp="1"/>
          </p:cNvSpPr>
          <p:nvPr>
            <p:ph type="title"/>
          </p:nvPr>
        </p:nvSpPr>
        <p:spPr>
          <a:xfrm>
            <a:off x="727650" y="547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34343"/>
                </a:solidFill>
                <a:latin typeface="Arial"/>
                <a:ea typeface="Arial"/>
                <a:cs typeface="Arial"/>
                <a:sym typeface="Arial"/>
              </a:rPr>
              <a:t>Next Steps: Looking Forward</a:t>
            </a:r>
            <a:endParaRPr>
              <a:solidFill>
                <a:srgbClr val="434343"/>
              </a:solidFill>
              <a:latin typeface="Arial"/>
              <a:ea typeface="Arial"/>
              <a:cs typeface="Arial"/>
              <a:sym typeface="Arial"/>
            </a:endParaRPr>
          </a:p>
        </p:txBody>
      </p:sp>
      <p:pic>
        <p:nvPicPr>
          <p:cNvPr id="140" name="Google Shape;140;p19"/>
          <p:cNvPicPr preferRelativeResize="0"/>
          <p:nvPr/>
        </p:nvPicPr>
        <p:blipFill>
          <a:blip r:embed="rId3">
            <a:alphaModFix/>
          </a:blip>
          <a:stretch>
            <a:fillRect/>
          </a:stretch>
        </p:blipFill>
        <p:spPr>
          <a:xfrm>
            <a:off x="8553000" y="4552500"/>
            <a:ext cx="590995" cy="590995"/>
          </a:xfrm>
          <a:prstGeom prst="rect">
            <a:avLst/>
          </a:prstGeom>
          <a:noFill/>
          <a:ln>
            <a:noFill/>
          </a:ln>
        </p:spPr>
      </p:pic>
      <p:graphicFrame>
        <p:nvGraphicFramePr>
          <p:cNvPr id="141" name="Google Shape;141;p19"/>
          <p:cNvGraphicFramePr/>
          <p:nvPr/>
        </p:nvGraphicFramePr>
        <p:xfrm>
          <a:off x="952500" y="1527195"/>
          <a:ext cx="7239000" cy="3013875"/>
        </p:xfrm>
        <a:graphic>
          <a:graphicData uri="http://schemas.openxmlformats.org/drawingml/2006/table">
            <a:tbl>
              <a:tblPr>
                <a:noFill/>
                <a:tableStyleId>{17CD1F93-B3DE-4518-B083-EF1E1C6647EF}</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643825">
                <a:tc>
                  <a:txBody>
                    <a:bodyPr/>
                    <a:lstStyle/>
                    <a:p>
                      <a:pPr marL="0" lvl="0" indent="0" algn="ctr" rtl="0">
                        <a:spcBef>
                          <a:spcPts val="0"/>
                        </a:spcBef>
                        <a:spcAft>
                          <a:spcPts val="0"/>
                        </a:spcAft>
                        <a:buNone/>
                      </a:pPr>
                      <a:r>
                        <a:rPr lang="en" sz="1700" b="1"/>
                        <a:t>Initiative</a:t>
                      </a:r>
                      <a:endParaRPr sz="1700" b="1"/>
                    </a:p>
                  </a:txBody>
                  <a:tcPr marL="91425" marR="91425" marT="91425" marB="91425" anchor="ctr">
                    <a:solidFill>
                      <a:srgbClr val="D9D9D9"/>
                    </a:solidFill>
                  </a:tcPr>
                </a:tc>
                <a:tc>
                  <a:txBody>
                    <a:bodyPr/>
                    <a:lstStyle/>
                    <a:p>
                      <a:pPr marL="0" lvl="0" indent="0" algn="ctr" rtl="0">
                        <a:spcBef>
                          <a:spcPts val="0"/>
                        </a:spcBef>
                        <a:spcAft>
                          <a:spcPts val="0"/>
                        </a:spcAft>
                        <a:buNone/>
                      </a:pPr>
                      <a:r>
                        <a:rPr lang="en" sz="1700" b="1"/>
                        <a:t>Action</a:t>
                      </a:r>
                      <a:endParaRPr sz="1700" b="1"/>
                    </a:p>
                  </a:txBody>
                  <a:tcPr marL="91425" marR="91425" marT="91425" marB="91425" anchor="ctr">
                    <a:solidFill>
                      <a:srgbClr val="D9D9D9"/>
                    </a:solidFill>
                  </a:tcPr>
                </a:tc>
                <a:tc>
                  <a:txBody>
                    <a:bodyPr/>
                    <a:lstStyle/>
                    <a:p>
                      <a:pPr marL="0" lvl="0" indent="0" algn="ctr" rtl="0">
                        <a:spcBef>
                          <a:spcPts val="0"/>
                        </a:spcBef>
                        <a:spcAft>
                          <a:spcPts val="0"/>
                        </a:spcAft>
                        <a:buNone/>
                      </a:pPr>
                      <a:r>
                        <a:rPr lang="en" sz="1700" b="1"/>
                        <a:t>Date</a:t>
                      </a:r>
                      <a:endParaRPr sz="1700" b="1"/>
                    </a:p>
                  </a:txBody>
                  <a:tcPr marL="91425" marR="91425" marT="91425" marB="91425" anchor="ctr">
                    <a:solidFill>
                      <a:srgbClr val="D9D9D9"/>
                    </a:solidFill>
                  </a:tcPr>
                </a:tc>
                <a:extLst>
                  <a:ext uri="{0D108BD9-81ED-4DB2-BD59-A6C34878D82A}">
                    <a16:rowId xmlns:a16="http://schemas.microsoft.com/office/drawing/2014/main" val="10000"/>
                  </a:ext>
                </a:extLst>
              </a:tr>
              <a:tr h="680150">
                <a:tc>
                  <a:txBody>
                    <a:bodyPr/>
                    <a:lstStyle/>
                    <a:p>
                      <a:pPr marL="0" lvl="0" indent="0" algn="l" rtl="0">
                        <a:spcBef>
                          <a:spcPts val="0"/>
                        </a:spcBef>
                        <a:spcAft>
                          <a:spcPts val="0"/>
                        </a:spcAft>
                        <a:buNone/>
                      </a:pPr>
                      <a:r>
                        <a:rPr lang="en" sz="1300"/>
                        <a:t>Implement tablets in more locations</a:t>
                      </a:r>
                      <a:endParaRPr sz="1300"/>
                    </a:p>
                  </a:txBody>
                  <a:tcPr marL="91425" marR="91425" marT="91425" marB="91425"/>
                </a:tc>
                <a:tc>
                  <a:txBody>
                    <a:bodyPr/>
                    <a:lstStyle/>
                    <a:p>
                      <a:pPr marL="0" lvl="0" indent="0" algn="l" rtl="0">
                        <a:spcBef>
                          <a:spcPts val="0"/>
                        </a:spcBef>
                        <a:spcAft>
                          <a:spcPts val="0"/>
                        </a:spcAft>
                        <a:buNone/>
                      </a:pPr>
                      <a:r>
                        <a:rPr lang="en" sz="1300"/>
                        <a:t>Create new project plan for new location installation</a:t>
                      </a:r>
                      <a:endParaRPr sz="1300"/>
                    </a:p>
                  </a:txBody>
                  <a:tcPr marL="91425" marR="91425" marT="91425" marB="91425"/>
                </a:tc>
                <a:tc>
                  <a:txBody>
                    <a:bodyPr/>
                    <a:lstStyle/>
                    <a:p>
                      <a:pPr marL="0" lvl="0" indent="0" algn="l" rtl="0">
                        <a:spcBef>
                          <a:spcPts val="0"/>
                        </a:spcBef>
                        <a:spcAft>
                          <a:spcPts val="0"/>
                        </a:spcAft>
                        <a:buNone/>
                      </a:pPr>
                      <a:r>
                        <a:rPr lang="en" sz="1300"/>
                        <a:t>Q2</a:t>
                      </a:r>
                      <a:endParaRPr sz="1300"/>
                    </a:p>
                  </a:txBody>
                  <a:tcPr marL="91425" marR="91425" marT="91425" marB="91425"/>
                </a:tc>
                <a:extLst>
                  <a:ext uri="{0D108BD9-81ED-4DB2-BD59-A6C34878D82A}">
                    <a16:rowId xmlns:a16="http://schemas.microsoft.com/office/drawing/2014/main" val="10001"/>
                  </a:ext>
                </a:extLst>
              </a:tr>
              <a:tr h="844950">
                <a:tc>
                  <a:txBody>
                    <a:bodyPr/>
                    <a:lstStyle/>
                    <a:p>
                      <a:pPr marL="0" lvl="0" indent="0" algn="l" rtl="0">
                        <a:spcBef>
                          <a:spcPts val="0"/>
                        </a:spcBef>
                        <a:spcAft>
                          <a:spcPts val="0"/>
                        </a:spcAft>
                        <a:buNone/>
                      </a:pPr>
                      <a:r>
                        <a:rPr lang="en" sz="1300"/>
                        <a:t>Continue to track customer experience and satisfaction</a:t>
                      </a:r>
                      <a:endParaRPr sz="1300"/>
                    </a:p>
                  </a:txBody>
                  <a:tcPr marL="91425" marR="91425" marT="91425" marB="91425"/>
                </a:tc>
                <a:tc>
                  <a:txBody>
                    <a:bodyPr/>
                    <a:lstStyle/>
                    <a:p>
                      <a:pPr marL="0" lvl="0" indent="0" algn="l" rtl="0">
                        <a:spcBef>
                          <a:spcPts val="0"/>
                        </a:spcBef>
                        <a:spcAft>
                          <a:spcPts val="0"/>
                        </a:spcAft>
                        <a:buNone/>
                      </a:pPr>
                      <a:r>
                        <a:rPr lang="en" sz="1300"/>
                        <a:t>Continue surveying/</a:t>
                      </a:r>
                      <a:endParaRPr sz="1300"/>
                    </a:p>
                    <a:p>
                      <a:pPr marL="0" lvl="0" indent="0" algn="l" rtl="0">
                        <a:spcBef>
                          <a:spcPts val="0"/>
                        </a:spcBef>
                        <a:spcAft>
                          <a:spcPts val="0"/>
                        </a:spcAft>
                        <a:buNone/>
                      </a:pPr>
                      <a:r>
                        <a:rPr lang="en" sz="1300"/>
                        <a:t>gathering data through various means</a:t>
                      </a:r>
                      <a:endParaRPr sz="1300"/>
                    </a:p>
                  </a:txBody>
                  <a:tcPr marL="91425" marR="91425" marT="91425" marB="91425"/>
                </a:tc>
                <a:tc>
                  <a:txBody>
                    <a:bodyPr/>
                    <a:lstStyle/>
                    <a:p>
                      <a:pPr marL="0" lvl="0" indent="0" algn="l" rtl="0">
                        <a:spcBef>
                          <a:spcPts val="0"/>
                        </a:spcBef>
                        <a:spcAft>
                          <a:spcPts val="0"/>
                        </a:spcAft>
                        <a:buNone/>
                      </a:pPr>
                      <a:r>
                        <a:rPr lang="en" sz="1300"/>
                        <a:t>Ongoing</a:t>
                      </a:r>
                      <a:endParaRPr sz="1300"/>
                    </a:p>
                  </a:txBody>
                  <a:tcPr marL="91425" marR="91425" marT="91425" marB="91425"/>
                </a:tc>
                <a:extLst>
                  <a:ext uri="{0D108BD9-81ED-4DB2-BD59-A6C34878D82A}">
                    <a16:rowId xmlns:a16="http://schemas.microsoft.com/office/drawing/2014/main" val="10002"/>
                  </a:ext>
                </a:extLst>
              </a:tr>
              <a:tr h="844950">
                <a:tc>
                  <a:txBody>
                    <a:bodyPr/>
                    <a:lstStyle/>
                    <a:p>
                      <a:pPr marL="0" lvl="0" indent="0" algn="l" rtl="0">
                        <a:spcBef>
                          <a:spcPts val="0"/>
                        </a:spcBef>
                        <a:spcAft>
                          <a:spcPts val="0"/>
                        </a:spcAft>
                        <a:buNone/>
                      </a:pPr>
                      <a:r>
                        <a:rPr lang="en" sz="1300"/>
                        <a:t>Expand tablet features</a:t>
                      </a:r>
                      <a:endParaRPr sz="1300"/>
                    </a:p>
                  </a:txBody>
                  <a:tcPr marL="91425" marR="91425" marT="91425" marB="91425"/>
                </a:tc>
                <a:tc>
                  <a:txBody>
                    <a:bodyPr/>
                    <a:lstStyle/>
                    <a:p>
                      <a:pPr marL="0" lvl="0" indent="0" algn="l" rtl="0">
                        <a:spcBef>
                          <a:spcPts val="0"/>
                        </a:spcBef>
                        <a:spcAft>
                          <a:spcPts val="0"/>
                        </a:spcAft>
                        <a:buNone/>
                      </a:pPr>
                      <a:r>
                        <a:rPr lang="en" sz="1300"/>
                        <a:t>Investigate new features like social media integration, reservations, videos, etc.</a:t>
                      </a:r>
                      <a:endParaRPr sz="1300"/>
                    </a:p>
                  </a:txBody>
                  <a:tcPr marL="91425" marR="91425" marT="91425" marB="91425"/>
                </a:tc>
                <a:tc>
                  <a:txBody>
                    <a:bodyPr/>
                    <a:lstStyle/>
                    <a:p>
                      <a:pPr marL="0" lvl="0" indent="0" algn="l" rtl="0">
                        <a:spcBef>
                          <a:spcPts val="0"/>
                        </a:spcBef>
                        <a:spcAft>
                          <a:spcPts val="0"/>
                        </a:spcAft>
                        <a:buNone/>
                      </a:pPr>
                      <a:r>
                        <a:rPr lang="en" sz="1300"/>
                        <a:t>Q4</a:t>
                      </a:r>
                      <a:endParaRPr sz="130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77D82"/>
        </a:solidFill>
        <a:effectLst/>
      </p:bgPr>
    </p:bg>
    <p:spTree>
      <p:nvGrpSpPr>
        <p:cNvPr id="1" name="Shape 145"/>
        <p:cNvGrpSpPr/>
        <p:nvPr/>
      </p:nvGrpSpPr>
      <p:grpSpPr>
        <a:xfrm>
          <a:off x="0" y="0"/>
          <a:ext cx="0" cy="0"/>
          <a:chOff x="0" y="0"/>
          <a:chExt cx="0" cy="0"/>
        </a:xfrm>
      </p:grpSpPr>
      <p:sp>
        <p:nvSpPr>
          <p:cNvPr id="146" name="Google Shape;146;p20"/>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Arial"/>
                <a:ea typeface="Arial"/>
                <a:cs typeface="Arial"/>
                <a:sym typeface="Arial"/>
              </a:rPr>
              <a:t>Appendix</a:t>
            </a:r>
            <a:endParaRPr>
              <a:latin typeface="Arial"/>
              <a:ea typeface="Arial"/>
              <a:cs typeface="Arial"/>
              <a:sym typeface="Arial"/>
            </a:endParaRPr>
          </a:p>
          <a:p>
            <a:pPr marL="457200" lvl="0" indent="-374650" algn="l" rtl="0">
              <a:spcBef>
                <a:spcPts val="0"/>
              </a:spcBef>
              <a:spcAft>
                <a:spcPts val="0"/>
              </a:spcAft>
              <a:buSzPts val="2300"/>
              <a:buFont typeface="Arial"/>
              <a:buChar char="●"/>
            </a:pPr>
            <a:r>
              <a:rPr lang="en" sz="2300">
                <a:latin typeface="Arial"/>
                <a:ea typeface="Arial"/>
                <a:cs typeface="Arial"/>
                <a:sym typeface="Arial"/>
              </a:rPr>
              <a:t>Access all resources </a:t>
            </a:r>
            <a:r>
              <a:rPr lang="en" sz="2300" u="sng">
                <a:latin typeface="Arial"/>
                <a:ea typeface="Arial"/>
                <a:cs typeface="Arial"/>
                <a:sym typeface="Arial"/>
              </a:rPr>
              <a:t>here</a:t>
            </a:r>
            <a:r>
              <a:rPr lang="en" sz="2300">
                <a:latin typeface="Arial"/>
                <a:ea typeface="Arial"/>
                <a:cs typeface="Arial"/>
                <a:sym typeface="Arial"/>
              </a:rPr>
              <a:t>.</a:t>
            </a:r>
            <a:endParaRPr sz="23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870</Words>
  <Application>Microsoft Office PowerPoint</Application>
  <PresentationFormat>On-screen Show (16:9)</PresentationFormat>
  <Paragraphs>106</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Raleway</vt:lpstr>
      <vt:lpstr>Arial</vt:lpstr>
      <vt:lpstr>Lato</vt:lpstr>
      <vt:lpstr>Streamline</vt:lpstr>
      <vt:lpstr>Sauce &amp; Spoon  Tablet Rollout</vt:lpstr>
      <vt:lpstr>Executive Summary</vt:lpstr>
      <vt:lpstr>Customer Satisfaction: Pilot</vt:lpstr>
      <vt:lpstr>Customer Satisfaction: Launch</vt:lpstr>
      <vt:lpstr>Revenue</vt:lpstr>
      <vt:lpstr>What Worked: Key Accomplishments</vt:lpstr>
      <vt:lpstr>Next Steps: Looking Forward</vt:lpstr>
      <vt:lpstr>Appendix Access all resources here.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Priyam Srivastava</cp:lastModifiedBy>
  <cp:revision>1</cp:revision>
  <dcterms:modified xsi:type="dcterms:W3CDTF">2025-06-04T14:40:47Z</dcterms:modified>
</cp:coreProperties>
</file>