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1309" r:id="rId7"/>
    <p:sldId id="1300" r:id="rId8"/>
    <p:sldId id="1310"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8"/>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164"/>
    <a:srgbClr val="213264"/>
    <a:srgbClr val="841910"/>
    <a:srgbClr val="DFDDFB"/>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8" d="100"/>
          <a:sy n="98" d="100"/>
        </p:scale>
        <p:origin x="1008" y="9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6T14:43:43.728" idx="1">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10.jpeg"/><Relationship Id="rId5" Type="http://schemas.openxmlformats.org/officeDocument/2006/relationships/diagramQuickStyle" Target="../diagrams/quickStyle1.xml"/><Relationship Id="rId10" Type="http://schemas.openxmlformats.org/officeDocument/2006/relationships/image" Target="../media/image9.jpeg"/><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8045" y="1877868"/>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3" y="3916258"/>
            <a:ext cx="2521644" cy="62581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P. Priya </a:t>
            </a:r>
            <a:r>
              <a:rPr lang="en-US" sz="1100" dirty="0">
                <a:solidFill>
                  <a:schemeClr val="tx1"/>
                </a:solidFill>
              </a:rPr>
              <a:t>M</a:t>
            </a:r>
            <a:r>
              <a:rPr lang="en-US" sz="1100" b="0" i="0" u="none" strike="noStrike" cap="none" dirty="0">
                <a:solidFill>
                  <a:schemeClr val="tx1"/>
                </a:solidFill>
                <a:latin typeface="Arial"/>
                <a:ea typeface="Arial"/>
                <a:cs typeface="Arial"/>
                <a:sym typeface="Arial"/>
              </a:rPr>
              <a:t>ahalakshmi</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zh-CN" altLang="en-US" sz="1100" b="0" i="0" u="none" strike="noStrike" cap="none" dirty="0">
                <a:solidFill>
                  <a:schemeClr val="tx1"/>
                </a:solidFill>
                <a:latin typeface="Arial"/>
                <a:ea typeface="Arial"/>
                <a:cs typeface="Arial"/>
                <a:sym typeface="Arial"/>
              </a:rPr>
              <a:t> </a:t>
            </a:r>
            <a:r>
              <a:rPr lang="en-US" altLang="zh-CN" sz="1100" b="0" i="0" u="none" strike="noStrike" cap="none" dirty="0">
                <a:solidFill>
                  <a:schemeClr val="tx1"/>
                </a:solidFill>
                <a:latin typeface="Arial"/>
                <a:ea typeface="Arial"/>
                <a:cs typeface="Arial"/>
                <a:sym typeface="Arial"/>
              </a:rPr>
              <a:t>au951221104033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altLang="zh-CN" sz="1100" b="0" i="0" u="none" strike="noStrike" cap="none">
                <a:solidFill>
                  <a:schemeClr val="tx1"/>
                </a:solidFill>
                <a:latin typeface="Arial"/>
                <a:ea typeface="Arial"/>
                <a:cs typeface="Arial"/>
                <a:sym typeface="Arial"/>
              </a:rPr>
              <a:t>JP College Of Engineering </a:t>
            </a:r>
            <a:endParaRPr lang="en-US" sz="1100" b="0" i="0" u="none" strike="noStrike" cap="none">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582C28CE-52D2-AFFE-378B-77527CDA3F70}"/>
              </a:ext>
            </a:extLst>
          </p:cNvPr>
          <p:cNvSpPr txBox="1"/>
          <p:nvPr/>
        </p:nvSpPr>
        <p:spPr>
          <a:xfrm>
            <a:off x="492236" y="1448365"/>
            <a:ext cx="7951304" cy="2677656"/>
          </a:xfrm>
          <a:prstGeom prst="rect">
            <a:avLst/>
          </a:prstGeom>
          <a:noFill/>
        </p:spPr>
        <p:txBody>
          <a:bodyPr wrap="square">
            <a:spAutoFit/>
          </a:bodyPr>
          <a:lstStyle/>
          <a:p>
            <a:pPr marL="285750" indent="-285750">
              <a:buFont typeface="Arial" panose="020B0604020202020204" pitchFamily="34" charset="0"/>
              <a:buChar char="•"/>
            </a:pPr>
            <a:r>
              <a:rPr lang="en-US"/>
              <a:t>In developing a voting application using Django, meticulous attention is directed towards both modeling the underlying data structure and effectively presenting the voting results to users.</a:t>
            </a:r>
          </a:p>
          <a:p>
            <a:pPr marL="285750" indent="-285750">
              <a:buFont typeface="Arial" panose="020B0604020202020204" pitchFamily="34" charset="0"/>
              <a:buChar char="•"/>
            </a:pPr>
            <a:r>
              <a:rPr lang="en-US"/>
              <a:t>Through Django's model system, the application's data architecture is meticulously crafted, typically featuring models like Question and Choice to represent the polls and available choices. </a:t>
            </a:r>
          </a:p>
          <a:p>
            <a:pPr marL="285750" indent="-285750">
              <a:buFont typeface="Arial" panose="020B0604020202020204" pitchFamily="34" charset="0"/>
              <a:buChar char="•"/>
            </a:pPr>
            <a:r>
              <a:rPr lang="en-US"/>
              <a:t>Once users have participated in the voting process, conveying the results to them becomes paramount.</a:t>
            </a:r>
          </a:p>
          <a:p>
            <a:pPr marL="285750" indent="-285750">
              <a:buFont typeface="Arial" panose="020B0604020202020204" pitchFamily="34" charset="0"/>
              <a:buChar char="•"/>
            </a:pPr>
            <a:r>
              <a:rPr lang="en-US"/>
              <a:t>Leveraging Django's templating system, the application dynamically generates HTML templates that vividly present the voting outcomes in an intuitive and visually engaging manner.</a:t>
            </a:r>
          </a:p>
          <a:p>
            <a:pPr marL="285750" indent="-285750">
              <a:buFont typeface="Arial" panose="020B0604020202020204" pitchFamily="34" charset="0"/>
              <a:buChar char="•"/>
            </a:pPr>
            <a:r>
              <a:rPr lang="en-US"/>
              <a:t>Furthermore, the application may utilize charting libraries or custom visualization techniques to elucidate the distribution of votes across different options, offering users valuable insights into the voting process's outcome.</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4">
            <a:extLst>
              <a:ext uri="{FF2B5EF4-FFF2-40B4-BE49-F238E27FC236}">
                <a16:creationId xmlns:a16="http://schemas.microsoft.com/office/drawing/2014/main" id="{7D4D8E4B-3314-576B-77FF-209758E3528F}"/>
              </a:ext>
            </a:extLst>
          </p:cNvPr>
          <p:cNvPicPr>
            <a:picLocks noChangeAspect="1"/>
          </p:cNvPicPr>
          <p:nvPr/>
        </p:nvPicPr>
        <p:blipFill>
          <a:blip r:embed="rId2"/>
          <a:stretch>
            <a:fillRect/>
          </a:stretch>
        </p:blipFill>
        <p:spPr>
          <a:xfrm>
            <a:off x="1719471" y="1437792"/>
            <a:ext cx="5953535" cy="286916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4" name="TextBox 3">
            <a:extLst>
              <a:ext uri="{FF2B5EF4-FFF2-40B4-BE49-F238E27FC236}">
                <a16:creationId xmlns:a16="http://schemas.microsoft.com/office/drawing/2014/main" id="{2DA8A301-6152-24F3-2A84-202DDCA3BA37}"/>
              </a:ext>
            </a:extLst>
          </p:cNvPr>
          <p:cNvSpPr txBox="1"/>
          <p:nvPr/>
        </p:nvSpPr>
        <p:spPr>
          <a:xfrm>
            <a:off x="1225135" y="1628913"/>
            <a:ext cx="7289855" cy="2677656"/>
          </a:xfrm>
          <a:prstGeom prst="rect">
            <a:avLst/>
          </a:prstGeom>
          <a:noFill/>
        </p:spPr>
        <p:txBody>
          <a:bodyPr wrap="square">
            <a:spAutoFit/>
          </a:bodyPr>
          <a:lstStyle/>
          <a:p>
            <a:r>
              <a:rPr lang="en-US"/>
              <a:t>1.Credibility: The "About Us" page establishes credibility by providing informationabout the organization's history, mission, and team members </a:t>
            </a:r>
            <a:r>
              <a:rPr lang="en-US" altLang="zh-CN"/>
              <a:t>.</a:t>
            </a:r>
          </a:p>
          <a:p>
            <a:endParaRPr lang="en-US" altLang="zh-CN"/>
          </a:p>
          <a:p>
            <a:r>
              <a:rPr lang="en-US"/>
              <a:t>2.Mission and Values: It communicates the organization's mission, values, and objectivesin promoting democratic participation and decision-making.</a:t>
            </a:r>
          </a:p>
          <a:p>
            <a:endParaRPr lang="en-US"/>
          </a:p>
          <a:p>
            <a:r>
              <a:rPr lang="en-US"/>
              <a:t> 3. Community Engagement: The page showcases the organization's commitment tocommunity engagement and empowerment through the voting process, inspiring active participation. </a:t>
            </a:r>
          </a:p>
          <a:p>
            <a:endParaRPr lang="en-US"/>
          </a:p>
          <a:p>
            <a:r>
              <a:rPr lang="en-US"/>
              <a:t>4. Contact Information: Users can easily reach out with questions, feedback, or inquiriesabout the voting application through the contact information provided on the page.</a:t>
            </a:r>
          </a:p>
        </p:txBody>
      </p:sp>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3057201" y="632023"/>
            <a:ext cx="7886430" cy="632649"/>
          </a:xfrm>
        </p:spPr>
        <p:txBody>
          <a:bodyPr/>
          <a:lstStyle/>
          <a:p>
            <a:pPr algn="ctr"/>
            <a:r>
              <a:rPr lang="en-US" b="1" dirty="0"/>
              <a:t>Service-Page</a:t>
            </a:r>
          </a:p>
        </p:txBody>
      </p:sp>
      <p:sp>
        <p:nvSpPr>
          <p:cNvPr id="4" name="TextBox 3">
            <a:extLst>
              <a:ext uri="{FF2B5EF4-FFF2-40B4-BE49-F238E27FC236}">
                <a16:creationId xmlns:a16="http://schemas.microsoft.com/office/drawing/2014/main" id="{1857F2A4-A966-336E-DDFF-375966F66342}"/>
              </a:ext>
            </a:extLst>
          </p:cNvPr>
          <p:cNvSpPr txBox="1"/>
          <p:nvPr/>
        </p:nvSpPr>
        <p:spPr>
          <a:xfrm>
            <a:off x="755788" y="1814468"/>
            <a:ext cx="4576140" cy="1815882"/>
          </a:xfrm>
          <a:prstGeom prst="rect">
            <a:avLst/>
          </a:prstGeom>
          <a:noFill/>
        </p:spPr>
        <p:txBody>
          <a:bodyPr wrap="square">
            <a:spAutoFit/>
          </a:bodyPr>
          <a:lstStyle/>
          <a:p>
            <a:pPr marL="285750" indent="-285750">
              <a:buFont typeface="Arial" panose="020B0604020202020204" pitchFamily="34" charset="0"/>
              <a:buChar char="•"/>
            </a:pPr>
            <a:r>
              <a:rPr lang="en-US"/>
              <a:t>Header Section</a:t>
            </a:r>
          </a:p>
          <a:p>
            <a:pPr marL="285750" indent="-285750">
              <a:buFont typeface="Arial" panose="020B0604020202020204" pitchFamily="34" charset="0"/>
              <a:buChar char="•"/>
            </a:pPr>
            <a:r>
              <a:rPr lang="en-US"/>
              <a:t>Introduction section </a:t>
            </a:r>
          </a:p>
          <a:p>
            <a:pPr marL="285750" indent="-285750">
              <a:buFont typeface="Arial" panose="020B0604020202020204" pitchFamily="34" charset="0"/>
              <a:buChar char="•"/>
            </a:pPr>
            <a:r>
              <a:rPr lang="en-US"/>
              <a:t>User Services</a:t>
            </a:r>
          </a:p>
          <a:p>
            <a:pPr marL="285750" indent="-285750">
              <a:buFont typeface="Arial" panose="020B0604020202020204" pitchFamily="34" charset="0"/>
              <a:buChar char="•"/>
            </a:pPr>
            <a:r>
              <a:rPr lang="en-US"/>
              <a:t>Administrator Services </a:t>
            </a:r>
          </a:p>
          <a:p>
            <a:pPr marL="285750" indent="-285750">
              <a:buFont typeface="Arial" panose="020B0604020202020204" pitchFamily="34" charset="0"/>
              <a:buChar char="•"/>
            </a:pPr>
            <a:r>
              <a:rPr lang="en-US"/>
              <a:t>Organizational Services</a:t>
            </a:r>
          </a:p>
          <a:p>
            <a:pPr marL="285750" indent="-285750">
              <a:buFont typeface="Arial" panose="020B0604020202020204" pitchFamily="34" charset="0"/>
              <a:buChar char="•"/>
            </a:pPr>
            <a:r>
              <a:rPr lang="en-US"/>
              <a:t>Technical Services</a:t>
            </a:r>
          </a:p>
          <a:p>
            <a:pPr marL="285750" indent="-285750">
              <a:buFont typeface="Arial" panose="020B0604020202020204" pitchFamily="34" charset="0"/>
              <a:buChar char="•"/>
            </a:pPr>
            <a:r>
              <a:rPr lang="en-US"/>
              <a:t>Consulting Services</a:t>
            </a:r>
          </a:p>
          <a:p>
            <a:pPr marL="285750" indent="-285750">
              <a:buFont typeface="Arial" panose="020B0604020202020204" pitchFamily="34" charset="0"/>
              <a:buChar char="•"/>
            </a:pPr>
            <a:r>
              <a:rPr lang="en-US"/>
              <a:t>Call to Action Services</a:t>
            </a:r>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2656875" y="588249"/>
            <a:ext cx="7886430" cy="624183"/>
          </a:xfrm>
        </p:spPr>
        <p:txBody>
          <a:bodyPr/>
          <a:lstStyle/>
          <a:p>
            <a:pPr algn="ctr"/>
            <a:r>
              <a:rPr lang="en-US" b="1"/>
              <a:t>Departments-Page</a:t>
            </a:r>
          </a:p>
        </p:txBody>
      </p:sp>
      <p:sp>
        <p:nvSpPr>
          <p:cNvPr id="4" name="TextBox 3">
            <a:extLst>
              <a:ext uri="{FF2B5EF4-FFF2-40B4-BE49-F238E27FC236}">
                <a16:creationId xmlns:a16="http://schemas.microsoft.com/office/drawing/2014/main" id="{4B70406D-9865-7924-5A77-EC77F2B391D8}"/>
              </a:ext>
            </a:extLst>
          </p:cNvPr>
          <p:cNvSpPr txBox="1"/>
          <p:nvPr/>
        </p:nvSpPr>
        <p:spPr>
          <a:xfrm>
            <a:off x="1100898" y="1771531"/>
            <a:ext cx="4576140" cy="1600438"/>
          </a:xfrm>
          <a:prstGeom prst="rect">
            <a:avLst/>
          </a:prstGeom>
          <a:noFill/>
        </p:spPr>
        <p:txBody>
          <a:bodyPr wrap="square">
            <a:spAutoFit/>
          </a:bodyPr>
          <a:lstStyle/>
          <a:p>
            <a:r>
              <a:rPr lang="en-US"/>
              <a:t>Header Section </a:t>
            </a:r>
          </a:p>
          <a:p>
            <a:r>
              <a:rPr lang="en-US"/>
              <a:t>● Introduction Section </a:t>
            </a:r>
          </a:p>
          <a:p>
            <a:r>
              <a:rPr lang="en-US"/>
              <a:t>● Department Listings </a:t>
            </a:r>
          </a:p>
          <a:p>
            <a:r>
              <a:rPr lang="en-US"/>
              <a:t>● Department Details </a:t>
            </a:r>
          </a:p>
          <a:p>
            <a:r>
              <a:rPr lang="en-US"/>
              <a:t>● Key Personnel </a:t>
            </a:r>
          </a:p>
          <a:p>
            <a:r>
              <a:rPr lang="en-US"/>
              <a:t>● Collaboration Opportunities</a:t>
            </a:r>
          </a:p>
          <a:p>
            <a:r>
              <a:rPr lang="en-US"/>
              <a:t>● Footer Section</a:t>
            </a:r>
          </a:p>
        </p:txBody>
      </p:sp>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5" name="Picture 4">
            <a:extLst>
              <a:ext uri="{FF2B5EF4-FFF2-40B4-BE49-F238E27FC236}">
                <a16:creationId xmlns:a16="http://schemas.microsoft.com/office/drawing/2014/main" id="{DFB98CF0-19B2-BD86-F338-202A16B36D8F}"/>
              </a:ext>
            </a:extLst>
          </p:cNvPr>
          <p:cNvPicPr>
            <a:picLocks noChangeAspect="1"/>
          </p:cNvPicPr>
          <p:nvPr/>
        </p:nvPicPr>
        <p:blipFill>
          <a:blip r:embed="rId2"/>
          <a:stretch>
            <a:fillRect/>
          </a:stretch>
        </p:blipFill>
        <p:spPr>
          <a:xfrm>
            <a:off x="2283704" y="1945316"/>
            <a:ext cx="4576141" cy="1556561"/>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3AFE1442-DD47-988C-BA41-BC46A1586178}"/>
              </a:ext>
            </a:extLst>
          </p:cNvPr>
          <p:cNvSpPr txBox="1"/>
          <p:nvPr/>
        </p:nvSpPr>
        <p:spPr>
          <a:xfrm>
            <a:off x="806864" y="1267649"/>
            <a:ext cx="6716506" cy="2893100"/>
          </a:xfrm>
          <a:prstGeom prst="rect">
            <a:avLst/>
          </a:prstGeom>
          <a:noFill/>
        </p:spPr>
        <p:txBody>
          <a:bodyPr wrap="square">
            <a:spAutoFit/>
          </a:bodyPr>
          <a:lstStyle/>
          <a:p>
            <a:pPr marL="285750" indent="-285750">
              <a:buFont typeface="Arial" panose="020B0604020202020204" pitchFamily="34" charset="0"/>
              <a:buChar char="•"/>
            </a:pPr>
            <a:r>
              <a:rPr lang="en-US" b="0" i="0">
                <a:solidFill>
                  <a:srgbClr val="0D0D0D"/>
                </a:solidFill>
                <a:effectLst/>
                <a:latin typeface="Söhne"/>
              </a:rPr>
              <a:t>Utilize machine learning algorithms to analyze voting data, predict future trends, and provide personalized recommendations for users based on their voting history and preferences</a:t>
            </a:r>
          </a:p>
          <a:p>
            <a:pPr marL="285750" indent="-285750">
              <a:buFont typeface="Arial" panose="020B0604020202020204" pitchFamily="34" charset="0"/>
              <a:buChar char="•"/>
            </a:pPr>
            <a:endParaRPr lang="en-US">
              <a:solidFill>
                <a:srgbClr val="0D0D0D"/>
              </a:solidFill>
              <a:latin typeface="Söhne"/>
            </a:endParaRPr>
          </a:p>
          <a:p>
            <a:pPr marL="285750" indent="-285750">
              <a:buFont typeface="Arial" panose="020B0604020202020204" pitchFamily="34" charset="0"/>
              <a:buChar char="•"/>
            </a:pPr>
            <a:r>
              <a:rPr lang="en-US" b="0" i="0">
                <a:solidFill>
                  <a:srgbClr val="0D0D0D"/>
                </a:solidFill>
                <a:effectLst/>
                <a:latin typeface="Söhne"/>
              </a:rPr>
              <a:t>Extend the voting application's reach by developing native mobile apps for iOS and Android platforms, offering a seamless and optimized experience for mobile users.</a:t>
            </a:r>
          </a:p>
          <a:p>
            <a:pPr marL="285750" indent="-285750">
              <a:buFont typeface="Arial" panose="020B0604020202020204" pitchFamily="34" charset="0"/>
              <a:buChar char="•"/>
            </a:pPr>
            <a:endParaRPr lang="en-US" b="0" i="0">
              <a:solidFill>
                <a:srgbClr val="0D0D0D"/>
              </a:solidFill>
              <a:effectLst/>
              <a:latin typeface="Söhne"/>
            </a:endParaRPr>
          </a:p>
          <a:p>
            <a:pPr marL="285750" indent="-285750">
              <a:buFont typeface="Arial" panose="020B0604020202020204" pitchFamily="34" charset="0"/>
              <a:buChar char="•"/>
            </a:pPr>
            <a:r>
              <a:rPr lang="en-US" b="0" i="0">
                <a:solidFill>
                  <a:srgbClr val="0D0D0D"/>
                </a:solidFill>
                <a:effectLst/>
                <a:latin typeface="Söhne"/>
              </a:rPr>
              <a:t>Explore integrating blockchain technology to enhance the transparency, security, and integrity of the voting process, ensuring that votes are immutable and tamper-proof.</a:t>
            </a:r>
          </a:p>
          <a:p>
            <a:pPr marL="285750" indent="-285750">
              <a:buFont typeface="Arial" panose="020B0604020202020204" pitchFamily="34" charset="0"/>
              <a:buChar char="•"/>
            </a:pPr>
            <a:endParaRPr lang="en-US" b="0" i="0">
              <a:solidFill>
                <a:srgbClr val="0D0D0D"/>
              </a:solidFill>
              <a:effectLst/>
              <a:latin typeface="Söhne"/>
            </a:endParaRPr>
          </a:p>
          <a:p>
            <a:pPr marL="285750" indent="-285750">
              <a:buFont typeface="Arial" panose="020B0604020202020204" pitchFamily="34" charset="0"/>
              <a:buChar char="•"/>
            </a:pPr>
            <a:r>
              <a:rPr lang="en-US" b="0" i="0">
                <a:solidFill>
                  <a:srgbClr val="0D0D0D"/>
                </a:solidFill>
                <a:effectLst/>
                <a:latin typeface="Söhne"/>
              </a:rPr>
              <a:t>Implement comprehensive reporting functionalities for administrators to generate detailed reports on voting patterns, demographics, and trends. This could include visualizations such as charts and graphs.</a:t>
            </a:r>
            <a:endParaRPr lang="en-US"/>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56516EFD-BB71-F809-BAC4-03D36C793A8F}"/>
              </a:ext>
            </a:extLst>
          </p:cNvPr>
          <p:cNvSpPr txBox="1"/>
          <p:nvPr/>
        </p:nvSpPr>
        <p:spPr>
          <a:xfrm>
            <a:off x="1098977" y="1426872"/>
            <a:ext cx="7257332" cy="2677656"/>
          </a:xfrm>
          <a:prstGeom prst="rect">
            <a:avLst/>
          </a:prstGeom>
          <a:noFill/>
        </p:spPr>
        <p:txBody>
          <a:bodyPr wrap="square">
            <a:spAutoFit/>
          </a:bodyPr>
          <a:lstStyle/>
          <a:p>
            <a:pPr algn="l"/>
            <a:r>
              <a:rPr lang="en-US" b="0" i="0" dirty="0">
                <a:solidFill>
                  <a:srgbClr val="0D0D0D"/>
                </a:solidFill>
                <a:effectLst/>
                <a:latin typeface="Söhne"/>
              </a:rPr>
              <a:t>Using the Django framework for developing a voting web application offers numerous advantages, including rapid development, scalability, security, built-in authentication, admin interface, database abstraction, and strong community support. However, it's essential to consider potential disadvantages such as performance overhead, learning curve, deployment complexity, flexibility constraints, and dependencies.</a:t>
            </a:r>
          </a:p>
          <a:p>
            <a:pPr algn="l"/>
            <a:r>
              <a:rPr lang="en-US" b="0" i="0" dirty="0">
                <a:solidFill>
                  <a:srgbClr val="0D0D0D"/>
                </a:solidFill>
                <a:effectLst/>
                <a:latin typeface="Söhne"/>
              </a:rPr>
              <a:t>Overall, Django provides a robust foundation for building secure and feature-rich voting web applications, especially for projects requiring rapid development and scalability. By leveraging Django's extensive features and community support, developers can create efficient and reliable voting platforms that meet the needs of users and administrators alike. However, careful consideration of project requirements and potential challenges is necessary to ensure a successful implementation.</a:t>
            </a:r>
          </a:p>
          <a:p>
            <a:endParaRPr lang="en-US" dirty="0"/>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altLang="zh-CN" sz="1600" b="1">
                <a:latin typeface="+mj-lt"/>
              </a:rPr>
              <a:t>Voting</a:t>
            </a:r>
            <a:r>
              <a:rPr lang="en-US" sz="1600" b="1">
                <a:latin typeface="+mj-lt"/>
              </a:rPr>
              <a:t> </a:t>
            </a:r>
            <a:r>
              <a:rPr lang="en-US" sz="1600" b="1" dirty="0">
                <a:latin typeface="+mj-lt"/>
              </a:rPr>
              <a:t>Web Application </a:t>
            </a:r>
            <a:r>
              <a:rPr lang="en-US" sz="1600" b="1">
                <a:latin typeface="+mj-lt"/>
              </a:rPr>
              <a:t>using Django </a:t>
            </a:r>
            <a:r>
              <a:rPr lang="en-US" sz="1600" b="1" dirty="0">
                <a:latin typeface="+mj-lt"/>
              </a:rPr>
              <a:t>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786852"/>
            <a:ext cx="8883207" cy="28379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0A5B36D6-2979-AED1-9F01-60609F11FC53}"/>
              </a:ext>
            </a:extLst>
          </p:cNvPr>
          <p:cNvSpPr txBox="1"/>
          <p:nvPr/>
        </p:nvSpPr>
        <p:spPr>
          <a:xfrm>
            <a:off x="385232" y="635526"/>
            <a:ext cx="7887003" cy="2677656"/>
          </a:xfrm>
          <a:prstGeom prst="rect">
            <a:avLst/>
          </a:prstGeom>
          <a:noFill/>
        </p:spPr>
        <p:txBody>
          <a:bodyPr wrap="square">
            <a:spAutoFit/>
          </a:bodyPr>
          <a:lstStyle/>
          <a:p>
            <a:endParaRPr lang="en-US" dirty="0"/>
          </a:p>
          <a:p>
            <a:endParaRPr lang="en-US" dirty="0"/>
          </a:p>
          <a:p>
            <a:endParaRPr lang="en-US" dirty="0"/>
          </a:p>
          <a:p>
            <a:r>
              <a:rPr lang="en-US" dirty="0"/>
              <a:t>This project entails the development of a web application utilizing Django, a Python-based web framework, to facilitate online voting processes. The application will offer a user-friendly interface allowing voters to securely cast their votes for various elections or polls. Key functionalities will include user authentication, candidate or option selection, and result tabulation. Utilizing Django's robust features such as built-in user management, form handling, and database integration, the application will ensure data integrity, security, and scalability. Through careful design and implementation, the voting web application will provide an accessible and efficient platform for democratic participation </a:t>
            </a:r>
            <a:r>
              <a:rPr lang="en-US" i="1" dirty="0"/>
              <a:t>while</a:t>
            </a:r>
            <a:r>
              <a:rPr lang="en-US" dirty="0"/>
              <a:t> adhering to best practices in web development and security standards.</a:t>
            </a:r>
          </a:p>
        </p:txBody>
      </p:sp>
    </p:spTree>
    <p:extLst>
      <p:ext uri="{BB962C8B-B14F-4D97-AF65-F5344CB8AC3E}">
        <p14:creationId xmlns:p14="http://schemas.microsoft.com/office/powerpoint/2010/main" val="408805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737347"/>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AA988E8C-FEC4-C0EF-BD38-4332B326FA22}"/>
              </a:ext>
            </a:extLst>
          </p:cNvPr>
          <p:cNvSpPr txBox="1"/>
          <p:nvPr/>
        </p:nvSpPr>
        <p:spPr>
          <a:xfrm>
            <a:off x="366027" y="1138447"/>
            <a:ext cx="8658776" cy="2062103"/>
          </a:xfrm>
          <a:prstGeom prst="rect">
            <a:avLst/>
          </a:prstGeom>
          <a:noFill/>
        </p:spPr>
        <p:txBody>
          <a:bodyPr wrap="square">
            <a:spAutoFit/>
          </a:bodyPr>
          <a:lstStyle/>
          <a:p>
            <a:pPr algn="l"/>
            <a:endParaRPr lang="en-US" sz="1600" b="0" i="0" dirty="0">
              <a:solidFill>
                <a:srgbClr val="000000"/>
              </a:solidFill>
              <a:effectLst/>
              <a:latin typeface="Segoe UI Black" panose="020B0A02040204020203" pitchFamily="34" charset="0"/>
              <a:ea typeface="Segoe UI Black" panose="020B0A02040204020203" pitchFamily="34" charset="0"/>
            </a:endParaRPr>
          </a:p>
          <a:p>
            <a:pPr algn="l"/>
            <a:endParaRPr lang="en-US" sz="1600" b="0" i="0" dirty="0">
              <a:solidFill>
                <a:srgbClr val="000000"/>
              </a:solidFill>
              <a:effectLst/>
              <a:latin typeface="Söhne"/>
            </a:endParaRPr>
          </a:p>
          <a:p>
            <a:pPr algn="l"/>
            <a:r>
              <a:rPr lang="en-US" sz="1600" b="1" i="0" dirty="0">
                <a:solidFill>
                  <a:srgbClr val="000000"/>
                </a:solidFill>
                <a:effectLst/>
                <a:latin typeface="Söhne"/>
              </a:rPr>
              <a:t>The current lack of an accessible and secure online platform for voting poses challenges to democratic processes. Traditional methods are often cumbersome, prone to errors, and limited in accessibility. To address these issues, the development of a user-friendly and secure web application using Django is necessary. This application aims to provide a convenient and reliable platform for voters to cast their ballots remotely while ensuring the integrity and confidentiality of the voting process.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FF944-CCE3-5938-EB5E-E684B806FB50}"/>
              </a:ext>
            </a:extLst>
          </p:cNvPr>
          <p:cNvSpPr>
            <a:spLocks noGrp="1"/>
          </p:cNvSpPr>
          <p:nvPr>
            <p:ph type="title"/>
          </p:nvPr>
        </p:nvSpPr>
        <p:spPr>
          <a:xfrm>
            <a:off x="44865" y="869674"/>
            <a:ext cx="3760582" cy="207066"/>
          </a:xfrm>
        </p:spPr>
        <p:txBody>
          <a:bodyPr/>
          <a:lstStyle/>
          <a:p>
            <a:r>
              <a:rPr lang="en-US" altLang="zh-CN" sz="1800" b="1">
                <a:solidFill>
                  <a:srgbClr val="213164"/>
                </a:solidFill>
              </a:rPr>
              <a:t>Project Overview </a:t>
            </a:r>
            <a:endParaRPr lang="en-US" sz="1800" b="1">
              <a:solidFill>
                <a:srgbClr val="213164"/>
              </a:solidFill>
            </a:endParaRPr>
          </a:p>
        </p:txBody>
      </p:sp>
      <p:sp>
        <p:nvSpPr>
          <p:cNvPr id="7" name="TextBox 6">
            <a:extLst>
              <a:ext uri="{FF2B5EF4-FFF2-40B4-BE49-F238E27FC236}">
                <a16:creationId xmlns:a16="http://schemas.microsoft.com/office/drawing/2014/main" id="{19E386D4-8669-179F-E5DE-116BB4540074}"/>
              </a:ext>
            </a:extLst>
          </p:cNvPr>
          <p:cNvSpPr txBox="1"/>
          <p:nvPr/>
        </p:nvSpPr>
        <p:spPr>
          <a:xfrm>
            <a:off x="863962" y="1076740"/>
            <a:ext cx="7050569" cy="3323987"/>
          </a:xfrm>
          <a:prstGeom prst="rect">
            <a:avLst/>
          </a:prstGeom>
          <a:noFill/>
        </p:spPr>
        <p:txBody>
          <a:bodyPr wrap="square">
            <a:spAutoFit/>
          </a:bodyPr>
          <a:lstStyle/>
          <a:p>
            <a:pPr marL="285750" indent="-285750" algn="l">
              <a:buFont typeface="Arial" panose="020B0604020202020204" pitchFamily="34" charset="0"/>
              <a:buChar char="•"/>
            </a:pPr>
            <a:r>
              <a:rPr lang="en-US" altLang="zh-CN" b="0" i="0" dirty="0">
                <a:solidFill>
                  <a:srgbClr val="0D0D0D"/>
                </a:solidFill>
                <a:effectLst/>
                <a:latin typeface="Söhne"/>
              </a:rPr>
              <a:t>Project Overview:</a:t>
            </a:r>
          </a:p>
          <a:p>
            <a:pPr algn="l"/>
            <a:r>
              <a:rPr lang="en-US" altLang="zh-CN" b="0" i="0" dirty="0">
                <a:solidFill>
                  <a:srgbClr val="0D0D0D"/>
                </a:solidFill>
                <a:effectLst/>
                <a:latin typeface="Söhne"/>
              </a:rPr>
              <a:t>The voting web application using Django aims to create a straightforward online platform for users to participate in voting processes. Users will be able to log in, view available elections or polls, cast their votes, and view the results. The application will prioritize simplicity, ease of use, and security, ensuring a smooth voting experience for all users.</a:t>
            </a:r>
          </a:p>
          <a:p>
            <a:pPr marL="285750" indent="-285750" algn="l">
              <a:buFont typeface="Arial" panose="020B0604020202020204" pitchFamily="34" charset="0"/>
              <a:buChar char="•"/>
            </a:pPr>
            <a:r>
              <a:rPr lang="en-US" altLang="zh-CN" b="0" i="0" dirty="0">
                <a:solidFill>
                  <a:srgbClr val="0D0D0D"/>
                </a:solidFill>
                <a:effectLst/>
                <a:latin typeface="Söhne"/>
              </a:rPr>
              <a:t>Project setup</a:t>
            </a:r>
          </a:p>
          <a:p>
            <a:pPr marL="285750" indent="-285750" algn="l">
              <a:buFont typeface="Arial" panose="020B0604020202020204" pitchFamily="34" charset="0"/>
              <a:buChar char="•"/>
            </a:pPr>
            <a:r>
              <a:rPr lang="en-US" altLang="zh-CN" b="0" i="0" dirty="0">
                <a:solidFill>
                  <a:srgbClr val="0D0D0D"/>
                </a:solidFill>
                <a:effectLst/>
                <a:latin typeface="Söhne"/>
              </a:rPr>
              <a:t>App creation </a:t>
            </a:r>
          </a:p>
          <a:p>
            <a:pPr marL="285750" indent="-285750" algn="l">
              <a:buFont typeface="Arial" panose="020B0604020202020204" pitchFamily="34" charset="0"/>
              <a:buChar char="•"/>
            </a:pPr>
            <a:r>
              <a:rPr lang="en-US" altLang="zh-CN" dirty="0">
                <a:solidFill>
                  <a:srgbClr val="0D0D0D"/>
                </a:solidFill>
                <a:latin typeface="Söhne"/>
              </a:rPr>
              <a:t>Database</a:t>
            </a:r>
            <a:r>
              <a:rPr lang="en-US" altLang="zh-CN" b="0" i="0" dirty="0">
                <a:solidFill>
                  <a:srgbClr val="0D0D0D"/>
                </a:solidFill>
                <a:effectLst/>
                <a:latin typeface="Söhne"/>
              </a:rPr>
              <a:t> models</a:t>
            </a:r>
          </a:p>
          <a:p>
            <a:pPr marL="285750" indent="-285750" algn="l">
              <a:buFont typeface="Arial" panose="020B0604020202020204" pitchFamily="34" charset="0"/>
              <a:buChar char="•"/>
            </a:pPr>
            <a:r>
              <a:rPr lang="en-US" altLang="zh-CN" b="0" i="0" dirty="0">
                <a:solidFill>
                  <a:srgbClr val="0D0D0D"/>
                </a:solidFill>
                <a:effectLst/>
                <a:latin typeface="Söhne"/>
              </a:rPr>
              <a:t>Admin interfaces</a:t>
            </a:r>
          </a:p>
          <a:p>
            <a:pPr marL="285750" indent="-285750" algn="l">
              <a:buFont typeface="Arial" panose="020B0604020202020204" pitchFamily="34" charset="0"/>
              <a:buChar char="•"/>
            </a:pPr>
            <a:r>
              <a:rPr lang="en-US" altLang="zh-CN" b="0" i="0" dirty="0">
                <a:solidFill>
                  <a:srgbClr val="0D0D0D"/>
                </a:solidFill>
                <a:effectLst/>
                <a:latin typeface="Söhne"/>
              </a:rPr>
              <a:t>User authentication</a:t>
            </a:r>
          </a:p>
          <a:p>
            <a:pPr marL="285750" indent="-285750" algn="l">
              <a:buFont typeface="Arial" panose="020B0604020202020204" pitchFamily="34" charset="0"/>
              <a:buChar char="•"/>
            </a:pPr>
            <a:r>
              <a:rPr lang="en-US" altLang="zh-CN" dirty="0">
                <a:solidFill>
                  <a:srgbClr val="0D0D0D"/>
                </a:solidFill>
                <a:latin typeface="Söhne"/>
              </a:rPr>
              <a:t>Poll creation</a:t>
            </a:r>
          </a:p>
          <a:p>
            <a:pPr marL="285750" indent="-285750" algn="l">
              <a:buFont typeface="Arial" panose="020B0604020202020204" pitchFamily="34" charset="0"/>
              <a:buChar char="•"/>
            </a:pPr>
            <a:r>
              <a:rPr lang="en-US" altLang="zh-CN" dirty="0">
                <a:solidFill>
                  <a:srgbClr val="0D0D0D"/>
                </a:solidFill>
                <a:latin typeface="Söhne"/>
              </a:rPr>
              <a:t>Voting and results display</a:t>
            </a:r>
            <a:endParaRPr lang="en-US" altLang="zh-CN" b="0" i="0" dirty="0">
              <a:solidFill>
                <a:srgbClr val="0D0D0D"/>
              </a:solidFill>
              <a:effectLst/>
              <a:latin typeface="Söhne"/>
            </a:endParaRPr>
          </a:p>
          <a:p>
            <a:pPr marL="285750" indent="-285750" algn="l">
              <a:buFont typeface="Arial" panose="020B0604020202020204" pitchFamily="34" charset="0"/>
              <a:buChar char="•"/>
            </a:pPr>
            <a:r>
              <a:rPr lang="en-US" altLang="zh-CN" b="0" i="0" dirty="0">
                <a:solidFill>
                  <a:srgbClr val="0D0D0D"/>
                </a:solidFill>
                <a:effectLst/>
                <a:latin typeface="Söhne"/>
              </a:rPr>
              <a:t>Frond end design</a:t>
            </a:r>
            <a:r>
              <a:rPr lang="zh-CN" altLang="en-US" b="0" i="0" dirty="0">
                <a:solidFill>
                  <a:srgbClr val="0D0D0D"/>
                </a:solidFill>
                <a:effectLst/>
                <a:latin typeface="Söhne"/>
              </a:rPr>
              <a:t> </a:t>
            </a:r>
            <a:r>
              <a:rPr lang="en-US" altLang="zh-CN" b="0" i="0" dirty="0">
                <a:solidFill>
                  <a:srgbClr val="0D0D0D"/>
                </a:solidFill>
                <a:effectLst/>
                <a:latin typeface="Söhne"/>
              </a:rPr>
              <a:t>and </a:t>
            </a:r>
            <a:r>
              <a:rPr lang="en-US" altLang="zh-CN" dirty="0">
                <a:solidFill>
                  <a:srgbClr val="0D0D0D"/>
                </a:solidFill>
                <a:latin typeface="Söhne"/>
              </a:rPr>
              <a:t>URL</a:t>
            </a:r>
            <a:r>
              <a:rPr lang="zh-CN" altLang="en-US" dirty="0">
                <a:solidFill>
                  <a:srgbClr val="0D0D0D"/>
                </a:solidFill>
                <a:latin typeface="Söhne"/>
              </a:rPr>
              <a:t> </a:t>
            </a:r>
            <a:r>
              <a:rPr lang="en-US" altLang="zh-CN" dirty="0">
                <a:solidFill>
                  <a:srgbClr val="0D0D0D"/>
                </a:solidFill>
                <a:latin typeface="Söhne"/>
              </a:rPr>
              <a:t>routing</a:t>
            </a:r>
          </a:p>
          <a:p>
            <a:pPr marL="285750" indent="-285750" algn="l">
              <a:buFont typeface="Arial" panose="020B0604020202020204" pitchFamily="34" charset="0"/>
              <a:buChar char="•"/>
            </a:pPr>
            <a:r>
              <a:rPr lang="en-US" altLang="zh-CN" dirty="0">
                <a:solidFill>
                  <a:srgbClr val="0D0D0D"/>
                </a:solidFill>
                <a:latin typeface="Söhne"/>
              </a:rPr>
              <a:t>Testing and deployment</a:t>
            </a:r>
          </a:p>
          <a:p>
            <a:pPr marL="285750" indent="-285750" algn="l">
              <a:buFont typeface="Arial" panose="020B0604020202020204" pitchFamily="34" charset="0"/>
              <a:buChar char="•"/>
            </a:pPr>
            <a:endParaRPr lang="en-US" b="0" i="0" dirty="0">
              <a:solidFill>
                <a:srgbClr val="0D0D0D"/>
              </a:solidFill>
              <a:effectLst/>
              <a:latin typeface="Söhne"/>
            </a:endParaRPr>
          </a:p>
        </p:txBody>
      </p:sp>
    </p:spTree>
    <p:extLst>
      <p:ext uri="{BB962C8B-B14F-4D97-AF65-F5344CB8AC3E}">
        <p14:creationId xmlns:p14="http://schemas.microsoft.com/office/powerpoint/2010/main" val="1467642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2">
            <a:extLst>
              <a:ext uri="{FF2B5EF4-FFF2-40B4-BE49-F238E27FC236}">
                <a16:creationId xmlns:a16="http://schemas.microsoft.com/office/drawing/2014/main" id="{8BB7E3F5-EE86-7490-F283-EAEA431EE94A}"/>
              </a:ext>
            </a:extLst>
          </p:cNvPr>
          <p:cNvSpPr>
            <a:spLocks noChangeArrowheads="1"/>
          </p:cNvSpPr>
          <p:nvPr/>
        </p:nvSpPr>
        <p:spPr bwMode="auto">
          <a:xfrm>
            <a:off x="0" y="0"/>
            <a:ext cx="3746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B8E77C3-E87D-9F48-29AB-45B691ED077E}"/>
              </a:ext>
            </a:extLst>
          </p:cNvPr>
          <p:cNvSpPr>
            <a:spLocks noChangeArrowheads="1"/>
          </p:cNvSpPr>
          <p:nvPr/>
        </p:nvSpPr>
        <p:spPr bwMode="auto">
          <a:xfrm>
            <a:off x="152400" y="152400"/>
            <a:ext cx="3746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132CF70D-AAA4-D6E7-F75F-EE103EFB2EA4}"/>
              </a:ext>
            </a:extLst>
          </p:cNvPr>
          <p:cNvSpPr>
            <a:spLocks noChangeArrowheads="1"/>
          </p:cNvSpPr>
          <p:nvPr/>
        </p:nvSpPr>
        <p:spPr bwMode="auto">
          <a:xfrm>
            <a:off x="251822" y="1249495"/>
            <a:ext cx="889217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Develop a voting web application using Django framework. Users authenticate,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view available elections, cast votes, and view results. Administrators create elections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and manage candidates. Implement basic security measures, ensure a minimalist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interface for easy navigation.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2B9C4836-ED40-3B29-5488-35B62390777B}"/>
              </a:ext>
            </a:extLst>
          </p:cNvPr>
          <p:cNvSpPr>
            <a:spLocks noChangeArrowheads="1"/>
          </p:cNvSpPr>
          <p:nvPr/>
        </p:nvSpPr>
        <p:spPr bwMode="auto">
          <a:xfrm>
            <a:off x="138652" y="1302359"/>
            <a:ext cx="3746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02038" y="649299"/>
            <a:ext cx="9144000" cy="417422"/>
          </a:xfrm>
          <a:prstGeom prst="rect">
            <a:avLst/>
          </a:prstGeom>
          <a:noFill/>
        </p:spPr>
        <p:txBody>
          <a:bodyPr wrap="square">
            <a:spAutoFit/>
          </a:bodyPr>
          <a:lstStyle/>
          <a:p>
            <a:pPr marL="457200" lvl="1" algn="l">
              <a:lnSpc>
                <a:spcPct val="150000"/>
              </a:lnSpc>
            </a:pPr>
            <a:r>
              <a:rPr lang="en-US" altLang="zh-CN" sz="1600" b="1" dirty="0">
                <a:solidFill>
                  <a:srgbClr val="213163"/>
                </a:solidFill>
                <a:latin typeface="Times New Roman" panose="02020603050405020304" pitchFamily="18" charset="0"/>
                <a:cs typeface="Times New Roman" panose="02020603050405020304" pitchFamily="18" charset="0"/>
              </a:rPr>
              <a:t>Advantages:</a:t>
            </a: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45EBEB4F-DC86-2264-B0CB-A5BF43CF4E24}"/>
              </a:ext>
            </a:extLst>
          </p:cNvPr>
          <p:cNvSpPr txBox="1"/>
          <p:nvPr/>
        </p:nvSpPr>
        <p:spPr>
          <a:xfrm>
            <a:off x="138652" y="1340643"/>
            <a:ext cx="7692114" cy="3323987"/>
          </a:xfrm>
          <a:prstGeom prst="rect">
            <a:avLst/>
          </a:prstGeom>
          <a:noFill/>
        </p:spPr>
        <p:txBody>
          <a:bodyPr wrap="square">
            <a:spAutoFit/>
          </a:bodyPr>
          <a:lstStyle/>
          <a:p>
            <a:r>
              <a:rPr lang="en-US" b="0" i="0" dirty="0">
                <a:solidFill>
                  <a:srgbClr val="0D0D0D"/>
                </a:solidFill>
                <a:effectLst/>
                <a:latin typeface="Söhne"/>
              </a:rPr>
              <a:t>Advantages of Django Framework for Voting Web Application:</a:t>
            </a:r>
          </a:p>
          <a:p>
            <a:pPr marL="285750" indent="-285750">
              <a:buFont typeface="Arial" panose="020B0604020202020204" pitchFamily="34" charset="0"/>
              <a:buChar char="•"/>
            </a:pPr>
            <a:endParaRPr lang="en-US" b="0" i="0" dirty="0">
              <a:solidFill>
                <a:srgbClr val="0D0D0D"/>
              </a:solidFill>
              <a:effectLst/>
              <a:latin typeface="Söhne"/>
            </a:endParaRPr>
          </a:p>
          <a:p>
            <a:pPr marL="285750" indent="-285750">
              <a:buFont typeface="Arial" panose="020B0604020202020204" pitchFamily="34" charset="0"/>
              <a:buChar char="•"/>
            </a:pPr>
            <a:r>
              <a:rPr lang="en-US" b="0" i="0" dirty="0">
                <a:solidFill>
                  <a:srgbClr val="0D0D0D"/>
                </a:solidFill>
                <a:effectLst/>
                <a:latin typeface="Söhne"/>
              </a:rPr>
              <a:t>1. Rapid Development: Django's built-in features and conventions enable fast development, allowing for quick deployment of the voting web application.</a:t>
            </a:r>
          </a:p>
          <a:p>
            <a:pPr marL="285750" indent="-285750">
              <a:buFont typeface="Arial" panose="020B0604020202020204" pitchFamily="34" charset="0"/>
              <a:buChar char="•"/>
            </a:pPr>
            <a:endParaRPr lang="en-US" b="0" i="0" dirty="0">
              <a:solidFill>
                <a:srgbClr val="0D0D0D"/>
              </a:solidFill>
              <a:effectLst/>
              <a:latin typeface="Söhne"/>
            </a:endParaRPr>
          </a:p>
          <a:p>
            <a:pPr marL="285750" indent="-285750">
              <a:buFont typeface="Arial" panose="020B0604020202020204" pitchFamily="34" charset="0"/>
              <a:buChar char="•"/>
            </a:pPr>
            <a:r>
              <a:rPr lang="en-US" b="0" i="0" dirty="0">
                <a:solidFill>
                  <a:srgbClr val="0D0D0D"/>
                </a:solidFill>
                <a:effectLst/>
                <a:latin typeface="Söhne"/>
              </a:rPr>
              <a:t>2. Scalability: Django's modular structure and scalability features make it suitable for handling increased traffic and accommodating future growth of the application.</a:t>
            </a:r>
          </a:p>
          <a:p>
            <a:pPr marL="285750" indent="-285750">
              <a:buFont typeface="Arial" panose="020B0604020202020204" pitchFamily="34" charset="0"/>
              <a:buChar char="•"/>
            </a:pPr>
            <a:endParaRPr lang="en-US" b="0" i="0" dirty="0">
              <a:solidFill>
                <a:srgbClr val="0D0D0D"/>
              </a:solidFill>
              <a:effectLst/>
              <a:latin typeface="Söhne"/>
            </a:endParaRPr>
          </a:p>
          <a:p>
            <a:pPr marL="285750" indent="-285750">
              <a:buFont typeface="Arial" panose="020B0604020202020204" pitchFamily="34" charset="0"/>
              <a:buChar char="•"/>
            </a:pPr>
            <a:r>
              <a:rPr lang="en-US" b="0" i="0" dirty="0">
                <a:solidFill>
                  <a:srgbClr val="0D0D0D"/>
                </a:solidFill>
                <a:effectLst/>
                <a:latin typeface="Söhne"/>
              </a:rPr>
              <a:t>3. Security: Django provides robust security features, including protection against common vulnerabilities such as CSRF attacks and SQL injection, ensuring the integrity and confidentiality of the voting process.</a:t>
            </a:r>
          </a:p>
          <a:p>
            <a:pPr marL="285750" indent="-285750">
              <a:buFont typeface="Arial" panose="020B0604020202020204" pitchFamily="34" charset="0"/>
              <a:buChar char="•"/>
            </a:pPr>
            <a:endParaRPr lang="en-US" b="0" i="0" dirty="0">
              <a:solidFill>
                <a:srgbClr val="0D0D0D"/>
              </a:solidFill>
              <a:effectLst/>
              <a:latin typeface="Söhne"/>
            </a:endParaRPr>
          </a:p>
          <a:p>
            <a:pPr marL="285750" indent="-285750">
              <a:buFont typeface="Arial" panose="020B0604020202020204" pitchFamily="34" charset="0"/>
              <a:buChar char="•"/>
            </a:pPr>
            <a:r>
              <a:rPr lang="en-US" dirty="0">
                <a:solidFill>
                  <a:srgbClr val="0D0D0D"/>
                </a:solidFill>
                <a:latin typeface="Söhne"/>
              </a:rPr>
              <a:t>4.</a:t>
            </a:r>
            <a:r>
              <a:rPr lang="en-US" b="0" i="0" dirty="0">
                <a:solidFill>
                  <a:srgbClr val="0D0D0D"/>
                </a:solidFill>
                <a:effectLst/>
                <a:latin typeface="Söhne"/>
              </a:rPr>
              <a:t> Built-in Authentication: Django offers a built-in user authentication system, simplifying the implementation of user registration, login, and account management functionalities.</a:t>
            </a:r>
          </a:p>
          <a:p>
            <a:pPr marL="285750" indent="-285750">
              <a:buFont typeface="Arial" panose="020B0604020202020204" pitchFamily="34" charset="0"/>
              <a:buChar char="•"/>
            </a:pPr>
            <a:endParaRPr lang="en-US" b="0" i="0" dirty="0">
              <a:solidFill>
                <a:srgbClr val="0D0D0D"/>
              </a:solidFill>
              <a:effectLst/>
              <a:latin typeface="Söhne"/>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6387" y="711418"/>
            <a:ext cx="8017933" cy="786754"/>
          </a:xfrm>
          <a:prstGeom prst="rect">
            <a:avLst/>
          </a:prstGeom>
          <a:noFill/>
        </p:spPr>
        <p:txBody>
          <a:bodyPr wrap="square">
            <a:spAutoFit/>
          </a:bodyPr>
          <a:lstStyle/>
          <a:p>
            <a:pPr marL="457200" lvl="1" algn="l">
              <a:lnSpc>
                <a:spcPct val="150000"/>
              </a:lnSpc>
            </a:pPr>
            <a:r>
              <a:rPr lang="en-US" altLang="zh-CN" sz="1600" b="1" i="0">
                <a:solidFill>
                  <a:srgbClr val="213163"/>
                </a:solidFill>
                <a:effectLst/>
                <a:latin typeface="Times New Roman" panose="02020603050405020304" pitchFamily="18" charset="0"/>
                <a:cs typeface="Times New Roman" panose="02020603050405020304" pitchFamily="18" charset="0"/>
              </a:rPr>
              <a:t>Disadvantages </a:t>
            </a:r>
            <a:endParaRPr lang="en-US" sz="1600" b="1" i="0">
              <a:solidFill>
                <a:srgbClr val="213163"/>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sz="1600" b="1" i="0">
              <a:solidFill>
                <a:srgbClr val="213163"/>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9CCB13A7-0CAB-BCB0-F297-0FA95DA4C02A}"/>
              </a:ext>
            </a:extLst>
          </p:cNvPr>
          <p:cNvSpPr txBox="1"/>
          <p:nvPr/>
        </p:nvSpPr>
        <p:spPr>
          <a:xfrm>
            <a:off x="347290" y="1319684"/>
            <a:ext cx="7682119" cy="2893100"/>
          </a:xfrm>
          <a:prstGeom prst="rect">
            <a:avLst/>
          </a:prstGeom>
          <a:noFill/>
        </p:spPr>
        <p:txBody>
          <a:bodyPr wrap="square">
            <a:spAutoFit/>
          </a:bodyPr>
          <a:lstStyle/>
          <a:p>
            <a:pPr marL="285750" indent="-285750">
              <a:buFont typeface="Arial" panose="020B0604020202020204" pitchFamily="34" charset="0"/>
              <a:buChar char="•"/>
            </a:pPr>
            <a:r>
              <a:rPr lang="en-US" altLang="zh-CN" b="0" i="0" dirty="0">
                <a:solidFill>
                  <a:srgbClr val="0D0D0D"/>
                </a:solidFill>
                <a:effectLst/>
                <a:latin typeface="Söhne"/>
              </a:rPr>
              <a:t>Learning curve:</a:t>
            </a:r>
            <a:r>
              <a:rPr lang="zh-CN" altLang="en-US" b="0" i="0" dirty="0">
                <a:solidFill>
                  <a:srgbClr val="0D0D0D"/>
                </a:solidFill>
                <a:effectLst/>
                <a:latin typeface="Söhne"/>
              </a:rPr>
              <a:t> </a:t>
            </a:r>
            <a:r>
              <a:rPr lang="en-US" b="0" i="0" dirty="0">
                <a:solidFill>
                  <a:srgbClr val="0D0D0D"/>
                </a:solidFill>
                <a:effectLst/>
                <a:latin typeface="Söhne"/>
              </a:rPr>
              <a:t>Django has a learning curve, especially for beginners or developers who are not familiar with Python or MVC (Model-View-Controller) frameworks. It may take time for developers to become proficient in Django's concepts and conventions.</a:t>
            </a:r>
          </a:p>
          <a:p>
            <a:pPr marL="285750" indent="-285750">
              <a:buFont typeface="Arial" panose="020B0604020202020204" pitchFamily="34" charset="0"/>
              <a:buChar char="•"/>
            </a:pPr>
            <a:endParaRPr lang="en-US" dirty="0">
              <a:solidFill>
                <a:srgbClr val="0D0D0D"/>
              </a:solidFill>
              <a:latin typeface="Söhne"/>
            </a:endParaRPr>
          </a:p>
          <a:p>
            <a:pPr algn="l">
              <a:buFont typeface="+mj-lt"/>
              <a:buAutoNum type="arabicPeriod"/>
            </a:pPr>
            <a:r>
              <a:rPr lang="en-US" b="0" i="0" dirty="0">
                <a:solidFill>
                  <a:srgbClr val="0D0D0D"/>
                </a:solidFill>
                <a:effectLst/>
                <a:latin typeface="Söhne"/>
              </a:rPr>
              <a:t>     Overhead: Django's batteries-included approach may lead to unnecessary overhead for simpler                applications, potentially impacting performance.</a:t>
            </a:r>
          </a:p>
          <a:p>
            <a:pPr algn="l">
              <a:buFont typeface="+mj-lt"/>
              <a:buAutoNum type="arabicPeriod"/>
            </a:pPr>
            <a:r>
              <a:rPr lang="en-US" b="0" i="0" dirty="0">
                <a:solidFill>
                  <a:srgbClr val="0D0D0D"/>
                </a:solidFill>
                <a:effectLst/>
                <a:latin typeface="Söhne"/>
              </a:rPr>
              <a:t>     Learning Curve: Django's extensive feature set and conventions may present a steep learning     curve for developers who are new to the framework.</a:t>
            </a:r>
          </a:p>
          <a:p>
            <a:pPr algn="l">
              <a:buFont typeface="+mj-lt"/>
              <a:buAutoNum type="arabicPeriod"/>
            </a:pPr>
            <a:r>
              <a:rPr lang="en-US" b="0" i="0" dirty="0">
                <a:solidFill>
                  <a:srgbClr val="0D0D0D"/>
                </a:solidFill>
                <a:effectLst/>
                <a:latin typeface="Söhne"/>
              </a:rPr>
              <a:t>   Limited Flexibility: While Django offers a lot of built-in functionality, it may be less flexible compared to micro-frameworks when it comes to customizing certain aspects of the application.</a:t>
            </a:r>
          </a:p>
          <a:p>
            <a:pPr algn="l">
              <a:buFont typeface="+mj-lt"/>
              <a:buAutoNum type="arabicPeriod"/>
            </a:pPr>
            <a:r>
              <a:rPr lang="en-US" b="0" i="0" dirty="0">
                <a:solidFill>
                  <a:srgbClr val="0D0D0D"/>
                </a:solidFill>
                <a:effectLst/>
                <a:latin typeface="Söhne"/>
              </a:rPr>
              <a:t>   Deployment Complexity: Deploying Django applications can be more complex compared to simpler frameworks, especially for beginners, requiring additional configuration and setup.</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3740264548"/>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a:effectLst/>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 name="Picture 3">
            <a:extLst>
              <a:ext uri="{FF2B5EF4-FFF2-40B4-BE49-F238E27FC236}">
                <a16:creationId xmlns:a16="http://schemas.microsoft.com/office/drawing/2014/main" id="{8EBCF3D7-F9EA-F67B-1401-5176A88C75D3}"/>
              </a:ext>
            </a:extLst>
          </p:cNvPr>
          <p:cNvPicPr>
            <a:picLocks noChangeAspect="1"/>
          </p:cNvPicPr>
          <p:nvPr/>
        </p:nvPicPr>
        <p:blipFill>
          <a:blip r:embed="rId10"/>
          <a:stretch>
            <a:fillRect/>
          </a:stretch>
        </p:blipFill>
        <p:spPr>
          <a:xfrm>
            <a:off x="2841968" y="3575329"/>
            <a:ext cx="1135672" cy="520489"/>
          </a:xfrm>
          <a:prstGeom prst="rect">
            <a:avLst/>
          </a:prstGeom>
        </p:spPr>
      </p:pic>
      <p:pic>
        <p:nvPicPr>
          <p:cNvPr id="4" name="Picture 7">
            <a:extLst>
              <a:ext uri="{FF2B5EF4-FFF2-40B4-BE49-F238E27FC236}">
                <a16:creationId xmlns:a16="http://schemas.microsoft.com/office/drawing/2014/main" id="{E9B3A484-C572-A989-0D62-6F9088304B91}"/>
              </a:ext>
            </a:extLst>
          </p:cNvPr>
          <p:cNvPicPr>
            <a:picLocks noChangeAspect="1"/>
          </p:cNvPicPr>
          <p:nvPr/>
        </p:nvPicPr>
        <p:blipFill>
          <a:blip r:embed="rId11"/>
          <a:stretch>
            <a:fillRect/>
          </a:stretch>
        </p:blipFill>
        <p:spPr>
          <a:xfrm>
            <a:off x="5781369" y="3921036"/>
            <a:ext cx="1314066" cy="760019"/>
          </a:xfrm>
          <a:prstGeom prst="rect">
            <a:avLst/>
          </a:prstGeom>
        </p:spPr>
      </p:pic>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177</TotalTime>
  <Words>1216</Words>
  <Application>Microsoft Office PowerPoint</Application>
  <PresentationFormat>On-screen Show (16:9)</PresentationFormat>
  <Paragraphs>116</Paragraphs>
  <Slides>18</Slides>
  <Notes>9</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Segoe UI Black</vt:lpstr>
      <vt:lpstr>Söhne</vt:lpstr>
      <vt:lpstr>Times New Roman</vt:lpstr>
      <vt:lpstr>Simple Light</vt:lpstr>
      <vt:lpstr>PowerPoint Presentation</vt:lpstr>
      <vt:lpstr>PowerPoint Presentation</vt:lpstr>
      <vt:lpstr>Abstract</vt:lpstr>
      <vt:lpstr>Problem Statement</vt:lpstr>
      <vt:lpstr>Project Overview </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21</cp:revision>
  <dcterms:modified xsi:type="dcterms:W3CDTF">2024-04-26T09:35:23Z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