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6" r:id="rId3"/>
    <p:sldId id="269" r:id="rId4"/>
    <p:sldId id="271" r:id="rId5"/>
    <p:sldId id="272" r:id="rId6"/>
    <p:sldId id="273" r:id="rId7"/>
    <p:sldId id="274" r:id="rId8"/>
    <p:sldId id="277" r:id="rId9"/>
    <p:sldId id="278" r:id="rId10"/>
    <p:sldId id="279" r:id="rId1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P</a:t>
            </a:r>
            <a:r>
              <a:rPr altLang="zh-CN" lang="en-US"/>
              <a:t>u</a:t>
            </a:r>
            <a:r>
              <a:rPr altLang="zh-CN" lang="en-US"/>
              <a:t>b</a:t>
            </a:r>
            <a:r>
              <a:rPr altLang="zh-CN" lang="en-US"/>
              <a:t>l</a:t>
            </a:r>
            <a:r>
              <a:rPr altLang="zh-CN" lang="en-US"/>
              <a:t>i</a:t>
            </a:r>
            <a:r>
              <a:rPr altLang="zh-CN" lang="en-US"/>
              <a:t>c </a:t>
            </a:r>
            <a:r>
              <a:rPr altLang="zh-CN" lang="en-US"/>
              <a:t>transport </a:t>
            </a:r>
            <a:r>
              <a:rPr altLang="zh-CN" lang="en-US"/>
              <a:t>optimization </a:t>
            </a:r>
            <a:endParaRPr altLang="zh-CN" lang="en-US"/>
          </a:p>
        </p:txBody>
      </p:sp>
      <p:sp>
        <p:nvSpPr>
          <p:cNvPr id="1048587" name="Subtitle 2"/>
          <p:cNvSpPr>
            <a:spLocks noGrp="1"/>
          </p:cNvSpPr>
          <p:nvPr>
            <p:ph type="subTitle" idx="1"/>
          </p:nvPr>
        </p:nvSpPr>
        <p:spPr/>
        <p:txBody>
          <a:bodyPr/>
          <a:p>
            <a:r>
              <a:rPr altLang="zh-CN" b="1" sz="3200" lang="en-US"/>
              <a:t>P</a:t>
            </a:r>
            <a:r>
              <a:rPr altLang="zh-CN" b="1" sz="3200" lang="en-US"/>
              <a:t>h</a:t>
            </a:r>
            <a:r>
              <a:rPr altLang="zh-CN" b="1" sz="3200" lang="en-US"/>
              <a:t>a</a:t>
            </a:r>
            <a:r>
              <a:rPr altLang="zh-CN" b="1" sz="3200" lang="en-US"/>
              <a:t>s</a:t>
            </a:r>
            <a:r>
              <a:rPr altLang="zh-CN" b="1" sz="3200" lang="en-US"/>
              <a:t>e</a:t>
            </a:r>
            <a:r>
              <a:rPr altLang="zh-CN" b="1" sz="3200" lang="en-US"/>
              <a:t> </a:t>
            </a:r>
            <a:r>
              <a:rPr altLang="zh-CN" b="1" sz="3200" lang="en-US"/>
              <a:t>5</a:t>
            </a:r>
            <a:r>
              <a:rPr altLang="zh-CN" b="1" sz="3200" lang="en-US"/>
              <a:t>:</a:t>
            </a:r>
            <a:r>
              <a:rPr altLang="zh-CN" b="1" sz="3200" lang="en-US"/>
              <a:t> </a:t>
            </a:r>
            <a:r>
              <a:rPr altLang="zh-CN" b="1" sz="3200" lang="en-US"/>
              <a:t>p</a:t>
            </a:r>
            <a:r>
              <a:rPr altLang="zh-CN" b="1" sz="3200" lang="en-US"/>
              <a:t>r</a:t>
            </a:r>
            <a:r>
              <a:rPr altLang="zh-CN" b="1" sz="3200" lang="en-US"/>
              <a:t>o</a:t>
            </a:r>
            <a:r>
              <a:rPr altLang="zh-CN" b="1" sz="3200" lang="en-US"/>
              <a:t>j</a:t>
            </a:r>
            <a:r>
              <a:rPr altLang="zh-CN" b="1" sz="3200" lang="en-US"/>
              <a:t>ect </a:t>
            </a:r>
            <a:r>
              <a:rPr altLang="zh-CN" b="1" sz="3200" lang="en-US"/>
              <a:t>d</a:t>
            </a:r>
            <a:r>
              <a:rPr altLang="zh-CN" b="1" sz="3200" lang="en-US"/>
              <a:t>o</a:t>
            </a:r>
            <a:r>
              <a:rPr altLang="zh-CN" b="1" sz="3200" lang="en-US"/>
              <a:t>c</a:t>
            </a:r>
            <a:r>
              <a:rPr altLang="zh-CN" b="1" sz="3200" lang="en-US"/>
              <a:t>u</a:t>
            </a:r>
            <a:r>
              <a:rPr altLang="zh-CN" b="1" sz="3200" lang="en-US"/>
              <a:t>m</a:t>
            </a:r>
            <a:r>
              <a:rPr altLang="zh-CN" b="1" sz="3200" lang="en-US"/>
              <a:t>e</a:t>
            </a:r>
            <a:r>
              <a:rPr altLang="zh-CN" b="1" sz="3200" lang="en-US"/>
              <a:t>n</a:t>
            </a:r>
            <a:r>
              <a:rPr altLang="zh-CN" b="1" sz="3200" lang="en-US"/>
              <a:t>t</a:t>
            </a:r>
            <a:r>
              <a:rPr altLang="zh-CN" b="1" sz="3200" lang="en-US"/>
              <a:t>i</a:t>
            </a:r>
            <a:r>
              <a:rPr altLang="zh-CN" b="1" sz="3200" lang="en-US"/>
              <a:t>o</a:t>
            </a:r>
            <a:r>
              <a:rPr altLang="zh-CN" b="1" sz="3200" lang="en-US"/>
              <a:t>n </a:t>
            </a:r>
            <a:r>
              <a:rPr altLang="zh-CN" b="1" sz="3200" lang="en-US"/>
              <a:t>&amp;</a:t>
            </a:r>
            <a:r>
              <a:rPr altLang="zh-CN" b="1" sz="3200" lang="en-US"/>
              <a:t> </a:t>
            </a:r>
            <a:r>
              <a:rPr altLang="zh-CN" b="1" sz="3200" lang="en-US"/>
              <a:t>s</a:t>
            </a:r>
            <a:r>
              <a:rPr altLang="zh-CN" b="1" sz="3200" lang="en-US"/>
              <a:t>u</a:t>
            </a:r>
            <a:r>
              <a:rPr altLang="zh-CN" b="1" sz="3200" lang="en-US"/>
              <a:t>b</a:t>
            </a:r>
            <a:r>
              <a:rPr altLang="zh-CN" b="1" sz="3200" lang="en-US"/>
              <a:t>m</a:t>
            </a:r>
            <a:r>
              <a:rPr altLang="zh-CN" b="1" sz="3200" lang="en-US"/>
              <a:t>i</a:t>
            </a:r>
            <a:r>
              <a:rPr altLang="zh-CN" b="1" sz="3200" lang="en-US"/>
              <a:t>s</a:t>
            </a:r>
            <a:r>
              <a:rPr altLang="zh-CN" b="1" sz="3200" lang="en-US"/>
              <a:t>sion </a:t>
            </a:r>
            <a:endParaRPr altLang="zh-CN"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2" name=""/>
          <p:cNvSpPr>
            <a:spLocks noGrp="1"/>
          </p:cNvSpPr>
          <p:nvPr>
            <p:ph type="title"/>
          </p:nvPr>
        </p:nvSpPr>
        <p:spPr>
          <a:xfrm>
            <a:off x="0" y="-1280871"/>
            <a:ext cx="7886700" cy="2576149"/>
          </a:xfrm>
        </p:spPr>
        <p:txBody>
          <a:bodyPr/>
          <a:p>
            <a:r>
              <a:rPr lang="en-US"/>
              <a:t>I</a:t>
            </a:r>
            <a:r>
              <a:rPr lang="en-US"/>
              <a:t>n</a:t>
            </a:r>
            <a:r>
              <a:rPr lang="en-US"/>
              <a:t>t</a:t>
            </a:r>
            <a:r>
              <a:rPr lang="en-US"/>
              <a:t>r</a:t>
            </a:r>
            <a:r>
              <a:rPr lang="en-US"/>
              <a:t>o</a:t>
            </a:r>
            <a:r>
              <a:rPr lang="en-US"/>
              <a:t>duction </a:t>
            </a:r>
            <a:r>
              <a:rPr lang="en-US"/>
              <a:t>:</a:t>
            </a:r>
            <a:endParaRPr lang="en-US"/>
          </a:p>
        </p:txBody>
      </p:sp>
      <p:sp>
        <p:nvSpPr>
          <p:cNvPr id="1048653" name=""/>
          <p:cNvSpPr>
            <a:spLocks noGrp="1"/>
          </p:cNvSpPr>
          <p:nvPr>
            <p:ph type="body" idx="1"/>
          </p:nvPr>
        </p:nvSpPr>
        <p:spPr>
          <a:xfrm>
            <a:off x="623888" y="1603176"/>
            <a:ext cx="7886700" cy="4486475"/>
          </a:xfrm>
        </p:spPr>
        <p:txBody>
          <a:bodyPr>
            <a:normAutofit fontScale="100000" lnSpcReduction="20000"/>
          </a:bodyPr>
          <a:p>
            <a:pPr indent="-342900" marL="342900">
              <a:buFont typeface="Arial"/>
              <a:buChar char="•"/>
            </a:pPr>
            <a:r>
              <a:rPr lang="en-US"/>
              <a:t>The improvement of public transport service quality by elimination of the most onerous factors  affecting  the  choice of mass  transit  modes  is  continuously  a  crucial  problem concerning both passengers and transit operators.</a:t>
            </a:r>
            <a:endParaRPr lang="en-US"/>
          </a:p>
          <a:p>
            <a:pPr indent="-342900" marL="342900">
              <a:buFont typeface="Arial"/>
              <a:buChar char="•"/>
            </a:pPr>
            <a:r>
              <a:rPr lang="en-US"/>
              <a:t> The progress that has taken place in the field of hardware (low cost higly powered microcomputers, modem AVML systems  and new generations of public transport vehicle  detectors) creates  high opportunity for deve-lopment of a new very efficient scheduling and control tools.</a:t>
            </a:r>
            <a:endParaRPr lang="en-US"/>
          </a:p>
          <a:p>
            <a:pPr indent="-342900" marL="342900">
              <a:buFont typeface="Arial"/>
              <a:buChar char="•"/>
            </a:pPr>
            <a:r>
              <a:rPr lang="en-US"/>
              <a:t> The weak points of nowadays existing approaches were widely discussed and analysed in detail in [5] and it was argued that the most promising approach should contain as its main points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6" name=""/>
          <p:cNvSpPr>
            <a:spLocks noGrp="1"/>
          </p:cNvSpPr>
          <p:nvPr>
            <p:ph type="title"/>
          </p:nvPr>
        </p:nvSpPr>
        <p:spPr>
          <a:xfrm>
            <a:off x="214989" y="187326"/>
            <a:ext cx="4094339" cy="1600200"/>
          </a:xfrm>
        </p:spPr>
        <p:txBody>
          <a:bodyPr/>
          <a:p>
            <a:r>
              <a:rPr b="1" lang="en-US"/>
              <a:t> </a:t>
            </a:r>
            <a:r>
              <a:rPr b="1" lang="en-US"/>
              <a:t>P</a:t>
            </a:r>
            <a:r>
              <a:rPr b="1" lang="en-US"/>
              <a:t>u</a:t>
            </a:r>
            <a:r>
              <a:rPr b="1" lang="en-US"/>
              <a:t>b</a:t>
            </a:r>
            <a:r>
              <a:rPr b="1" lang="en-US"/>
              <a:t>lic </a:t>
            </a:r>
            <a:r>
              <a:rPr b="1" lang="en-US"/>
              <a:t>transport </a:t>
            </a:r>
            <a:r>
              <a:rPr b="1" lang="en-US"/>
              <a:t>optimization</a:t>
            </a:r>
            <a:r>
              <a:rPr b="1" lang="en-US"/>
              <a:t>:</a:t>
            </a:r>
            <a:endParaRPr b="1" lang="en-US"/>
          </a:p>
        </p:txBody>
      </p:sp>
      <p:pic>
        <p:nvPicPr>
          <p:cNvPr id="2097152" name=""/>
          <p:cNvPicPr>
            <a:picLocks/>
          </p:cNvPicPr>
          <p:nvPr>
            <p:ph type="pic" idx="1"/>
          </p:nvPr>
        </p:nvPicPr>
        <p:blipFill>
          <a:blip xmlns:r="http://schemas.openxmlformats.org/officeDocument/2006/relationships" r:embed="rId1"/>
          <a:srcRect t="10756" b="10756"/>
          <a:stretch>
            <a:fillRect/>
          </a:stretch>
        </p:blipFill>
        <p:spPr/>
      </p:pic>
      <p:sp>
        <p:nvSpPr>
          <p:cNvPr id="1048658" name=""/>
          <p:cNvSpPr>
            <a:spLocks noGrp="1"/>
          </p:cNvSpPr>
          <p:nvPr>
            <p:ph type="body" sz="half" idx="2"/>
          </p:nvPr>
        </p:nvSpPr>
        <p:spPr/>
        <p:txBody>
          <a:bodyPr/>
          <a:p>
            <a:pPr indent="-342900" marL="342900">
              <a:buFont typeface="Arial"/>
              <a:buChar char="•"/>
            </a:pPr>
            <a:r>
              <a:rPr sz="2000" lang="en-US"/>
              <a:t>To optimize public transport routes, we use specialized transport models that reflect current or projected transport </a:t>
            </a:r>
            <a:r>
              <a:rPr sz="2000" lang="en-US"/>
              <a:t>demand.</a:t>
            </a:r>
            <a:endParaRPr lang="en-US"/>
          </a:p>
          <a:p>
            <a:pPr indent="-342900" marL="342900">
              <a:buFont typeface="Arial"/>
              <a:buChar char="•"/>
            </a:pPr>
            <a:r>
              <a:rPr sz="2000" lang="en-US"/>
              <a:t>Existing</a:t>
            </a:r>
            <a:r>
              <a:rPr sz="2000" lang="en-US"/>
              <a:t> passenger flows are primarily used for model calibration, not as the main data source for optimization.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9" name=""/>
          <p:cNvSpPr>
            <a:spLocks noGrp="1"/>
          </p:cNvSpPr>
          <p:nvPr>
            <p:ph type="title"/>
          </p:nvPr>
        </p:nvSpPr>
        <p:spPr>
          <a:xfrm>
            <a:off x="0" y="-612774"/>
            <a:ext cx="2949178" cy="1600200"/>
          </a:xfrm>
        </p:spPr>
        <p:txBody>
          <a:bodyPr/>
          <a:p>
            <a:r>
              <a:rPr b="1" sz="3600" lang="en-US"/>
              <a:t>U</a:t>
            </a:r>
            <a:r>
              <a:rPr b="1" sz="3600" lang="en-US"/>
              <a:t>s</a:t>
            </a:r>
            <a:r>
              <a:rPr b="1" sz="3600" lang="en-US"/>
              <a:t>e</a:t>
            </a:r>
            <a:r>
              <a:rPr b="1" sz="3600" lang="en-US"/>
              <a:t>d</a:t>
            </a:r>
            <a:r>
              <a:rPr b="1" sz="3600" lang="en-US"/>
              <a:t>:</a:t>
            </a:r>
            <a:endParaRPr lang="en-US"/>
          </a:p>
        </p:txBody>
      </p:sp>
      <p:sp>
        <p:nvSpPr>
          <p:cNvPr id="1048663" name=""/>
          <p:cNvSpPr txBox="1"/>
          <p:nvPr/>
        </p:nvSpPr>
        <p:spPr>
          <a:xfrm>
            <a:off x="630919" y="1249680"/>
            <a:ext cx="3785435" cy="5069839"/>
          </a:xfrm>
          <a:prstGeom prst="rect"/>
        </p:spPr>
        <p:txBody>
          <a:bodyPr rtlCol="0" wrap="square">
            <a:spAutoFit/>
          </a:bodyPr>
          <a:p>
            <a:pPr indent="-342900" marL="342900">
              <a:buFont typeface="Arial"/>
              <a:buChar char="•"/>
            </a:pPr>
            <a:r>
              <a:rPr sz="2400" lang="en-US">
                <a:solidFill>
                  <a:srgbClr val="000000"/>
                </a:solidFill>
              </a:rPr>
              <a:t>Transportation optimization helps shippers, 3PLs, and transportation consultants analyze shipments, rates, and constraints to produce realistic load plans that reduce overall freight spend. </a:t>
            </a:r>
            <a:endParaRPr sz="2800" lang="en-US">
              <a:solidFill>
                <a:srgbClr val="000000"/>
              </a:solidFill>
            </a:endParaRPr>
          </a:p>
          <a:p>
            <a:pPr indent="-342900" marL="342900">
              <a:buFont typeface="Arial"/>
              <a:buChar char="•"/>
            </a:pPr>
            <a:r>
              <a:rPr sz="2400" lang="en-US">
                <a:solidFill>
                  <a:srgbClr val="000000"/>
                </a:solidFill>
              </a:rPr>
              <a:t>“Companies are being asked to deliver more frequently and in smaller batches.</a:t>
            </a:r>
            <a:endParaRPr sz="2800" lang="en-US">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5047273" y="1384370"/>
            <a:ext cx="3352014" cy="4800458"/>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4" name=""/>
          <p:cNvSpPr>
            <a:spLocks noGrp="1"/>
          </p:cNvSpPr>
          <p:nvPr>
            <p:ph type="title"/>
          </p:nvPr>
        </p:nvSpPr>
        <p:spPr>
          <a:xfrm>
            <a:off x="184120" y="-236412"/>
            <a:ext cx="4547111" cy="1600200"/>
          </a:xfrm>
        </p:spPr>
        <p:txBody>
          <a:bodyPr/>
          <a:p>
            <a:r>
              <a:rPr b="1" lang="en-US"/>
              <a:t>E</a:t>
            </a:r>
            <a:r>
              <a:rPr b="1" lang="en-US"/>
              <a:t>fficient mode of public transport</a:t>
            </a:r>
            <a:r>
              <a:rPr b="1" lang="en-US"/>
              <a:t>:</a:t>
            </a:r>
            <a:endParaRPr b="1" lang="en-US"/>
          </a:p>
        </p:txBody>
      </p:sp>
      <p:pic>
        <p:nvPicPr>
          <p:cNvPr id="2097154" name=""/>
          <p:cNvPicPr>
            <a:picLocks/>
          </p:cNvPicPr>
          <p:nvPr>
            <p:ph type="pic" idx="1"/>
          </p:nvPr>
        </p:nvPicPr>
        <p:blipFill>
          <a:blip xmlns:r="http://schemas.openxmlformats.org/officeDocument/2006/relationships" r:embed="rId1"/>
          <a:srcRect l="12060" r="12060"/>
          <a:stretch>
            <a:fillRect/>
          </a:stretch>
        </p:blipFill>
        <p:spPr/>
      </p:pic>
      <p:sp>
        <p:nvSpPr>
          <p:cNvPr id="1048666" name=""/>
          <p:cNvSpPr>
            <a:spLocks noGrp="1"/>
          </p:cNvSpPr>
          <p:nvPr>
            <p:ph type="body" sz="half" idx="2"/>
          </p:nvPr>
        </p:nvSpPr>
        <p:spPr>
          <a:xfrm>
            <a:off x="668065" y="1832581"/>
            <a:ext cx="2949178" cy="3811588"/>
          </a:xfrm>
        </p:spPr>
        <p:txBody>
          <a:bodyPr/>
          <a:p>
            <a:pPr indent="-285750" marL="285750">
              <a:buFont typeface="Arial"/>
              <a:buChar char="•"/>
            </a:pPr>
            <a:r>
              <a:rPr sz="1800" lang="en-US"/>
              <a:t>Rail remains the quickest and most cost-effective transportation mode for moving large numbers of people.</a:t>
            </a:r>
            <a:endParaRPr sz="2000" lang="en-US"/>
          </a:p>
          <a:p>
            <a:pPr indent="-285750" marL="285750">
              <a:buFont typeface="Arial"/>
              <a:buChar char="•"/>
            </a:pPr>
            <a:r>
              <a:rPr sz="1800" lang="en-US"/>
              <a:t> At average occupancy, a single heavy-rail commuter train can transport nine times as many people in one hour as one traffic lane of cars.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7" name=""/>
          <p:cNvSpPr>
            <a:spLocks noGrp="1"/>
          </p:cNvSpPr>
          <p:nvPr>
            <p:ph type="title"/>
          </p:nvPr>
        </p:nvSpPr>
        <p:spPr>
          <a:xfrm>
            <a:off x="177349" y="-1426368"/>
            <a:ext cx="7886700" cy="2852737"/>
          </a:xfrm>
        </p:spPr>
        <p:txBody>
          <a:bodyPr/>
          <a:p>
            <a:r>
              <a:rPr b="1" sz="7200" lang="en-US"/>
              <a:t>A</a:t>
            </a:r>
            <a:r>
              <a:rPr b="1" sz="7200" lang="en-US"/>
              <a:t>d</a:t>
            </a:r>
            <a:r>
              <a:rPr b="1" sz="7200" lang="en-US"/>
              <a:t>v</a:t>
            </a:r>
            <a:r>
              <a:rPr b="1" sz="7200" lang="en-US"/>
              <a:t>a</a:t>
            </a:r>
            <a:r>
              <a:rPr b="1" sz="7200" lang="en-US"/>
              <a:t>n</a:t>
            </a:r>
            <a:r>
              <a:rPr b="1" sz="7200" lang="en-US"/>
              <a:t>t</a:t>
            </a:r>
            <a:r>
              <a:rPr b="1" sz="7200" lang="en-US"/>
              <a:t>ages</a:t>
            </a:r>
            <a:r>
              <a:rPr b="1" sz="7200" lang="en-US"/>
              <a:t>:</a:t>
            </a:r>
            <a:endParaRPr lang="en-US"/>
          </a:p>
        </p:txBody>
      </p:sp>
      <p:sp>
        <p:nvSpPr>
          <p:cNvPr id="1048668" name=""/>
          <p:cNvSpPr>
            <a:spLocks noGrp="1"/>
          </p:cNvSpPr>
          <p:nvPr>
            <p:ph type="body" idx="1"/>
          </p:nvPr>
        </p:nvSpPr>
        <p:spPr>
          <a:xfrm>
            <a:off x="1257300" y="1741825"/>
            <a:ext cx="7886700" cy="3855153"/>
          </a:xfrm>
        </p:spPr>
        <p:txBody>
          <a:bodyPr/>
          <a:p>
            <a:pPr indent="-342900" marL="342900">
              <a:buFont typeface="Arial"/>
              <a:buChar char="•"/>
            </a:pPr>
            <a:r>
              <a:rPr lang="en-US"/>
              <a:t>Improves Community Health</a:t>
            </a:r>
            <a:endParaRPr lang="en-US"/>
          </a:p>
          <a:p>
            <a:pPr indent="-342900" marL="342900">
              <a:buFont typeface="Arial"/>
              <a:buChar char="•"/>
            </a:pPr>
            <a:r>
              <a:rPr lang="en-US"/>
              <a:t>Economic Benefits to the Community</a:t>
            </a:r>
            <a:endParaRPr lang="en-US"/>
          </a:p>
          <a:p>
            <a:pPr indent="-342900" marL="342900">
              <a:buFont typeface="Arial"/>
              <a:buChar char="•"/>
            </a:pPr>
            <a:r>
              <a:rPr lang="en-US"/>
              <a:t>Improves Fuel Efficiency</a:t>
            </a:r>
            <a:endParaRPr lang="en-US"/>
          </a:p>
          <a:p>
            <a:pPr indent="-342900" marL="342900">
              <a:buFont typeface="Arial"/>
              <a:buChar char="•"/>
            </a:pPr>
            <a:r>
              <a:rPr lang="en-US"/>
              <a:t>Public Transportation Reduces Air Pollution</a:t>
            </a:r>
            <a:endParaRPr lang="en-US"/>
          </a:p>
          <a:p>
            <a:pPr indent="-342900" marL="342900">
              <a:buFont typeface="Arial"/>
              <a:buChar char="•"/>
            </a:pPr>
            <a:r>
              <a:rPr lang="en-US"/>
              <a:t>Improves Road Congestion</a:t>
            </a:r>
            <a:endParaRPr lang="en-US"/>
          </a:p>
          <a:p>
            <a:pPr indent="-342900" marL="342900">
              <a:buFont typeface="Arial"/>
              <a:buChar char="•"/>
            </a:pPr>
            <a:r>
              <a:rPr lang="en-US"/>
              <a:t>Improves Community Mobility</a:t>
            </a:r>
            <a:endParaRPr lang="en-US"/>
          </a:p>
          <a:p>
            <a:pPr indent="-342900" marL="342900">
              <a:buFont typeface="Arial"/>
              <a:buChar char="•"/>
            </a:pPr>
            <a:r>
              <a:rPr lang="en-US"/>
              <a:t>Provides an Equitable Transportation System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4" name=""/>
          <p:cNvSpPr>
            <a:spLocks noGrp="1"/>
          </p:cNvSpPr>
          <p:nvPr>
            <p:ph type="title"/>
          </p:nvPr>
        </p:nvSpPr>
        <p:spPr>
          <a:xfrm>
            <a:off x="0" y="-1719250"/>
            <a:ext cx="7886700" cy="2852737"/>
          </a:xfrm>
        </p:spPr>
        <p:txBody>
          <a:bodyPr/>
          <a:p>
            <a:r>
              <a:rPr b="1" sz="7200" lang="en-US"/>
              <a:t>D</a:t>
            </a:r>
            <a:r>
              <a:rPr b="1" sz="7200" lang="en-US"/>
              <a:t>i</a:t>
            </a:r>
            <a:r>
              <a:rPr b="1" sz="7200" lang="en-US"/>
              <a:t>s</a:t>
            </a:r>
            <a:r>
              <a:rPr b="1" sz="7200" lang="en-US"/>
              <a:t>a</a:t>
            </a:r>
            <a:r>
              <a:rPr b="1" sz="7200" lang="en-US"/>
              <a:t>d</a:t>
            </a:r>
            <a:r>
              <a:rPr b="1" sz="7200" lang="en-US"/>
              <a:t>vantages</a:t>
            </a:r>
            <a:r>
              <a:rPr b="1" sz="7200" lang="en-US"/>
              <a:t>:</a:t>
            </a:r>
            <a:endParaRPr lang="en-US"/>
          </a:p>
        </p:txBody>
      </p:sp>
      <p:sp>
        <p:nvSpPr>
          <p:cNvPr id="1048675" name=""/>
          <p:cNvSpPr>
            <a:spLocks noGrp="1"/>
          </p:cNvSpPr>
          <p:nvPr>
            <p:ph type="body" idx="1"/>
          </p:nvPr>
        </p:nvSpPr>
        <p:spPr>
          <a:xfrm>
            <a:off x="623888" y="1318129"/>
            <a:ext cx="4250796" cy="4771522"/>
          </a:xfrm>
        </p:spPr>
        <p:txBody>
          <a:bodyPr/>
          <a:p>
            <a:pPr indent="-342900" marL="342900">
              <a:buFont typeface="Arial"/>
              <a:buChar char="•"/>
            </a:pPr>
            <a:r>
              <a:rPr sz="2000" lang="en-US"/>
              <a:t>Vulnerable to Season and Weather Impacts: Road </a:t>
            </a:r>
            <a:r>
              <a:rPr sz="2000" lang="en-US"/>
              <a:t>transport infrastructure and travel is vulnerable to weather changes and seasons</a:t>
            </a:r>
            <a:endParaRPr sz="1800" lang="en-US"/>
          </a:p>
          <a:p>
            <a:pPr indent="-342900" marL="342900">
              <a:buFont typeface="Arial"/>
              <a:buChar char="•"/>
            </a:pPr>
            <a:r>
              <a:rPr sz="2000" lang="en-US"/>
              <a:t>Accidents and Breakdowns</a:t>
            </a:r>
            <a:endParaRPr sz="1800" lang="en-US"/>
          </a:p>
          <a:p>
            <a:pPr indent="-342900" marL="342900">
              <a:buFont typeface="Arial"/>
              <a:buChar char="•"/>
            </a:pPr>
            <a:r>
              <a:rPr sz="2000" lang="en-US"/>
              <a:t>Not the Best Option for Long Distance and Heavy Cargo</a:t>
            </a:r>
            <a:endParaRPr sz="1800" lang="en-US"/>
          </a:p>
          <a:p>
            <a:pPr indent="-342900" marL="342900">
              <a:buFont typeface="Arial"/>
              <a:buChar char="•"/>
            </a:pPr>
            <a:r>
              <a:rPr sz="2000" lang="en-US"/>
              <a:t>Slow Speed</a:t>
            </a:r>
            <a:endParaRPr sz="1800" lang="en-US"/>
          </a:p>
          <a:p>
            <a:pPr indent="-342900" marL="342900">
              <a:buFont typeface="Arial"/>
              <a:buChar char="•"/>
            </a:pPr>
            <a:r>
              <a:rPr sz="2000" lang="en-US"/>
              <a:t>Lack of Organisation and Structure</a:t>
            </a:r>
            <a:endParaRPr lang="en-US"/>
          </a:p>
        </p:txBody>
      </p:sp>
      <p:pic>
        <p:nvPicPr>
          <p:cNvPr id="2097155" name=""/>
          <p:cNvPicPr>
            <a:picLocks/>
          </p:cNvPicPr>
          <p:nvPr/>
        </p:nvPicPr>
        <p:blipFill>
          <a:blip xmlns:r="http://schemas.openxmlformats.org/officeDocument/2006/relationships" r:embed="rId1"/>
          <a:stretch>
            <a:fillRect/>
          </a:stretch>
        </p:blipFill>
        <p:spPr>
          <a:xfrm rot="0">
            <a:off x="5176457" y="1566324"/>
            <a:ext cx="3130252" cy="40083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6" name=""/>
          <p:cNvSpPr>
            <a:spLocks noGrp="1"/>
          </p:cNvSpPr>
          <p:nvPr>
            <p:ph type="title"/>
          </p:nvPr>
        </p:nvSpPr>
        <p:spPr>
          <a:xfrm>
            <a:off x="266023" y="-1020091"/>
            <a:ext cx="7886700" cy="2852737"/>
          </a:xfrm>
        </p:spPr>
        <p:txBody>
          <a:bodyPr/>
          <a:p>
            <a:r>
              <a:rPr b="1" sz="7200" lang="en-US"/>
              <a:t>C</a:t>
            </a:r>
            <a:r>
              <a:rPr b="1" sz="7200" lang="en-US"/>
              <a:t>o</a:t>
            </a:r>
            <a:r>
              <a:rPr b="1" sz="7200" lang="en-US"/>
              <a:t>n</a:t>
            </a:r>
            <a:r>
              <a:rPr b="1" sz="7200" lang="en-US"/>
              <a:t>c</a:t>
            </a:r>
            <a:r>
              <a:rPr b="1" sz="7200" lang="en-US"/>
              <a:t>l</a:t>
            </a:r>
            <a:r>
              <a:rPr b="1" sz="7200" lang="en-US"/>
              <a:t>u</a:t>
            </a:r>
            <a:r>
              <a:rPr b="1" sz="7200" lang="en-US"/>
              <a:t>sion</a:t>
            </a:r>
            <a:r>
              <a:rPr b="1" sz="7200" lang="en-US"/>
              <a:t>:</a:t>
            </a:r>
            <a:endParaRPr lang="en-US"/>
          </a:p>
        </p:txBody>
      </p:sp>
      <p:sp>
        <p:nvSpPr>
          <p:cNvPr id="1048677" name=""/>
          <p:cNvSpPr>
            <a:spLocks noGrp="1"/>
          </p:cNvSpPr>
          <p:nvPr>
            <p:ph type="body" idx="1"/>
          </p:nvPr>
        </p:nvSpPr>
        <p:spPr>
          <a:xfrm>
            <a:off x="658936" y="2249276"/>
            <a:ext cx="8485063" cy="4781375"/>
          </a:xfrm>
        </p:spPr>
        <p:txBody>
          <a:bodyPr/>
          <a:p>
            <a:pPr indent="-342900" marL="342900">
              <a:buFont typeface="Arial"/>
              <a:buChar char="•"/>
            </a:pPr>
            <a:r>
              <a:rPr lang="en-US"/>
              <a:t>In conclusion, Mathematical Optimization can help public transportation systems, especially in large cities, overcome their existing challenges and unlock next-level business growth.</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8" name=""/>
          <p:cNvSpPr txBox="1"/>
          <p:nvPr/>
        </p:nvSpPr>
        <p:spPr>
          <a:xfrm>
            <a:off x="2572000" y="3219450"/>
            <a:ext cx="4000000" cy="815339"/>
          </a:xfrm>
          <a:prstGeom prst="rect"/>
        </p:spPr>
        <p:txBody>
          <a:bodyPr rtlCol="0" wrap="square">
            <a:spAutoFit/>
          </a:bodyPr>
          <a:p>
            <a:r>
              <a:rPr b="1" sz="4800" lang="en-US">
                <a:solidFill>
                  <a:srgbClr val="000000"/>
                </a:solidFill>
              </a:rPr>
              <a:t> </a:t>
            </a:r>
            <a:r>
              <a:rPr b="1" sz="4800" lang="en-US">
                <a:solidFill>
                  <a:srgbClr val="000000"/>
                </a:solidFill>
              </a:rPr>
              <a:t>T</a:t>
            </a:r>
            <a:r>
              <a:rPr b="1" sz="4800" lang="en-US">
                <a:solidFill>
                  <a:srgbClr val="000000"/>
                </a:solidFill>
              </a:rPr>
              <a:t>h</a:t>
            </a:r>
            <a:r>
              <a:rPr b="1" sz="4800" lang="en-US">
                <a:solidFill>
                  <a:srgbClr val="000000"/>
                </a:solidFill>
              </a:rPr>
              <a:t>a</a:t>
            </a:r>
            <a:r>
              <a:rPr b="1" sz="4800" lang="en-US">
                <a:solidFill>
                  <a:srgbClr val="000000"/>
                </a:solidFill>
              </a:rPr>
              <a:t>n</a:t>
            </a:r>
            <a:r>
              <a:rPr b="1" sz="4800" lang="en-US">
                <a:solidFill>
                  <a:srgbClr val="000000"/>
                </a:solidFill>
              </a:rPr>
              <a:t>k</a:t>
            </a:r>
            <a:r>
              <a:rPr b="1" sz="4800" lang="en-US">
                <a:solidFill>
                  <a:srgbClr val="000000"/>
                </a:solidFill>
              </a:rPr>
              <a:t> </a:t>
            </a:r>
            <a:r>
              <a:rPr b="1" sz="4800" lang="en-US">
                <a:solidFill>
                  <a:srgbClr val="000000"/>
                </a:solidFill>
              </a:rPr>
              <a:t>you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V2055</dc:creator>
  <dcterms:created xsi:type="dcterms:W3CDTF">2015-05-11T22:30:45Z</dcterms:created>
  <dcterms:modified xsi:type="dcterms:W3CDTF">2023-11-01T10:51:28Z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56dafb4676a84879884e80cf456bb1e4</vt:lpwstr>
  </property>
</Properties>
</file>