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9144000" y="0"/>
                </a:moveTo>
                <a:lnTo>
                  <a:pt x="0" y="0"/>
                </a:ln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352" y="501522"/>
            <a:ext cx="3386454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0592" y="1159509"/>
            <a:ext cx="7582814" cy="280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machine-learning-databases/breast-cancer-wisconsin/breast-cancer-wisconsin.data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applsci/applsci-11-10753/article_deploy/html/images/applsci-11-10753-g014-550.jpg" TargetMode="External"/><Relationship Id="rId2" Type="http://schemas.openxmlformats.org/officeDocument/2006/relationships/hyperlink" Target="https://www.mdpi.com/applsci/applsci-11-10753/article_deploy/html/images/applsci-11-10753-g013-550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dpi.com/applsci/applsci-11-10753/article_deploy/html/images/applsci-11-10753-g016-550.jpg" TargetMode="External"/><Relationship Id="rId4" Type="http://schemas.openxmlformats.org/officeDocument/2006/relationships/hyperlink" Target="https://www.mdpi.com/applsci/applsci-11-10753/article_deploy/html/images/applsci-11-10753-g015-550.jp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44523"/>
            <a:ext cx="5423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1600" algn="l"/>
              </a:tabLst>
            </a:pPr>
            <a:r>
              <a:rPr sz="3600" spc="-55" dirty="0">
                <a:solidFill>
                  <a:srgbClr val="1F477B"/>
                </a:solidFill>
                <a:latin typeface="Calibri"/>
                <a:cs typeface="Calibri"/>
              </a:rPr>
              <a:t>E</a:t>
            </a:r>
            <a:r>
              <a:rPr lang="en-IN" sz="3600" spc="-170" dirty="0">
                <a:solidFill>
                  <a:srgbClr val="1F477B"/>
                </a:solidFill>
                <a:latin typeface="Calibri"/>
                <a:cs typeface="Calibri"/>
              </a:rPr>
              <a:t>ND</a:t>
            </a:r>
            <a:r>
              <a:rPr sz="3600" spc="285" dirty="0">
                <a:solidFill>
                  <a:srgbClr val="1F477B"/>
                </a:solidFill>
                <a:latin typeface="Calibri"/>
                <a:cs typeface="Calibri"/>
              </a:rPr>
              <a:t> </a:t>
            </a:r>
            <a:r>
              <a:rPr lang="en-IN" sz="3600" spc="-180" dirty="0">
                <a:solidFill>
                  <a:srgbClr val="1F477B"/>
                </a:solidFill>
                <a:latin typeface="Calibri"/>
                <a:cs typeface="Calibri"/>
              </a:rPr>
              <a:t>TERM</a:t>
            </a:r>
            <a:r>
              <a:rPr sz="3600" spc="-484" dirty="0">
                <a:solidFill>
                  <a:srgbClr val="1F477B"/>
                </a:solidFill>
                <a:latin typeface="Calibri"/>
                <a:cs typeface="Calibri"/>
              </a:rPr>
              <a:t> </a:t>
            </a:r>
            <a:r>
              <a:rPr lang="en-IN" sz="3600" spc="-484" dirty="0">
                <a:solidFill>
                  <a:srgbClr val="1F477B"/>
                </a:solidFill>
                <a:latin typeface="Calibri"/>
                <a:cs typeface="Calibri"/>
              </a:rPr>
              <a:t> </a:t>
            </a:r>
            <a:r>
              <a:rPr sz="3600" spc="-180" dirty="0">
                <a:solidFill>
                  <a:srgbClr val="1F477B"/>
                </a:solidFill>
                <a:latin typeface="Calibri"/>
                <a:cs typeface="Calibri"/>
              </a:rPr>
              <a:t>S</a:t>
            </a:r>
            <a:r>
              <a:rPr sz="3600" spc="-185" dirty="0">
                <a:solidFill>
                  <a:srgbClr val="1F477B"/>
                </a:solidFill>
                <a:latin typeface="Calibri"/>
                <a:cs typeface="Calibri"/>
              </a:rPr>
              <a:t>D</a:t>
            </a:r>
            <a:r>
              <a:rPr sz="3600" dirty="0">
                <a:solidFill>
                  <a:srgbClr val="1F477B"/>
                </a:solidFill>
                <a:latin typeface="Calibri"/>
                <a:cs typeface="Calibri"/>
              </a:rPr>
              <a:t>P	</a:t>
            </a:r>
            <a:r>
              <a:rPr sz="3600" spc="-490" dirty="0">
                <a:solidFill>
                  <a:srgbClr val="1F477B"/>
                </a:solidFill>
                <a:latin typeface="Calibri"/>
                <a:cs typeface="Calibri"/>
              </a:rPr>
              <a:t>E</a:t>
            </a:r>
            <a:r>
              <a:rPr sz="3600" spc="-515" dirty="0">
                <a:solidFill>
                  <a:srgbClr val="1F477B"/>
                </a:solidFill>
                <a:latin typeface="Calibri"/>
                <a:cs typeface="Calibri"/>
              </a:rPr>
              <a:t>V</a:t>
            </a:r>
            <a:r>
              <a:rPr sz="3600" spc="-145" dirty="0">
                <a:solidFill>
                  <a:srgbClr val="1F477B"/>
                </a:solidFill>
                <a:latin typeface="Calibri"/>
                <a:cs typeface="Calibri"/>
              </a:rPr>
              <a:t>A</a:t>
            </a:r>
            <a:r>
              <a:rPr sz="3600" spc="-135" dirty="0">
                <a:solidFill>
                  <a:srgbClr val="1F477B"/>
                </a:solidFill>
                <a:latin typeface="Calibri"/>
                <a:cs typeface="Calibri"/>
              </a:rPr>
              <a:t>L</a:t>
            </a:r>
            <a:r>
              <a:rPr sz="3600" spc="-325" dirty="0">
                <a:solidFill>
                  <a:srgbClr val="1F477B"/>
                </a:solidFill>
                <a:latin typeface="Calibri"/>
                <a:cs typeface="Calibri"/>
              </a:rPr>
              <a:t>U</a:t>
            </a:r>
            <a:r>
              <a:rPr sz="3600" spc="-395" dirty="0">
                <a:solidFill>
                  <a:srgbClr val="1F477B"/>
                </a:solidFill>
                <a:latin typeface="Calibri"/>
                <a:cs typeface="Calibri"/>
              </a:rPr>
              <a:t>A</a:t>
            </a:r>
            <a:r>
              <a:rPr sz="3600" spc="-175" dirty="0">
                <a:solidFill>
                  <a:srgbClr val="1F477B"/>
                </a:solidFill>
                <a:latin typeface="Calibri"/>
                <a:cs typeface="Calibri"/>
              </a:rPr>
              <a:t>T</a:t>
            </a:r>
            <a:r>
              <a:rPr sz="3600" spc="-204" dirty="0">
                <a:solidFill>
                  <a:srgbClr val="1F477B"/>
                </a:solidFill>
                <a:latin typeface="Calibri"/>
                <a:cs typeface="Calibri"/>
              </a:rPr>
              <a:t>I</a:t>
            </a:r>
            <a:r>
              <a:rPr sz="3600" spc="-65" dirty="0">
                <a:solidFill>
                  <a:srgbClr val="1F477B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1F477B"/>
                </a:solidFill>
                <a:latin typeface="Calibri"/>
                <a:cs typeface="Calibri"/>
              </a:rPr>
              <a:t>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623" y="1075016"/>
            <a:ext cx="8030845" cy="91249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50" dirty="0">
                <a:latin typeface="Arial"/>
                <a:cs typeface="Arial"/>
              </a:rPr>
              <a:t>MACHINE</a:t>
            </a:r>
            <a:r>
              <a:rPr sz="2000" b="1" spc="19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LEARNING</a:t>
            </a:r>
            <a:r>
              <a:rPr sz="2000" b="1" spc="229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MODEL</a:t>
            </a:r>
            <a:r>
              <a:rPr sz="2000" b="1" spc="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14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DIAGNOSE</a:t>
            </a:r>
            <a:r>
              <a:rPr sz="2000" b="1" spc="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BREAST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CANCER</a:t>
            </a:r>
            <a:endParaRPr sz="2000" dirty="0">
              <a:latin typeface="Arial"/>
              <a:cs typeface="Arial"/>
            </a:endParaRPr>
          </a:p>
          <a:p>
            <a:pPr marL="1087120">
              <a:lnSpc>
                <a:spcPct val="100000"/>
              </a:lnSpc>
              <a:spcBef>
                <a:spcPts val="1095"/>
              </a:spcBef>
            </a:pPr>
            <a:r>
              <a:rPr sz="2000" b="1" spc="-5" dirty="0">
                <a:solidFill>
                  <a:srgbClr val="006EC0"/>
                </a:solidFill>
                <a:latin typeface="Trebuchet MS"/>
                <a:cs typeface="Trebuchet MS"/>
              </a:rPr>
              <a:t>Supervised</a:t>
            </a:r>
            <a:r>
              <a:rPr sz="2000" b="1" spc="-10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6EC0"/>
                </a:solidFill>
                <a:latin typeface="Trebuchet MS"/>
                <a:cs typeface="Trebuchet MS"/>
              </a:rPr>
              <a:t>By</a:t>
            </a:r>
            <a:r>
              <a:rPr sz="2000" b="1" spc="-5" dirty="0">
                <a:solidFill>
                  <a:srgbClr val="361209"/>
                </a:solidFill>
                <a:latin typeface="Trebuchet MS"/>
                <a:cs typeface="Trebuchet MS"/>
              </a:rPr>
              <a:t>:</a:t>
            </a:r>
            <a:r>
              <a:rPr sz="2000" b="1" spc="-70" dirty="0">
                <a:solidFill>
                  <a:srgbClr val="361209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Dr.Trushna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Parida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608" y="2518003"/>
            <a:ext cx="3034030" cy="15316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spc="-5" dirty="0">
                <a:solidFill>
                  <a:srgbClr val="006EC0"/>
                </a:solidFill>
                <a:latin typeface="Trebuchet MS"/>
                <a:cs typeface="Trebuchet MS"/>
              </a:rPr>
              <a:t>Group</a:t>
            </a:r>
            <a:r>
              <a:rPr sz="1400" b="1" spc="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6EC0"/>
                </a:solidFill>
                <a:latin typeface="Trebuchet MS"/>
                <a:cs typeface="Trebuchet MS"/>
              </a:rPr>
              <a:t>K14: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b="1" spc="-5" dirty="0">
                <a:latin typeface="Trebuchet MS"/>
                <a:cs typeface="Trebuchet MS"/>
              </a:rPr>
              <a:t>Priyambada</a:t>
            </a:r>
            <a:r>
              <a:rPr sz="1400" b="1" spc="1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Sahu</a:t>
            </a:r>
            <a:r>
              <a:rPr sz="1400" b="1" spc="6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(2051012015)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b="1" spc="-5" dirty="0">
                <a:latin typeface="Trebuchet MS"/>
                <a:cs typeface="Trebuchet MS"/>
              </a:rPr>
              <a:t>M</a:t>
            </a:r>
            <a:r>
              <a:rPr sz="1400" b="1" spc="-10" dirty="0">
                <a:latin typeface="Trebuchet MS"/>
                <a:cs typeface="Trebuchet MS"/>
              </a:rPr>
              <a:t>a</a:t>
            </a:r>
            <a:r>
              <a:rPr sz="1400" b="1" dirty="0">
                <a:latin typeface="Trebuchet MS"/>
                <a:cs typeface="Trebuchet MS"/>
              </a:rPr>
              <a:t>d</a:t>
            </a:r>
            <a:r>
              <a:rPr sz="1400" b="1" spc="-5" dirty="0">
                <a:latin typeface="Trebuchet MS"/>
                <a:cs typeface="Trebuchet MS"/>
              </a:rPr>
              <a:t>h</a:t>
            </a:r>
            <a:r>
              <a:rPr sz="1400" b="1" dirty="0">
                <a:latin typeface="Trebuchet MS"/>
                <a:cs typeface="Trebuchet MS"/>
              </a:rPr>
              <a:t>u</a:t>
            </a:r>
            <a:r>
              <a:rPr sz="1400" b="1" spc="-10" dirty="0">
                <a:latin typeface="Trebuchet MS"/>
                <a:cs typeface="Trebuchet MS"/>
              </a:rPr>
              <a:t>s</a:t>
            </a:r>
            <a:r>
              <a:rPr sz="1400" b="1" dirty="0">
                <a:latin typeface="Trebuchet MS"/>
                <a:cs typeface="Trebuchet MS"/>
              </a:rPr>
              <a:t>m</a:t>
            </a:r>
            <a:r>
              <a:rPr sz="1400" b="1" spc="-5" dirty="0">
                <a:latin typeface="Trebuchet MS"/>
                <a:cs typeface="Trebuchet MS"/>
              </a:rPr>
              <a:t>it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15" dirty="0">
                <a:latin typeface="Trebuchet MS"/>
                <a:cs typeface="Trebuchet MS"/>
              </a:rPr>
              <a:t> </a:t>
            </a:r>
            <a:r>
              <a:rPr sz="1400" b="1" spc="-100" dirty="0">
                <a:latin typeface="Trebuchet MS"/>
                <a:cs typeface="Trebuchet MS"/>
              </a:rPr>
              <a:t>Jen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-20" dirty="0">
                <a:latin typeface="Trebuchet MS"/>
                <a:cs typeface="Trebuchet MS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(</a:t>
            </a:r>
            <a:r>
              <a:rPr sz="1400" b="1" spc="-10" dirty="0">
                <a:latin typeface="Trebuchet MS"/>
                <a:cs typeface="Trebuchet MS"/>
              </a:rPr>
              <a:t>1941012932</a:t>
            </a:r>
            <a:r>
              <a:rPr sz="1400" b="1" dirty="0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2830"/>
              </a:lnSpc>
              <a:spcBef>
                <a:spcPts val="95"/>
              </a:spcBef>
            </a:pPr>
            <a:r>
              <a:rPr sz="1400" b="1" spc="-5" dirty="0">
                <a:latin typeface="Trebuchet MS"/>
                <a:cs typeface="Trebuchet MS"/>
              </a:rPr>
              <a:t>Swayam</a:t>
            </a:r>
            <a:r>
              <a:rPr sz="1400" b="1" spc="6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Sarthak</a:t>
            </a:r>
            <a:r>
              <a:rPr sz="1400" b="1" spc="8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Rout</a:t>
            </a:r>
            <a:r>
              <a:rPr sz="1400" b="1" spc="80" dirty="0">
                <a:latin typeface="Trebuchet MS"/>
                <a:cs typeface="Trebuchet MS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(1941012640) </a:t>
            </a:r>
            <a:r>
              <a:rPr sz="1400" b="1" spc="-40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Adit</a:t>
            </a:r>
            <a:r>
              <a:rPr sz="1400" b="1" spc="-10" dirty="0">
                <a:latin typeface="Trebuchet MS"/>
                <a:cs typeface="Trebuchet MS"/>
              </a:rPr>
              <a:t>y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65" dirty="0">
                <a:latin typeface="Trebuchet MS"/>
                <a:cs typeface="Trebuchet MS"/>
              </a:rPr>
              <a:t> </a:t>
            </a:r>
            <a:r>
              <a:rPr sz="1400" b="1" spc="-40" dirty="0">
                <a:latin typeface="Trebuchet MS"/>
                <a:cs typeface="Trebuchet MS"/>
              </a:rPr>
              <a:t>Ku</a:t>
            </a:r>
            <a:r>
              <a:rPr sz="1400" b="1" dirty="0">
                <a:latin typeface="Trebuchet MS"/>
                <a:cs typeface="Trebuchet MS"/>
              </a:rPr>
              <a:t>.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Sama</a:t>
            </a:r>
            <a:r>
              <a:rPr sz="1400" b="1" dirty="0">
                <a:latin typeface="Trebuchet MS"/>
                <a:cs typeface="Trebuchet MS"/>
              </a:rPr>
              <a:t>l</a:t>
            </a:r>
            <a:r>
              <a:rPr sz="1400" b="1" spc="65" dirty="0">
                <a:latin typeface="Trebuchet MS"/>
                <a:cs typeface="Trebuchet MS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(</a:t>
            </a:r>
            <a:r>
              <a:rPr sz="1400" b="1" spc="-10" dirty="0">
                <a:latin typeface="Trebuchet MS"/>
                <a:cs typeface="Trebuchet MS"/>
              </a:rPr>
              <a:t>1941012931</a:t>
            </a:r>
            <a:r>
              <a:rPr sz="1400" b="1" dirty="0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923" y="3095625"/>
            <a:ext cx="4371975" cy="820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6EC0"/>
                </a:solidFill>
                <a:latin typeface="Trebuchet MS"/>
                <a:cs typeface="Trebuchet MS"/>
              </a:rPr>
              <a:t>Dep</a:t>
            </a:r>
            <a:r>
              <a:rPr sz="1600" b="1" spc="-5" dirty="0">
                <a:solidFill>
                  <a:srgbClr val="006EC0"/>
                </a:solidFill>
                <a:latin typeface="Trebuchet MS"/>
                <a:cs typeface="Trebuchet MS"/>
              </a:rPr>
              <a:t>ar</a:t>
            </a:r>
            <a:r>
              <a:rPr sz="1600" b="1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1600" b="1" spc="-10" dirty="0">
                <a:solidFill>
                  <a:srgbClr val="006EC0"/>
                </a:solidFill>
                <a:latin typeface="Trebuchet MS"/>
                <a:cs typeface="Trebuchet MS"/>
              </a:rPr>
              <a:t>m</a:t>
            </a:r>
            <a:r>
              <a:rPr sz="1600" b="1" spc="-15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600" b="1" spc="-5" dirty="0">
                <a:solidFill>
                  <a:srgbClr val="006EC0"/>
                </a:solidFill>
                <a:latin typeface="Trebuchet MS"/>
                <a:cs typeface="Trebuchet MS"/>
              </a:rPr>
              <a:t>nt</a:t>
            </a:r>
            <a:r>
              <a:rPr sz="1600" b="1" spc="11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600" b="1" spc="-5" dirty="0">
                <a:solidFill>
                  <a:srgbClr val="006EC0"/>
                </a:solidFill>
                <a:latin typeface="Trebuchet MS"/>
                <a:cs typeface="Trebuchet MS"/>
              </a:rPr>
              <a:t>f</a:t>
            </a:r>
            <a:r>
              <a:rPr sz="1600" b="1" spc="2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600" b="1" spc="35" dirty="0">
                <a:solidFill>
                  <a:srgbClr val="006EC0"/>
                </a:solidFill>
                <a:latin typeface="Trebuchet MS"/>
                <a:cs typeface="Trebuchet MS"/>
              </a:rPr>
              <a:t>Comp</a:t>
            </a:r>
            <a:r>
              <a:rPr sz="1600" b="1" spc="45" dirty="0">
                <a:solidFill>
                  <a:srgbClr val="006EC0"/>
                </a:solidFill>
                <a:latin typeface="Trebuchet MS"/>
                <a:cs typeface="Trebuchet MS"/>
              </a:rPr>
              <a:t>ut</a:t>
            </a:r>
            <a:r>
              <a:rPr sz="1600" b="1" spc="35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600" b="1" spc="-5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1600" b="1" spc="13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006EC0"/>
                </a:solidFill>
                <a:latin typeface="Trebuchet MS"/>
                <a:cs typeface="Trebuchet MS"/>
              </a:rPr>
              <a:t>Sc</a:t>
            </a:r>
            <a:r>
              <a:rPr sz="1600" b="1" spc="-5" dirty="0">
                <a:solidFill>
                  <a:srgbClr val="006EC0"/>
                </a:solidFill>
                <a:latin typeface="Trebuchet MS"/>
                <a:cs typeface="Trebuchet MS"/>
              </a:rPr>
              <a:t>.</a:t>
            </a:r>
            <a:r>
              <a:rPr sz="1600" b="1" spc="-14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1600" b="1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r>
              <a:rPr sz="1600" b="1" spc="-5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1600" b="1" spc="1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600" b="1" spc="-15" dirty="0">
                <a:solidFill>
                  <a:srgbClr val="006EC0"/>
                </a:solidFill>
                <a:latin typeface="Trebuchet MS"/>
                <a:cs typeface="Trebuchet MS"/>
              </a:rPr>
              <a:t>Engin</a:t>
            </a:r>
            <a:r>
              <a:rPr sz="1600" b="1" spc="-25" dirty="0">
                <a:solidFill>
                  <a:srgbClr val="006EC0"/>
                </a:solidFill>
                <a:latin typeface="Trebuchet MS"/>
                <a:cs typeface="Trebuchet MS"/>
              </a:rPr>
              <a:t>ee</a:t>
            </a:r>
            <a:r>
              <a:rPr sz="1600" b="1" spc="-15" dirty="0">
                <a:solidFill>
                  <a:srgbClr val="006EC0"/>
                </a:solidFill>
                <a:latin typeface="Trebuchet MS"/>
                <a:cs typeface="Trebuchet MS"/>
              </a:rPr>
              <a:t>rin</a:t>
            </a:r>
            <a:r>
              <a:rPr sz="1600" b="1" spc="-5" dirty="0">
                <a:solidFill>
                  <a:srgbClr val="006EC0"/>
                </a:solidFill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latin typeface="Trebuchet MS"/>
                <a:cs typeface="Trebuchet MS"/>
              </a:rPr>
              <a:t>Faculty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of</a:t>
            </a:r>
            <a:r>
              <a:rPr sz="1400" b="1" spc="-55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Engineering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&amp;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Technology</a:t>
            </a:r>
            <a:r>
              <a:rPr sz="1400" b="1" spc="-100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(ITER)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spc="-5" dirty="0">
                <a:latin typeface="Trebuchet MS"/>
                <a:cs typeface="Trebuchet MS"/>
              </a:rPr>
              <a:t>Siksha</a:t>
            </a:r>
            <a:r>
              <a:rPr sz="1100" b="1" spc="-25" dirty="0">
                <a:latin typeface="Trebuchet MS"/>
                <a:cs typeface="Trebuchet MS"/>
              </a:rPr>
              <a:t> </a:t>
            </a:r>
            <a:r>
              <a:rPr sz="1100" b="1" i="1" dirty="0">
                <a:latin typeface="Trebuchet MS"/>
                <a:cs typeface="Trebuchet MS"/>
              </a:rPr>
              <a:t>‘O’</a:t>
            </a:r>
            <a:r>
              <a:rPr sz="1100" b="1" i="1" spc="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Anusandhan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(Deemed</a:t>
            </a:r>
            <a:r>
              <a:rPr sz="1100" b="1" spc="20" dirty="0">
                <a:latin typeface="Trebuchet MS"/>
                <a:cs typeface="Trebuchet MS"/>
              </a:rPr>
              <a:t> </a:t>
            </a:r>
            <a:r>
              <a:rPr sz="1100" b="1" spc="-5" dirty="0">
                <a:latin typeface="Trebuchet MS"/>
                <a:cs typeface="Trebuchet MS"/>
              </a:rPr>
              <a:t>to</a:t>
            </a:r>
            <a:r>
              <a:rPr sz="1100" b="1" spc="2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be)</a:t>
            </a:r>
            <a:r>
              <a:rPr sz="1100" b="1" spc="5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University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b="1" spc="-15" dirty="0">
                <a:latin typeface="Trebuchet MS"/>
                <a:cs typeface="Trebuchet MS"/>
              </a:rPr>
              <a:t>Bhubaneswar,</a:t>
            </a:r>
            <a:r>
              <a:rPr sz="1100" b="1" spc="-6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Odisha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2336" y="4837582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5A987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688" y="358140"/>
            <a:ext cx="827531" cy="7741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677" y="557631"/>
            <a:ext cx="2699385" cy="4673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10"/>
              </a:spcBef>
              <a:buSzPct val="8461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Arial MT"/>
                <a:cs typeface="Arial MT"/>
              </a:rPr>
              <a:t>Removed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the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irrelevant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columns.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30"/>
              </a:spcBef>
              <a:buSzPct val="84615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Arial MT"/>
                <a:cs typeface="Arial MT"/>
              </a:rPr>
              <a:t>Removed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duplicate </a:t>
            </a:r>
            <a:r>
              <a:rPr sz="1300" spc="-20" dirty="0">
                <a:latin typeface="Arial MT"/>
                <a:cs typeface="Arial MT"/>
              </a:rPr>
              <a:t>rows</a:t>
            </a:r>
            <a:r>
              <a:rPr sz="1400" spc="-2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6515" y="4764430"/>
            <a:ext cx="12725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Arial MT"/>
                <a:cs typeface="Arial MT"/>
              </a:rPr>
              <a:t>F</a:t>
            </a:r>
            <a:r>
              <a:rPr sz="1100" spc="-2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g</a:t>
            </a:r>
            <a:r>
              <a:rPr sz="1100" spc="-10" dirty="0">
                <a:latin typeface="Arial MT"/>
                <a:cs typeface="Arial MT"/>
              </a:rPr>
              <a:t>.</a:t>
            </a:r>
            <a:r>
              <a:rPr sz="1100" spc="-15" dirty="0">
                <a:latin typeface="Arial MT"/>
                <a:cs typeface="Arial MT"/>
              </a:rPr>
              <a:t>4</a:t>
            </a:r>
            <a:r>
              <a:rPr sz="1100" spc="-10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</a:t>
            </a:r>
            <a:r>
              <a:rPr sz="1100" spc="-75" dirty="0">
                <a:latin typeface="Arial MT"/>
                <a:cs typeface="Arial MT"/>
              </a:rPr>
              <a:t>a</a:t>
            </a:r>
            <a:r>
              <a:rPr sz="1100" spc="-70" dirty="0">
                <a:latin typeface="Arial MT"/>
                <a:cs typeface="Arial MT"/>
              </a:rPr>
              <a:t>t</a:t>
            </a:r>
            <a:r>
              <a:rPr sz="1100" spc="105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c</a:t>
            </a:r>
            <a:r>
              <a:rPr sz="1100" spc="-20" dirty="0">
                <a:latin typeface="Arial MT"/>
                <a:cs typeface="Arial MT"/>
              </a:rPr>
              <a:t>l</a:t>
            </a:r>
            <a:r>
              <a:rPr sz="1100" spc="-15" dirty="0">
                <a:latin typeface="Arial MT"/>
                <a:cs typeface="Arial MT"/>
              </a:rPr>
              <a:t>ean</a:t>
            </a:r>
            <a:r>
              <a:rPr sz="1100" spc="-20" dirty="0">
                <a:latin typeface="Arial MT"/>
                <a:cs typeface="Arial MT"/>
              </a:rPr>
              <a:t>i</a:t>
            </a:r>
            <a:r>
              <a:rPr sz="1100" spc="-15" dirty="0">
                <a:latin typeface="Arial MT"/>
                <a:cs typeface="Arial MT"/>
              </a:rPr>
              <a:t>n</a:t>
            </a:r>
            <a:r>
              <a:rPr sz="1100" dirty="0">
                <a:latin typeface="Arial MT"/>
                <a:cs typeface="Arial MT"/>
              </a:rPr>
              <a:t>g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24711"/>
            <a:ext cx="6839711" cy="33771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591312"/>
            <a:ext cx="5715000" cy="3657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63010" y="4374896"/>
            <a:ext cx="2035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F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spc="5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4</a:t>
            </a:r>
            <a:r>
              <a:rPr sz="1100" spc="-20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E</a:t>
            </a:r>
            <a:r>
              <a:rPr sz="1100" spc="-40" dirty="0">
                <a:latin typeface="Arial MT"/>
                <a:cs typeface="Arial MT"/>
              </a:rPr>
              <a:t>x</a:t>
            </a:r>
            <a:r>
              <a:rPr sz="1100" spc="-30" dirty="0">
                <a:latin typeface="Arial MT"/>
                <a:cs typeface="Arial MT"/>
              </a:rPr>
              <a:t>plo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spc="-3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t</a:t>
            </a:r>
            <a:r>
              <a:rPr sz="1100" spc="-30" dirty="0">
                <a:latin typeface="Arial MT"/>
                <a:cs typeface="Arial MT"/>
              </a:rPr>
              <a:t>o</a:t>
            </a:r>
            <a:r>
              <a:rPr sz="1100" spc="-20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da</a:t>
            </a:r>
            <a:r>
              <a:rPr sz="1100" spc="-80" dirty="0">
                <a:latin typeface="Arial MT"/>
                <a:cs typeface="Arial MT"/>
              </a:rPr>
              <a:t>t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ana</a:t>
            </a:r>
            <a:r>
              <a:rPr sz="1100" spc="-20" dirty="0">
                <a:latin typeface="Arial MT"/>
                <a:cs typeface="Arial MT"/>
              </a:rPr>
              <a:t>l</a:t>
            </a:r>
            <a:r>
              <a:rPr sz="1100" spc="-25" dirty="0">
                <a:latin typeface="Arial MT"/>
                <a:cs typeface="Arial MT"/>
              </a:rPr>
              <a:t>y</a:t>
            </a:r>
            <a:r>
              <a:rPr sz="1100" spc="-15" dirty="0">
                <a:latin typeface="Arial MT"/>
                <a:cs typeface="Arial MT"/>
              </a:rPr>
              <a:t>s</a:t>
            </a:r>
            <a:r>
              <a:rPr sz="1100" spc="-2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Split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5" dirty="0"/>
              <a:t>dataset</a:t>
            </a:r>
            <a:r>
              <a:rPr spc="-35" dirty="0"/>
              <a:t> </a:t>
            </a:r>
            <a:r>
              <a:rPr dirty="0"/>
              <a:t>into</a:t>
            </a:r>
            <a:r>
              <a:rPr spc="-75" dirty="0"/>
              <a:t> </a:t>
            </a:r>
            <a:r>
              <a:rPr spc="10" dirty="0"/>
              <a:t>two</a:t>
            </a:r>
            <a:r>
              <a:rPr spc="-85" dirty="0"/>
              <a:t> </a:t>
            </a:r>
            <a:r>
              <a:rPr spc="-15" dirty="0"/>
              <a:t>parts.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952" y="775842"/>
            <a:ext cx="84086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66666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rows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 null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column.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dataset</a:t>
            </a:r>
            <a:endParaRPr sz="18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tabLst>
                <a:tab pos="1807845" algn="l"/>
              </a:tabLst>
            </a:pP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	</a:t>
            </a:r>
            <a:r>
              <a:rPr sz="1800" b="1" spc="-5" dirty="0">
                <a:latin typeface="Arial"/>
                <a:cs typeface="Arial"/>
              </a:rPr>
              <a:t>train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dataset</a:t>
            </a:r>
            <a:r>
              <a:rPr sz="1800" spc="-15" dirty="0"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299085" marR="267970" indent="-287020">
              <a:lnSpc>
                <a:spcPct val="100000"/>
              </a:lnSpc>
              <a:buSzPct val="66666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Second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rows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column.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test </a:t>
            </a:r>
            <a:r>
              <a:rPr sz="1800" b="1" spc="-20" dirty="0">
                <a:latin typeface="Arial"/>
                <a:cs typeface="Arial"/>
              </a:rPr>
              <a:t>dataset.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819" y="4278579"/>
            <a:ext cx="44513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F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dirty="0">
                <a:latin typeface="Arial MT"/>
                <a:cs typeface="Arial MT"/>
              </a:rPr>
              <a:t>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4</a:t>
            </a:r>
            <a:r>
              <a:rPr sz="1100" spc="-20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8207" y="4278579"/>
            <a:ext cx="10033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 MT"/>
                <a:cs typeface="Arial MT"/>
              </a:rPr>
              <a:t>Splitting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dataset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" y="1962911"/>
            <a:ext cx="864108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677" y="584072"/>
            <a:ext cx="4361180" cy="421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indent="-343535">
              <a:lnSpc>
                <a:spcPct val="100000"/>
              </a:lnSpc>
              <a:spcBef>
                <a:spcPts val="100"/>
              </a:spcBef>
              <a:buClr>
                <a:srgbClr val="4F81BB"/>
              </a:buClr>
              <a:buFont typeface="Wingdings"/>
              <a:buChar char=""/>
              <a:tabLst>
                <a:tab pos="508634" algn="l"/>
              </a:tabLst>
            </a:pPr>
            <a:r>
              <a:rPr sz="2400" spc="-90" dirty="0">
                <a:latin typeface="Trebuchet MS"/>
                <a:cs typeface="Trebuchet MS"/>
              </a:rPr>
              <a:t>Algorithms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5" dirty="0">
                <a:latin typeface="Arial MT"/>
                <a:cs typeface="Arial MT"/>
              </a:rPr>
              <a:t>k</a:t>
            </a:r>
            <a:r>
              <a:rPr sz="2000" dirty="0">
                <a:latin typeface="Arial MT"/>
                <a:cs typeface="Arial MT"/>
              </a:rPr>
              <a:t>-Nearest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ei</a:t>
            </a:r>
            <a:r>
              <a:rPr sz="2000" spc="5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10" dirty="0">
                <a:latin typeface="Arial MT"/>
                <a:cs typeface="Arial MT"/>
              </a:rPr>
              <a:t>gor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-10" dirty="0">
                <a:latin typeface="Arial MT"/>
                <a:cs typeface="Arial MT"/>
              </a:rPr>
              <a:t>(</a:t>
            </a:r>
            <a:r>
              <a:rPr sz="2000" spc="-20" dirty="0">
                <a:latin typeface="Arial MT"/>
                <a:cs typeface="Arial MT"/>
              </a:rPr>
              <a:t>K</a:t>
            </a:r>
            <a:r>
              <a:rPr sz="2000" spc="-10" dirty="0">
                <a:latin typeface="Arial MT"/>
                <a:cs typeface="Arial MT"/>
              </a:rPr>
              <a:t>NN</a:t>
            </a:r>
            <a:r>
              <a:rPr sz="200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2100">
              <a:latin typeface="Arial MT"/>
              <a:cs typeface="Arial MT"/>
            </a:endParaRPr>
          </a:p>
          <a:p>
            <a:pPr marL="425450" indent="-413384">
              <a:lnSpc>
                <a:spcPct val="100000"/>
              </a:lnSpc>
              <a:buSzPct val="60000"/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Vector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Machine(SVM)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2100">
              <a:latin typeface="Arial MT"/>
              <a:cs typeface="Arial MT"/>
            </a:endParaRPr>
          </a:p>
          <a:p>
            <a:pPr marL="425450" indent="-413384">
              <a:lnSpc>
                <a:spcPct val="100000"/>
              </a:lnSpc>
              <a:buSzPct val="60000"/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sz="2000" dirty="0">
                <a:latin typeface="Arial MT"/>
                <a:cs typeface="Arial MT"/>
              </a:rPr>
              <a:t>Nai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-20" dirty="0">
                <a:latin typeface="Arial MT"/>
                <a:cs typeface="Arial MT"/>
              </a:rPr>
              <a:t>B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y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l</a:t>
            </a:r>
            <a:r>
              <a:rPr sz="2000" spc="-10" dirty="0">
                <a:latin typeface="Arial MT"/>
                <a:cs typeface="Arial MT"/>
              </a:rPr>
              <a:t>gor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2100">
              <a:latin typeface="Arial MT"/>
              <a:cs typeface="Arial MT"/>
            </a:endParaRPr>
          </a:p>
          <a:p>
            <a:pPr marL="425450" indent="-413384">
              <a:lnSpc>
                <a:spcPct val="100000"/>
              </a:lnSpc>
              <a:buSzPct val="60000"/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sz="2000" dirty="0">
                <a:latin typeface="Arial MT"/>
                <a:cs typeface="Arial MT"/>
              </a:rPr>
              <a:t>Decision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Tree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2100">
              <a:latin typeface="Arial MT"/>
              <a:cs typeface="Arial MT"/>
            </a:endParaRPr>
          </a:p>
          <a:p>
            <a:pPr marL="425450" indent="-413384">
              <a:lnSpc>
                <a:spcPct val="100000"/>
              </a:lnSpc>
              <a:buSzPct val="60000"/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sz="2000" dirty="0">
                <a:latin typeface="Arial MT"/>
                <a:cs typeface="Arial MT"/>
              </a:rPr>
              <a:t>Random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Forest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2050">
              <a:latin typeface="Arial MT"/>
              <a:cs typeface="Arial MT"/>
            </a:endParaRPr>
          </a:p>
          <a:p>
            <a:pPr marL="425450" indent="-413384">
              <a:lnSpc>
                <a:spcPct val="100000"/>
              </a:lnSpc>
              <a:buSzPct val="60000"/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sz="2000" dirty="0">
                <a:latin typeface="Arial MT"/>
                <a:cs typeface="Arial MT"/>
              </a:rPr>
              <a:t>Logistic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Regression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589026"/>
            <a:ext cx="4218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5"/>
              </a:spcBef>
              <a:buClr>
                <a:srgbClr val="F79446"/>
              </a:buClr>
              <a:buSzPct val="82500"/>
              <a:buFont typeface="Arial MT"/>
              <a:buChar char="•"/>
              <a:tabLst>
                <a:tab pos="196215" algn="l"/>
              </a:tabLst>
            </a:pPr>
            <a:r>
              <a:rPr sz="2000" spc="-5" dirty="0">
                <a:solidFill>
                  <a:srgbClr val="2F859C"/>
                </a:solidFill>
                <a:latin typeface="Arial MT"/>
                <a:cs typeface="Arial MT"/>
              </a:rPr>
              <a:t>k-Nearest</a:t>
            </a:r>
            <a:r>
              <a:rPr sz="2000" spc="-50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F859C"/>
                </a:solidFill>
                <a:latin typeface="Arial MT"/>
                <a:cs typeface="Arial MT"/>
              </a:rPr>
              <a:t>Neighbor</a:t>
            </a:r>
            <a:r>
              <a:rPr sz="2000" spc="-100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2F859C"/>
                </a:solidFill>
                <a:latin typeface="Arial MT"/>
                <a:cs typeface="Arial MT"/>
              </a:rPr>
              <a:t>Algorithm(KNN)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54" y="1142237"/>
            <a:ext cx="4180840" cy="20332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spcBef>
                <a:spcPts val="9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supervised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learning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algorithm.</a:t>
            </a:r>
            <a:endParaRPr sz="1600" dirty="0">
              <a:latin typeface="Arial MT"/>
              <a:cs typeface="Arial MT"/>
            </a:endParaRPr>
          </a:p>
          <a:p>
            <a:pPr marL="469900" marR="5080" indent="-457834">
              <a:spcBef>
                <a:spcPts val="39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basic </a:t>
            </a:r>
            <a:r>
              <a:rPr sz="1600" spc="-5" dirty="0">
                <a:latin typeface="Arial MT"/>
                <a:cs typeface="Arial MT"/>
              </a:rPr>
              <a:t>idea behind the </a:t>
            </a:r>
            <a:r>
              <a:rPr sz="1600" spc="-15" dirty="0">
                <a:latin typeface="Arial MT"/>
                <a:cs typeface="Arial MT"/>
              </a:rPr>
              <a:t>classification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 </a:t>
            </a:r>
            <a:r>
              <a:rPr sz="1600" spc="-55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k-nearest </a:t>
            </a:r>
            <a:r>
              <a:rPr sz="1600" spc="-5" dirty="0">
                <a:latin typeface="Arial MT"/>
                <a:cs typeface="Arial MT"/>
              </a:rPr>
              <a:t>neighbor algorithm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that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spc="-5" dirty="0">
                <a:latin typeface="Arial MT"/>
                <a:cs typeface="Arial MT"/>
              </a:rPr>
              <a:t>plot all train data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 graph </a:t>
            </a:r>
            <a:r>
              <a:rPr sz="1600" spc="-30" dirty="0">
                <a:latin typeface="Arial MT"/>
                <a:cs typeface="Arial MT"/>
              </a:rPr>
              <a:t>and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when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spc="-5" dirty="0">
                <a:latin typeface="Arial MT"/>
                <a:cs typeface="Arial MT"/>
              </a:rPr>
              <a:t>have to test an output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spc="-20" dirty="0">
                <a:latin typeface="Arial MT"/>
                <a:cs typeface="Arial MT"/>
              </a:rPr>
              <a:t>have 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 count the outcomes of k </a:t>
            </a:r>
            <a:r>
              <a:rPr sz="1600" spc="-15" dirty="0">
                <a:latin typeface="Arial MT"/>
                <a:cs typeface="Arial MT"/>
              </a:rPr>
              <a:t>nearest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neighbor and </a:t>
            </a:r>
            <a:r>
              <a:rPr sz="1600" spc="-35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majority of the value </a:t>
            </a:r>
            <a:r>
              <a:rPr sz="1600" spc="-25" dirty="0">
                <a:latin typeface="Arial MT"/>
                <a:cs typeface="Arial MT"/>
              </a:rPr>
              <a:t>is 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assigned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the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outcome.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3925" y="585596"/>
            <a:ext cx="3614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F7944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F859C"/>
                </a:solidFill>
                <a:latin typeface="Arial MT"/>
                <a:cs typeface="Arial MT"/>
              </a:rPr>
              <a:t>Support</a:t>
            </a:r>
            <a:r>
              <a:rPr sz="2000" spc="-140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F859C"/>
                </a:solidFill>
                <a:latin typeface="Arial MT"/>
                <a:cs typeface="Arial MT"/>
              </a:rPr>
              <a:t>Vector</a:t>
            </a:r>
            <a:r>
              <a:rPr sz="2000" spc="-105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F859C"/>
                </a:solidFill>
                <a:latin typeface="Arial MT"/>
                <a:cs typeface="Arial MT"/>
              </a:rPr>
              <a:t>Machine(SVM)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925" y="1154684"/>
            <a:ext cx="4145915" cy="24657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marR="50800" indent="-457200">
              <a:lnSpc>
                <a:spcPts val="1540"/>
              </a:lnSpc>
              <a:spcBef>
                <a:spcPts val="459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Support </a:t>
            </a:r>
            <a:r>
              <a:rPr sz="1600" spc="-15" dirty="0">
                <a:latin typeface="Arial MT"/>
                <a:cs typeface="Arial MT"/>
              </a:rPr>
              <a:t>Vector </a:t>
            </a:r>
            <a:r>
              <a:rPr sz="1600" spc="-5" dirty="0">
                <a:latin typeface="Arial MT"/>
                <a:cs typeface="Arial MT"/>
              </a:rPr>
              <a:t>Machine or SVM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30" dirty="0">
                <a:latin typeface="Arial MT"/>
                <a:cs typeface="Arial MT"/>
              </a:rPr>
              <a:t>one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popular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Supervised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Learning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algorithms, which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used </a:t>
            </a:r>
            <a:r>
              <a:rPr sz="1600" spc="-20" dirty="0">
                <a:latin typeface="Arial MT"/>
                <a:cs typeface="Arial MT"/>
              </a:rPr>
              <a:t>for </a:t>
            </a:r>
            <a:r>
              <a:rPr sz="1600" spc="-15" dirty="0">
                <a:latin typeface="Arial MT"/>
                <a:cs typeface="Arial MT"/>
              </a:rPr>
              <a:t> Classification </a:t>
            </a:r>
            <a:r>
              <a:rPr sz="1600" spc="-5" dirty="0">
                <a:latin typeface="Arial MT"/>
                <a:cs typeface="Arial MT"/>
              </a:rPr>
              <a:t>as </a:t>
            </a:r>
            <a:r>
              <a:rPr sz="1600" spc="-10" dirty="0">
                <a:latin typeface="Arial MT"/>
                <a:cs typeface="Arial MT"/>
              </a:rPr>
              <a:t>well </a:t>
            </a:r>
            <a:r>
              <a:rPr sz="1600" spc="-5" dirty="0">
                <a:latin typeface="Arial MT"/>
                <a:cs typeface="Arial MT"/>
              </a:rPr>
              <a:t>as </a:t>
            </a:r>
            <a:r>
              <a:rPr sz="1600" spc="-15" dirty="0">
                <a:latin typeface="Arial MT"/>
                <a:cs typeface="Arial MT"/>
              </a:rPr>
              <a:t>Regression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  <a:p>
            <a:pPr marL="469900" marR="5080" indent="-457200">
              <a:lnSpc>
                <a:spcPct val="80000"/>
              </a:lnSpc>
              <a:spcBef>
                <a:spcPts val="39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The goal of the SVM algorithm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30" dirty="0">
                <a:latin typeface="Arial MT"/>
                <a:cs typeface="Arial MT"/>
              </a:rPr>
              <a:t>to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 the best line or decision </a:t>
            </a:r>
            <a:r>
              <a:rPr sz="1600" spc="-20" dirty="0">
                <a:latin typeface="Arial MT"/>
                <a:cs typeface="Arial MT"/>
              </a:rPr>
              <a:t>boundary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 can segregate </a:t>
            </a:r>
            <a:r>
              <a:rPr sz="1600" spc="-15" dirty="0">
                <a:latin typeface="Arial MT"/>
                <a:cs typeface="Arial MT"/>
              </a:rPr>
              <a:t>n-dimensional </a:t>
            </a:r>
            <a:r>
              <a:rPr sz="1600" spc="-10" dirty="0">
                <a:latin typeface="Arial MT"/>
                <a:cs typeface="Arial MT"/>
              </a:rPr>
              <a:t>space </a:t>
            </a:r>
            <a:r>
              <a:rPr sz="1600" spc="-5" dirty="0">
                <a:latin typeface="Arial MT"/>
                <a:cs typeface="Arial MT"/>
              </a:rPr>
              <a:t> into classes </a:t>
            </a:r>
            <a:r>
              <a:rPr sz="1600" dirty="0">
                <a:latin typeface="Arial MT"/>
                <a:cs typeface="Arial MT"/>
              </a:rPr>
              <a:t>so </a:t>
            </a:r>
            <a:r>
              <a:rPr sz="1600" spc="-5" dirty="0">
                <a:latin typeface="Arial MT"/>
                <a:cs typeface="Arial MT"/>
              </a:rPr>
              <a:t>that </a:t>
            </a:r>
            <a:r>
              <a:rPr sz="1600" spc="-15" dirty="0">
                <a:latin typeface="Arial MT"/>
                <a:cs typeface="Arial MT"/>
              </a:rPr>
              <a:t>we </a:t>
            </a:r>
            <a:r>
              <a:rPr sz="1600" spc="-5" dirty="0">
                <a:latin typeface="Arial MT"/>
                <a:cs typeface="Arial MT"/>
              </a:rPr>
              <a:t>can easily put </a:t>
            </a:r>
            <a:r>
              <a:rPr sz="1600" spc="-3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data point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 correct category </a:t>
            </a:r>
            <a:r>
              <a:rPr sz="1600" spc="-15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future.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best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decision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boundary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is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hyperplane.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57" y="599694"/>
            <a:ext cx="2743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5"/>
              </a:spcBef>
              <a:buClr>
                <a:srgbClr val="F79446"/>
              </a:buClr>
              <a:buSzPct val="85000"/>
              <a:buFont typeface="Arial MT"/>
              <a:buChar char="•"/>
              <a:tabLst>
                <a:tab pos="196215" algn="l"/>
              </a:tabLst>
            </a:pPr>
            <a:r>
              <a:rPr sz="2000" spc="-5" dirty="0">
                <a:solidFill>
                  <a:srgbClr val="2F859C"/>
                </a:solidFill>
                <a:latin typeface="Arial MT"/>
                <a:cs typeface="Arial MT"/>
              </a:rPr>
              <a:t>Naive</a:t>
            </a:r>
            <a:r>
              <a:rPr sz="2000" spc="-70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F859C"/>
                </a:solidFill>
                <a:latin typeface="Arial MT"/>
                <a:cs typeface="Arial MT"/>
              </a:rPr>
              <a:t>Bayes</a:t>
            </a:r>
            <a:r>
              <a:rPr sz="2000" spc="-125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2F859C"/>
                </a:solidFill>
                <a:latin typeface="Arial MT"/>
                <a:cs typeface="Arial MT"/>
              </a:rPr>
              <a:t>Algorithm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657" y="1083310"/>
            <a:ext cx="4192904" cy="249745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469900" marR="5080" indent="-457834" algn="just">
              <a:lnSpc>
                <a:spcPct val="78200"/>
              </a:lnSpc>
              <a:spcBef>
                <a:spcPts val="51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Naive </a:t>
            </a:r>
            <a:r>
              <a:rPr sz="1600" spc="-10" dirty="0">
                <a:latin typeface="Arial MT"/>
                <a:cs typeface="Arial MT"/>
              </a:rPr>
              <a:t>Bayes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15" dirty="0">
                <a:latin typeface="Arial MT"/>
                <a:cs typeface="Arial MT"/>
              </a:rPr>
              <a:t>classification technique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an extension of </a:t>
            </a:r>
            <a:r>
              <a:rPr sz="1600" spc="-3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Bayes </a:t>
            </a:r>
            <a:r>
              <a:rPr sz="1600" spc="-15" dirty="0">
                <a:latin typeface="Arial MT"/>
                <a:cs typeface="Arial MT"/>
              </a:rPr>
              <a:t>theorem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probability.</a:t>
            </a:r>
            <a:endParaRPr sz="1600">
              <a:latin typeface="Arial MT"/>
              <a:cs typeface="Arial MT"/>
            </a:endParaRPr>
          </a:p>
          <a:p>
            <a:pPr marL="469900" marR="46355" indent="-457834">
              <a:lnSpc>
                <a:spcPct val="80000"/>
              </a:lnSpc>
              <a:spcBef>
                <a:spcPts val="39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It assumes that each feature </a:t>
            </a:r>
            <a:r>
              <a:rPr sz="1600" spc="-15" dirty="0">
                <a:latin typeface="Arial MT"/>
                <a:cs typeface="Arial MT"/>
              </a:rPr>
              <a:t>contributes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equally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unique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be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order to predict the outcome </a:t>
            </a:r>
            <a:r>
              <a:rPr sz="1600" spc="-15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certain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events </a:t>
            </a:r>
            <a:r>
              <a:rPr sz="1600" dirty="0">
                <a:latin typeface="Arial MT"/>
                <a:cs typeface="Arial MT"/>
              </a:rPr>
              <a:t>if </a:t>
            </a:r>
            <a:r>
              <a:rPr sz="1600" spc="-10" dirty="0">
                <a:latin typeface="Arial MT"/>
                <a:cs typeface="Arial MT"/>
              </a:rPr>
              <a:t>we </a:t>
            </a:r>
            <a:r>
              <a:rPr sz="1600" spc="-5" dirty="0">
                <a:latin typeface="Arial MT"/>
                <a:cs typeface="Arial MT"/>
              </a:rPr>
              <a:t>have enough </a:t>
            </a:r>
            <a:r>
              <a:rPr sz="1600" spc="-15" dirty="0">
                <a:latin typeface="Arial MT"/>
                <a:cs typeface="Arial MT"/>
              </a:rPr>
              <a:t>prior </a:t>
            </a:r>
            <a:r>
              <a:rPr sz="1600" spc="-5" dirty="0">
                <a:latin typeface="Arial MT"/>
                <a:cs typeface="Arial MT"/>
              </a:rPr>
              <a:t>data </a:t>
            </a:r>
            <a:r>
              <a:rPr sz="1600" spc="-1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calculate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15" dirty="0">
                <a:latin typeface="Arial MT"/>
                <a:cs typeface="Arial MT"/>
              </a:rPr>
              <a:t>probability of </a:t>
            </a:r>
            <a:r>
              <a:rPr sz="1600" spc="-5" dirty="0">
                <a:latin typeface="Arial MT"/>
                <a:cs typeface="Arial MT"/>
              </a:rPr>
              <a:t>outcomes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certain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events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given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input.</a:t>
            </a:r>
            <a:endParaRPr sz="1600">
              <a:latin typeface="Arial MT"/>
              <a:cs typeface="Arial MT"/>
            </a:endParaRPr>
          </a:p>
          <a:p>
            <a:pPr marL="469900" marR="311785" indent="-457834">
              <a:lnSpc>
                <a:spcPct val="78100"/>
              </a:lnSpc>
              <a:spcBef>
                <a:spcPts val="39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powerful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works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well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large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dataset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provided.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599694"/>
            <a:ext cx="4142740" cy="3397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79446"/>
              </a:buClr>
              <a:buSzPct val="85000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2F859C"/>
                </a:solidFill>
                <a:latin typeface="Arial MT"/>
                <a:cs typeface="Arial MT"/>
              </a:rPr>
              <a:t>Decision</a:t>
            </a:r>
            <a:r>
              <a:rPr sz="2000" spc="-105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2F859C"/>
                </a:solidFill>
                <a:latin typeface="Arial MT"/>
                <a:cs typeface="Arial MT"/>
              </a:rPr>
              <a:t>Tree</a:t>
            </a:r>
            <a:endParaRPr sz="2000">
              <a:latin typeface="Arial MT"/>
              <a:cs typeface="Arial MT"/>
            </a:endParaRPr>
          </a:p>
          <a:p>
            <a:pPr marL="469900" marR="6350" indent="-457200">
              <a:lnSpc>
                <a:spcPts val="1540"/>
              </a:lnSpc>
              <a:spcBef>
                <a:spcPts val="182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600" spc="-20" dirty="0">
                <a:latin typeface="Arial MT"/>
                <a:cs typeface="Arial MT"/>
              </a:rPr>
              <a:t>De</a:t>
            </a:r>
            <a:r>
              <a:rPr sz="1600" spc="-15" dirty="0">
                <a:latin typeface="Arial MT"/>
                <a:cs typeface="Arial MT"/>
              </a:rPr>
              <a:t>cisi</a:t>
            </a:r>
            <a:r>
              <a:rPr sz="1600" spc="-2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-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</a:t>
            </a:r>
            <a:r>
              <a:rPr sz="1600" spc="-15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</a:t>
            </a:r>
            <a:r>
              <a:rPr sz="1600" spc="-20" dirty="0">
                <a:latin typeface="Arial MT"/>
                <a:cs typeface="Arial MT"/>
              </a:rPr>
              <a:t>upe</a:t>
            </a:r>
            <a:r>
              <a:rPr sz="1600" spc="-25" dirty="0">
                <a:latin typeface="Arial MT"/>
                <a:cs typeface="Arial MT"/>
              </a:rPr>
              <a:t>r</a:t>
            </a:r>
            <a:r>
              <a:rPr sz="1600" spc="-15" dirty="0">
                <a:latin typeface="Arial MT"/>
                <a:cs typeface="Arial MT"/>
              </a:rPr>
              <a:t>vis</a:t>
            </a:r>
            <a:r>
              <a:rPr sz="1600" spc="-20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l</a:t>
            </a:r>
            <a:r>
              <a:rPr sz="1600" spc="-20" dirty="0">
                <a:latin typeface="Arial MT"/>
                <a:cs typeface="Arial MT"/>
              </a:rPr>
              <a:t>ea</a:t>
            </a:r>
            <a:r>
              <a:rPr sz="1600" spc="-25" dirty="0">
                <a:latin typeface="Arial MT"/>
                <a:cs typeface="Arial MT"/>
              </a:rPr>
              <a:t>r</a:t>
            </a:r>
            <a:r>
              <a:rPr sz="1600" spc="-20" dirty="0">
                <a:latin typeface="Arial MT"/>
                <a:cs typeface="Arial MT"/>
              </a:rPr>
              <a:t>n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20" dirty="0">
                <a:latin typeface="Arial MT"/>
                <a:cs typeface="Arial MT"/>
              </a:rPr>
              <a:t>n</a:t>
            </a:r>
            <a:r>
              <a:rPr sz="1600" spc="-5" dirty="0">
                <a:latin typeface="Arial MT"/>
                <a:cs typeface="Arial MT"/>
              </a:rPr>
              <a:t>g  algorithm. </a:t>
            </a:r>
            <a:r>
              <a:rPr sz="1600" dirty="0">
                <a:latin typeface="Arial MT"/>
                <a:cs typeface="Arial MT"/>
              </a:rPr>
              <a:t>It’s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tree-like </a:t>
            </a:r>
            <a:r>
              <a:rPr sz="1600" spc="-5" dirty="0">
                <a:latin typeface="Arial MT"/>
                <a:cs typeface="Arial MT"/>
              </a:rPr>
              <a:t>structure </a:t>
            </a:r>
            <a:r>
              <a:rPr sz="1600" spc="-15" dirty="0">
                <a:latin typeface="Arial MT"/>
                <a:cs typeface="Arial MT"/>
              </a:rPr>
              <a:t>where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branching represents a condition that </a:t>
            </a:r>
            <a:r>
              <a:rPr sz="1600" spc="-25" dirty="0">
                <a:latin typeface="Arial MT"/>
                <a:cs typeface="Arial MT"/>
              </a:rPr>
              <a:t>is 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classify,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internal</a:t>
            </a:r>
            <a:r>
              <a:rPr sz="1600" spc="-30" dirty="0">
                <a:latin typeface="Arial MT"/>
                <a:cs typeface="Arial MT"/>
              </a:rPr>
              <a:t> note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denotes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leaf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label.</a:t>
            </a:r>
            <a:endParaRPr sz="1600">
              <a:latin typeface="Arial MT"/>
              <a:cs typeface="Arial MT"/>
            </a:endParaRPr>
          </a:p>
          <a:p>
            <a:pPr marL="469900" marR="26034" indent="-457200">
              <a:lnSpc>
                <a:spcPts val="1540"/>
              </a:lnSpc>
              <a:spcBef>
                <a:spcPts val="370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-15" dirty="0">
                <a:latin typeface="Arial MT"/>
                <a:cs typeface="Arial MT"/>
              </a:rPr>
              <a:t>c</a:t>
            </a:r>
            <a:r>
              <a:rPr sz="1600" spc="-20" dirty="0">
                <a:latin typeface="Arial MT"/>
                <a:cs typeface="Arial MT"/>
              </a:rPr>
              <a:t>o</a:t>
            </a:r>
            <a:r>
              <a:rPr sz="1600" spc="-15" dirty="0">
                <a:latin typeface="Arial MT"/>
                <a:cs typeface="Arial MT"/>
              </a:rPr>
              <a:t>m</a:t>
            </a:r>
            <a:r>
              <a:rPr sz="1600" spc="-20" dirty="0">
                <a:latin typeface="Arial MT"/>
                <a:cs typeface="Arial MT"/>
              </a:rPr>
              <a:t>putat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2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tr</a:t>
            </a:r>
            <a:r>
              <a:rPr sz="1600" spc="-15" dirty="0">
                <a:latin typeface="Arial MT"/>
                <a:cs typeface="Arial MT"/>
              </a:rPr>
              <a:t>ai</a:t>
            </a:r>
            <a:r>
              <a:rPr sz="1600" spc="-5" dirty="0">
                <a:latin typeface="Arial MT"/>
                <a:cs typeface="Arial MT"/>
              </a:rPr>
              <a:t>n  and construct a decision tree. At </a:t>
            </a:r>
            <a:r>
              <a:rPr sz="1600" spc="-20" dirty="0">
                <a:latin typeface="Arial MT"/>
                <a:cs typeface="Arial MT"/>
              </a:rPr>
              <a:t>each 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sorted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 </a:t>
            </a:r>
            <a:r>
              <a:rPr sz="1600" spc="-30" dirty="0">
                <a:latin typeface="Arial MT"/>
                <a:cs typeface="Arial MT"/>
              </a:rPr>
              <a:t>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split.</a:t>
            </a:r>
            <a:endParaRPr sz="1600">
              <a:latin typeface="Arial MT"/>
              <a:cs typeface="Arial MT"/>
            </a:endParaRPr>
          </a:p>
          <a:p>
            <a:pPr marL="469900" marR="5080" indent="-457200">
              <a:lnSpc>
                <a:spcPct val="80000"/>
              </a:lnSpc>
              <a:spcBef>
                <a:spcPts val="400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source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divided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subset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which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turn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further divided </a:t>
            </a:r>
            <a:r>
              <a:rPr sz="1600" spc="-10" dirty="0">
                <a:latin typeface="Arial MT"/>
                <a:cs typeface="Arial MT"/>
              </a:rPr>
              <a:t>which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30" dirty="0">
                <a:latin typeface="Arial MT"/>
                <a:cs typeface="Arial MT"/>
              </a:rPr>
              <a:t>done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 recursion and the process </a:t>
            </a:r>
            <a:r>
              <a:rPr sz="1600" spc="-25" dirty="0">
                <a:latin typeface="Arial MT"/>
                <a:cs typeface="Arial MT"/>
              </a:rPr>
              <a:t>is 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repeated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another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attribute.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4" y="452120"/>
            <a:ext cx="19519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5"/>
              </a:spcBef>
              <a:buClr>
                <a:srgbClr val="F79446"/>
              </a:buClr>
              <a:buSzPct val="85000"/>
              <a:buFont typeface="Arial MT"/>
              <a:buChar char="•"/>
              <a:tabLst>
                <a:tab pos="196215" algn="l"/>
              </a:tabLst>
            </a:pPr>
            <a:r>
              <a:rPr sz="2000" dirty="0">
                <a:solidFill>
                  <a:srgbClr val="2F859C"/>
                </a:solidFill>
                <a:latin typeface="Arial MT"/>
                <a:cs typeface="Arial MT"/>
              </a:rPr>
              <a:t>Random</a:t>
            </a:r>
            <a:r>
              <a:rPr sz="2000" spc="-110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F859C"/>
                </a:solidFill>
                <a:latin typeface="Arial MT"/>
                <a:cs typeface="Arial MT"/>
              </a:rPr>
              <a:t>Forest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724" y="973581"/>
            <a:ext cx="4075429" cy="22472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marR="5080" indent="-457834">
              <a:lnSpc>
                <a:spcPts val="1540"/>
              </a:lnSpc>
              <a:spcBef>
                <a:spcPts val="459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600" spc="-10" dirty="0">
                <a:latin typeface="Arial MT"/>
                <a:cs typeface="Arial MT"/>
              </a:rPr>
              <a:t>Random </a:t>
            </a:r>
            <a:r>
              <a:rPr sz="1600" spc="-5" dirty="0">
                <a:latin typeface="Arial MT"/>
                <a:cs typeface="Arial MT"/>
              </a:rPr>
              <a:t>Forest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 classifier </a:t>
            </a:r>
            <a:r>
              <a:rPr sz="1600" spc="-30" dirty="0">
                <a:latin typeface="Arial MT"/>
                <a:cs typeface="Arial MT"/>
              </a:rPr>
              <a:t>that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contains a number of decision trees </a:t>
            </a:r>
            <a:r>
              <a:rPr sz="1600" spc="-30" dirty="0">
                <a:latin typeface="Arial MT"/>
                <a:cs typeface="Arial MT"/>
              </a:rPr>
              <a:t>on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various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subsets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given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dataset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and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takes the average to improve </a:t>
            </a:r>
            <a:r>
              <a:rPr sz="1600" spc="-30" dirty="0">
                <a:latin typeface="Arial MT"/>
                <a:cs typeface="Arial MT"/>
              </a:rPr>
              <a:t>the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predictive accuracy of that </a:t>
            </a:r>
            <a:r>
              <a:rPr sz="1600" spc="-15" dirty="0">
                <a:latin typeface="Arial MT"/>
                <a:cs typeface="Arial MT"/>
              </a:rPr>
              <a:t>dataset."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Instead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relying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decision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469900" marR="55244" indent="-457834">
              <a:lnSpc>
                <a:spcPct val="78100"/>
              </a:lnSpc>
              <a:spcBef>
                <a:spcPts val="39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1600" spc="-10" dirty="0">
                <a:latin typeface="Arial MT"/>
                <a:cs typeface="Arial MT"/>
              </a:rPr>
              <a:t>Random </a:t>
            </a:r>
            <a:r>
              <a:rPr sz="1600" spc="-5" dirty="0">
                <a:latin typeface="Arial MT"/>
                <a:cs typeface="Arial MT"/>
              </a:rPr>
              <a:t>Forest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 popular </a:t>
            </a:r>
            <a:r>
              <a:rPr sz="1600" spc="-15" dirty="0">
                <a:latin typeface="Arial MT"/>
                <a:cs typeface="Arial MT"/>
              </a:rPr>
              <a:t>machine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learning algorithm that belongs to </a:t>
            </a:r>
            <a:r>
              <a:rPr sz="1600" spc="-30" dirty="0">
                <a:latin typeface="Arial MT"/>
                <a:cs typeface="Arial MT"/>
              </a:rPr>
              <a:t>the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supervised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learning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technique.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be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for both </a:t>
            </a:r>
            <a:r>
              <a:rPr sz="1600" spc="-15" dirty="0">
                <a:latin typeface="Arial MT"/>
                <a:cs typeface="Arial MT"/>
              </a:rPr>
              <a:t>Classification </a:t>
            </a:r>
            <a:r>
              <a:rPr sz="1600" spc="-30" dirty="0">
                <a:latin typeface="Arial MT"/>
                <a:cs typeface="Arial MT"/>
              </a:rPr>
              <a:t>and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Regression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problems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ML.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452120"/>
            <a:ext cx="2416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F79446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F859C"/>
                </a:solidFill>
                <a:latin typeface="Arial MT"/>
                <a:cs typeface="Arial MT"/>
              </a:rPr>
              <a:t>Logistic</a:t>
            </a:r>
            <a:r>
              <a:rPr sz="2000" spc="-75" dirty="0">
                <a:solidFill>
                  <a:srgbClr val="2F859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F859C"/>
                </a:solidFill>
                <a:latin typeface="Arial MT"/>
                <a:cs typeface="Arial MT"/>
              </a:rPr>
              <a:t>Regression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973581"/>
            <a:ext cx="4154804" cy="25158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marR="284480" indent="-457200">
              <a:lnSpc>
                <a:spcPts val="1540"/>
              </a:lnSpc>
              <a:spcBef>
                <a:spcPts val="459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Logistic regression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one </a:t>
            </a:r>
            <a:r>
              <a:rPr sz="1600" spc="-25" dirty="0">
                <a:latin typeface="Arial MT"/>
                <a:cs typeface="Arial MT"/>
              </a:rPr>
              <a:t>more 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supervised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learning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classification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Machine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learning.</a:t>
            </a:r>
            <a:endParaRPr sz="1600">
              <a:latin typeface="Arial MT"/>
              <a:cs typeface="Arial MT"/>
            </a:endParaRPr>
          </a:p>
          <a:p>
            <a:pPr marL="469900" marR="5080" indent="-457200">
              <a:lnSpc>
                <a:spcPct val="80000"/>
              </a:lnSpc>
              <a:spcBef>
                <a:spcPts val="405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Some can say that linear regression </a:t>
            </a:r>
            <a:r>
              <a:rPr sz="1600" spc="-20" dirty="0">
                <a:latin typeface="Arial MT"/>
                <a:cs typeface="Arial MT"/>
              </a:rPr>
              <a:t>can 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 </a:t>
            </a:r>
            <a:r>
              <a:rPr sz="1600" spc="-5" dirty="0">
                <a:latin typeface="Arial MT"/>
                <a:cs typeface="Arial MT"/>
              </a:rPr>
              <a:t>be used to </a:t>
            </a:r>
            <a:r>
              <a:rPr sz="1600" dirty="0">
                <a:latin typeface="Arial MT"/>
                <a:cs typeface="Arial MT"/>
              </a:rPr>
              <a:t>solve </a:t>
            </a:r>
            <a:r>
              <a:rPr sz="1600" spc="-5" dirty="0">
                <a:latin typeface="Arial MT"/>
                <a:cs typeface="Arial MT"/>
              </a:rPr>
              <a:t>this problem </a:t>
            </a:r>
            <a:r>
              <a:rPr sz="1600" spc="-20" dirty="0">
                <a:latin typeface="Arial MT"/>
                <a:cs typeface="Arial MT"/>
              </a:rPr>
              <a:t>but 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progression</a:t>
            </a:r>
            <a:r>
              <a:rPr sz="1600" spc="-5" dirty="0">
                <a:latin typeface="Arial MT"/>
                <a:cs typeface="Arial MT"/>
              </a:rPr>
              <a:t> can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regression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equation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doesn’t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boundary </a:t>
            </a:r>
            <a:r>
              <a:rPr sz="1600" dirty="0">
                <a:latin typeface="Arial MT"/>
                <a:cs typeface="Arial MT"/>
              </a:rPr>
              <a:t>it </a:t>
            </a:r>
            <a:r>
              <a:rPr sz="1600" spc="-5" dirty="0">
                <a:latin typeface="Arial MT"/>
                <a:cs typeface="Arial MT"/>
              </a:rPr>
              <a:t>tends to reach infinity </a:t>
            </a:r>
            <a:r>
              <a:rPr sz="1600" spc="-20" dirty="0">
                <a:latin typeface="Arial MT"/>
                <a:cs typeface="Arial MT"/>
              </a:rPr>
              <a:t>for 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larger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values.</a:t>
            </a:r>
            <a:endParaRPr sz="1600">
              <a:latin typeface="Arial MT"/>
              <a:cs typeface="Arial MT"/>
            </a:endParaRPr>
          </a:p>
          <a:p>
            <a:pPr marL="469900" marR="185420" indent="-457200">
              <a:lnSpc>
                <a:spcPct val="80100"/>
              </a:lnSpc>
              <a:spcBef>
                <a:spcPts val="390"/>
              </a:spcBef>
              <a:buClr>
                <a:srgbClr val="F79446"/>
              </a:buClr>
              <a:buSzPct val="84375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logistic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regression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comes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 play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order to keep the value </a:t>
            </a:r>
            <a:r>
              <a:rPr sz="1600" spc="-15" dirty="0">
                <a:latin typeface="Arial MT"/>
                <a:cs typeface="Arial MT"/>
              </a:rPr>
              <a:t>of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output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outcome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within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boundary.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811" y="966596"/>
            <a:ext cx="2656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2400" spc="-240" dirty="0">
                <a:latin typeface="Trebuchet MS"/>
                <a:cs typeface="Trebuchet MS"/>
              </a:rPr>
              <a:t>S</a:t>
            </a:r>
            <a:r>
              <a:rPr sz="2400" spc="-315" dirty="0">
                <a:latin typeface="Trebuchet MS"/>
                <a:cs typeface="Trebuchet MS"/>
              </a:rPr>
              <a:t>y</a:t>
            </a:r>
            <a:r>
              <a:rPr sz="2400" spc="-229" dirty="0">
                <a:latin typeface="Trebuchet MS"/>
                <a:cs typeface="Trebuchet MS"/>
              </a:rPr>
              <a:t>s</a:t>
            </a:r>
            <a:r>
              <a:rPr sz="2400" spc="-335" dirty="0">
                <a:latin typeface="Trebuchet MS"/>
                <a:cs typeface="Trebuchet MS"/>
              </a:rPr>
              <a:t>t</a:t>
            </a:r>
            <a:r>
              <a:rPr sz="2400" spc="-340" dirty="0">
                <a:latin typeface="Trebuchet MS"/>
                <a:cs typeface="Trebuchet MS"/>
              </a:rPr>
              <a:t>e</a:t>
            </a:r>
            <a:r>
              <a:rPr sz="2400" spc="-145" dirty="0">
                <a:latin typeface="Trebuchet MS"/>
                <a:cs typeface="Trebuchet MS"/>
              </a:rPr>
              <a:t>m</a:t>
            </a:r>
            <a:r>
              <a:rPr sz="2400" spc="-440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S</a:t>
            </a:r>
            <a:r>
              <a:rPr sz="2400" spc="-320" dirty="0">
                <a:latin typeface="Trebuchet MS"/>
                <a:cs typeface="Trebuchet MS"/>
              </a:rPr>
              <a:t>p</a:t>
            </a:r>
            <a:r>
              <a:rPr sz="2400" spc="-340" dirty="0">
                <a:latin typeface="Trebuchet MS"/>
                <a:cs typeface="Trebuchet MS"/>
              </a:rPr>
              <a:t>e</a:t>
            </a:r>
            <a:r>
              <a:rPr sz="2400" spc="-320" dirty="0">
                <a:latin typeface="Trebuchet MS"/>
                <a:cs typeface="Trebuchet MS"/>
              </a:rPr>
              <a:t>c</a:t>
            </a:r>
            <a:r>
              <a:rPr sz="2400" spc="-340" dirty="0">
                <a:latin typeface="Trebuchet MS"/>
                <a:cs typeface="Trebuchet MS"/>
              </a:rPr>
              <a:t>i</a:t>
            </a:r>
            <a:r>
              <a:rPr sz="2400" spc="-470" dirty="0">
                <a:latin typeface="Trebuchet MS"/>
                <a:cs typeface="Trebuchet MS"/>
              </a:rPr>
              <a:t>f</a:t>
            </a:r>
            <a:r>
              <a:rPr sz="2400" spc="-340" dirty="0">
                <a:latin typeface="Trebuchet MS"/>
                <a:cs typeface="Trebuchet MS"/>
              </a:rPr>
              <a:t>i</a:t>
            </a:r>
            <a:r>
              <a:rPr sz="2400" spc="-320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a</a:t>
            </a:r>
            <a:r>
              <a:rPr sz="2400" spc="-335" dirty="0">
                <a:latin typeface="Trebuchet MS"/>
                <a:cs typeface="Trebuchet MS"/>
              </a:rPr>
              <a:t>t</a:t>
            </a:r>
            <a:r>
              <a:rPr sz="2400" spc="-340" dirty="0">
                <a:latin typeface="Trebuchet MS"/>
                <a:cs typeface="Trebuchet MS"/>
              </a:rPr>
              <a:t>i</a:t>
            </a:r>
            <a:r>
              <a:rPr sz="2400" spc="-150" dirty="0">
                <a:latin typeface="Trebuchet MS"/>
                <a:cs typeface="Trebuchet MS"/>
              </a:rPr>
              <a:t>o</a:t>
            </a:r>
            <a:r>
              <a:rPr sz="2400" spc="-114" dirty="0"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58111"/>
            <a:ext cx="3268979" cy="2286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7240" y="2174024"/>
            <a:ext cx="3268979" cy="11491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394" y="4127093"/>
            <a:ext cx="393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 MT"/>
                <a:cs typeface="Arial MT"/>
              </a:rPr>
              <a:t>Fig:5.1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628" y="4043578"/>
            <a:ext cx="393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 MT"/>
                <a:cs typeface="Arial MT"/>
              </a:rPr>
              <a:t>Fig:5.2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436" y="450596"/>
            <a:ext cx="4448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Experimentation</a:t>
            </a:r>
            <a:r>
              <a:rPr sz="28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8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Results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91" y="951052"/>
            <a:ext cx="3169920" cy="189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indent="-304800">
              <a:lnSpc>
                <a:spcPts val="3310"/>
              </a:lnSpc>
              <a:spcBef>
                <a:spcPts val="95"/>
              </a:spcBef>
              <a:buClr>
                <a:srgbClr val="4F81BB"/>
              </a:buClr>
              <a:buSzPct val="75000"/>
              <a:buFont typeface="Wingdings"/>
              <a:buChar char=""/>
              <a:tabLst>
                <a:tab pos="3175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Dataset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Description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1860"/>
              </a:lnSpc>
            </a:pPr>
            <a:r>
              <a:rPr sz="1600" spc="-5" dirty="0">
                <a:latin typeface="Courier New"/>
                <a:cs typeface="Courier New"/>
              </a:rPr>
              <a:t>Dataset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URL:</a:t>
            </a:r>
            <a:endParaRPr sz="1600" dirty="0">
              <a:latin typeface="Courier New"/>
              <a:cs typeface="Courier New"/>
            </a:endParaRPr>
          </a:p>
          <a:p>
            <a:pPr marL="12700" marR="6350">
              <a:lnSpc>
                <a:spcPts val="1900"/>
              </a:lnSpc>
              <a:spcBef>
                <a:spcPts val="75"/>
              </a:spcBef>
            </a:pPr>
            <a:r>
              <a:rPr sz="1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https://archive.ics.uci.ed </a:t>
            </a:r>
            <a:r>
              <a:rPr sz="1600" spc="-9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u/ml/machine-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sz="1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learning-databases/breast-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cancer-wisconsin/breast-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cancer-</a:t>
            </a:r>
            <a:r>
              <a:rPr sz="1600" spc="-40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1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wisconsin.data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5494" y="4841849"/>
            <a:ext cx="24288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 MT"/>
                <a:cs typeface="Arial MT"/>
              </a:rPr>
              <a:t>Fig.5.3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Dara set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of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the breast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cancer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patient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04715" y="274313"/>
            <a:ext cx="4375785" cy="4775200"/>
            <a:chOff x="4204715" y="274313"/>
            <a:chExt cx="4375785" cy="4775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715" y="274313"/>
              <a:ext cx="4375403" cy="47746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787" y="469392"/>
              <a:ext cx="3805427" cy="4204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57" y="332359"/>
            <a:ext cx="2167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4F81BB"/>
              </a:buClr>
              <a:buSzPct val="8409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Para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eters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u</a:t>
            </a:r>
            <a:r>
              <a:rPr sz="2200" spc="-35" dirty="0">
                <a:latin typeface="Times New Roman"/>
                <a:cs typeface="Times New Roman"/>
              </a:rPr>
              <a:t>se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362" y="1033520"/>
            <a:ext cx="2353945" cy="33540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Real-valued</a:t>
            </a:r>
            <a:r>
              <a:rPr sz="1400" spc="-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parameters: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spc="-5" dirty="0">
                <a:latin typeface="Times New Roman"/>
                <a:cs typeface="Times New Roman"/>
              </a:rPr>
              <a:t>Clump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thickness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nif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rm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ize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dirty="0">
                <a:latin typeface="Times New Roman"/>
                <a:cs typeface="Times New Roman"/>
              </a:rPr>
              <a:t>Uniform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cell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shape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dirty="0">
                <a:latin typeface="Times New Roman"/>
                <a:cs typeface="Times New Roman"/>
              </a:rPr>
              <a:t>Marginal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adhesion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dirty="0">
                <a:latin typeface="Times New Roman"/>
                <a:cs typeface="Times New Roman"/>
              </a:rPr>
              <a:t>Single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ithel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size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dirty="0">
                <a:latin typeface="Times New Roman"/>
                <a:cs typeface="Times New Roman"/>
              </a:rPr>
              <a:t>Bare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nuclei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dirty="0">
                <a:latin typeface="Times New Roman"/>
                <a:cs typeface="Times New Roman"/>
              </a:rPr>
              <a:t>Bland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chromatin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spc="-5" dirty="0">
                <a:latin typeface="Times New Roman"/>
                <a:cs typeface="Times New Roman"/>
              </a:rPr>
              <a:t>Normal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nucleoli</a:t>
            </a:r>
            <a:endParaRPr sz="1400">
              <a:latin typeface="Times New Roman"/>
              <a:cs typeface="Times New Roman"/>
            </a:endParaRPr>
          </a:p>
          <a:p>
            <a:pPr marL="870585" indent="-34353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400" dirty="0">
                <a:latin typeface="Times New Roman"/>
                <a:cs typeface="Times New Roman"/>
              </a:rPr>
              <a:t>Mitoses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154686"/>
            <a:ext cx="3153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52112"/>
                </a:solidFill>
                <a:latin typeface="Times New Roman"/>
                <a:cs typeface="Times New Roman"/>
              </a:rPr>
              <a:t>Presentation</a:t>
            </a:r>
            <a:r>
              <a:rPr sz="2800" spc="-170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52112"/>
                </a:solidFill>
                <a:latin typeface="Times New Roman"/>
                <a:cs typeface="Times New Roman"/>
              </a:rPr>
              <a:t>Outline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060" y="661543"/>
            <a:ext cx="3761104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400" spc="-15" dirty="0">
                <a:latin typeface="Trebuchet MS"/>
                <a:cs typeface="Trebuchet MS"/>
              </a:rPr>
              <a:t>Introduction</a:t>
            </a:r>
            <a:endParaRPr sz="1400">
              <a:latin typeface="Trebuchet MS"/>
              <a:cs typeface="Trebuchet MS"/>
            </a:endParaRPr>
          </a:p>
          <a:p>
            <a:pPr marL="570230" lvl="1" indent="-238125">
              <a:lnSpc>
                <a:spcPct val="100000"/>
              </a:lnSpc>
              <a:buClr>
                <a:srgbClr val="3891A7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Motivations</a:t>
            </a:r>
            <a:endParaRPr sz="1400">
              <a:latin typeface="Trebuchet MS"/>
              <a:cs typeface="Trebuchet MS"/>
            </a:endParaRPr>
          </a:p>
          <a:p>
            <a:pPr marL="570230" lvl="1" indent="-238125">
              <a:lnSpc>
                <a:spcPct val="100000"/>
              </a:lnSpc>
              <a:buClr>
                <a:srgbClr val="3891A7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400" spc="-60" dirty="0">
                <a:solidFill>
                  <a:srgbClr val="006EC0"/>
                </a:solidFill>
                <a:latin typeface="Trebuchet MS"/>
                <a:cs typeface="Trebuchet MS"/>
              </a:rPr>
              <a:t>Un</a:t>
            </a:r>
            <a:r>
              <a:rPr sz="1400" spc="-65" dirty="0">
                <a:solidFill>
                  <a:srgbClr val="006EC0"/>
                </a:solidFill>
                <a:latin typeface="Trebuchet MS"/>
                <a:cs typeface="Trebuchet MS"/>
              </a:rPr>
              <a:t>iq</a:t>
            </a:r>
            <a:r>
              <a:rPr sz="1400" spc="-60" dirty="0">
                <a:solidFill>
                  <a:srgbClr val="006EC0"/>
                </a:solidFill>
                <a:latin typeface="Trebuchet MS"/>
                <a:cs typeface="Trebuchet MS"/>
              </a:rPr>
              <a:t>uene</a:t>
            </a:r>
            <a:r>
              <a:rPr sz="1400" spc="-65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4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f</a:t>
            </a:r>
            <a:r>
              <a:rPr sz="1400" spc="-105" dirty="0">
                <a:solidFill>
                  <a:srgbClr val="006EC0"/>
                </a:solidFill>
                <a:latin typeface="Trebuchet MS"/>
                <a:cs typeface="Trebuchet MS"/>
              </a:rPr>
              <a:t> t</a:t>
            </a:r>
            <a:r>
              <a:rPr sz="1400" spc="-95" dirty="0">
                <a:solidFill>
                  <a:srgbClr val="006EC0"/>
                </a:solidFill>
                <a:latin typeface="Trebuchet MS"/>
                <a:cs typeface="Trebuchet MS"/>
              </a:rPr>
              <a:t>h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006EC0"/>
                </a:solidFill>
                <a:latin typeface="Trebuchet MS"/>
                <a:cs typeface="Trebuchet MS"/>
              </a:rPr>
              <a:t>w</a:t>
            </a:r>
            <a:r>
              <a:rPr sz="1400" spc="-25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400" spc="-30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k</a:t>
            </a:r>
            <a:endParaRPr sz="1400">
              <a:latin typeface="Trebuchet MS"/>
              <a:cs typeface="Trebuchet MS"/>
            </a:endParaRPr>
          </a:p>
          <a:p>
            <a:pPr marL="489584" indent="-284480">
              <a:lnSpc>
                <a:spcPct val="100000"/>
              </a:lnSpc>
              <a:spcBef>
                <a:spcPts val="595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489584" algn="l"/>
                <a:tab pos="490220" algn="l"/>
              </a:tabLst>
            </a:pPr>
            <a:r>
              <a:rPr sz="1400" spc="-90" dirty="0">
                <a:latin typeface="Trebuchet MS"/>
                <a:cs typeface="Trebuchet MS"/>
              </a:rPr>
              <a:t>Lit</a:t>
            </a:r>
            <a:r>
              <a:rPr sz="1400" spc="-85" dirty="0">
                <a:latin typeface="Trebuchet MS"/>
                <a:cs typeface="Trebuchet MS"/>
              </a:rPr>
              <a:t>e</a:t>
            </a:r>
            <a:r>
              <a:rPr sz="1400" spc="-95" dirty="0">
                <a:latin typeface="Trebuchet MS"/>
                <a:cs typeface="Trebuchet MS"/>
              </a:rPr>
              <a:t>ra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85" dirty="0">
                <a:latin typeface="Trebuchet MS"/>
                <a:cs typeface="Trebuchet MS"/>
              </a:rPr>
              <a:t>u</a:t>
            </a:r>
            <a:r>
              <a:rPr sz="1400" spc="-95" dirty="0">
                <a:latin typeface="Trebuchet MS"/>
                <a:cs typeface="Trebuchet MS"/>
              </a:rPr>
              <a:t>r</a:t>
            </a:r>
            <a:r>
              <a:rPr sz="1400" dirty="0">
                <a:latin typeface="Trebuchet MS"/>
                <a:cs typeface="Trebuchet MS"/>
              </a:rPr>
              <a:t>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S</a:t>
            </a:r>
            <a:r>
              <a:rPr sz="1400" spc="-50" dirty="0">
                <a:latin typeface="Trebuchet MS"/>
                <a:cs typeface="Trebuchet MS"/>
              </a:rPr>
              <a:t>u</a:t>
            </a:r>
            <a:r>
              <a:rPr sz="1400" spc="-55" dirty="0">
                <a:latin typeface="Trebuchet MS"/>
                <a:cs typeface="Trebuchet MS"/>
              </a:rPr>
              <a:t>rv</a:t>
            </a:r>
            <a:r>
              <a:rPr sz="1400" spc="-50" dirty="0">
                <a:latin typeface="Trebuchet MS"/>
                <a:cs typeface="Trebuchet MS"/>
              </a:rPr>
              <a:t>e</a:t>
            </a:r>
            <a:r>
              <a:rPr sz="1400" dirty="0"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  <a:p>
            <a:pPr marL="539750" lvl="1" indent="-23876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Font typeface="Wingdings"/>
              <a:buChar char=""/>
              <a:tabLst>
                <a:tab pos="539750" algn="l"/>
                <a:tab pos="540385" algn="l"/>
              </a:tabLst>
            </a:pP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Ex</a:t>
            </a:r>
            <a:r>
              <a:rPr sz="1400" spc="-80" dirty="0">
                <a:solidFill>
                  <a:srgbClr val="006EC0"/>
                </a:solidFill>
                <a:latin typeface="Trebuchet MS"/>
                <a:cs typeface="Trebuchet MS"/>
              </a:rPr>
              <a:t>isti</a:t>
            </a:r>
            <a:r>
              <a:rPr sz="1400" spc="-75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g</a:t>
            </a:r>
            <a:r>
              <a:rPr sz="1400" spc="-12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0" dirty="0">
                <a:solidFill>
                  <a:srgbClr val="006EC0"/>
                </a:solidFill>
                <a:latin typeface="Trebuchet MS"/>
                <a:cs typeface="Trebuchet MS"/>
              </a:rPr>
              <a:t>y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st</a:t>
            </a: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  <a:p>
            <a:pPr marL="570230" lvl="1" indent="-23812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400" spc="-65" dirty="0">
                <a:solidFill>
                  <a:srgbClr val="006EC0"/>
                </a:solidFill>
                <a:latin typeface="Trebuchet MS"/>
                <a:cs typeface="Trebuchet MS"/>
              </a:rPr>
              <a:t>P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1400" spc="-60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006EC0"/>
                </a:solidFill>
                <a:latin typeface="Trebuchet MS"/>
                <a:cs typeface="Trebuchet MS"/>
              </a:rPr>
              <a:t>b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l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m</a:t>
            </a:r>
            <a:r>
              <a:rPr sz="1400" spc="-14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I</a:t>
            </a:r>
            <a:r>
              <a:rPr sz="1400" spc="-30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1400" spc="-25" dirty="0">
                <a:solidFill>
                  <a:srgbClr val="006EC0"/>
                </a:solidFill>
                <a:latin typeface="Trebuchet MS"/>
                <a:cs typeface="Trebuchet MS"/>
              </a:rPr>
              <a:t>en</a:t>
            </a:r>
            <a:r>
              <a:rPr sz="1400" spc="-30" dirty="0">
                <a:solidFill>
                  <a:srgbClr val="006EC0"/>
                </a:solidFill>
                <a:latin typeface="Trebuchet MS"/>
                <a:cs typeface="Trebuchet MS"/>
              </a:rPr>
              <a:t>tifi</a:t>
            </a:r>
            <a:r>
              <a:rPr sz="1400" spc="-25" dirty="0">
                <a:solidFill>
                  <a:srgbClr val="006EC0"/>
                </a:solidFill>
                <a:latin typeface="Trebuchet MS"/>
                <a:cs typeface="Trebuchet MS"/>
              </a:rPr>
              <a:t>c</a:t>
            </a:r>
            <a:r>
              <a:rPr sz="1400" spc="-30" dirty="0">
                <a:solidFill>
                  <a:srgbClr val="006EC0"/>
                </a:solidFill>
                <a:latin typeface="Trebuchet MS"/>
                <a:cs typeface="Trebuchet MS"/>
              </a:rPr>
              <a:t>ati</a:t>
            </a:r>
            <a:r>
              <a:rPr sz="1400" spc="-25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400" spc="-114" dirty="0">
                <a:latin typeface="Trebuchet MS"/>
                <a:cs typeface="Trebuchet MS"/>
              </a:rPr>
              <a:t>S</a:t>
            </a:r>
            <a:r>
              <a:rPr sz="1400" spc="-110" dirty="0">
                <a:latin typeface="Trebuchet MS"/>
                <a:cs typeface="Trebuchet MS"/>
              </a:rPr>
              <a:t>chem</a:t>
            </a:r>
            <a:r>
              <a:rPr sz="1400" spc="-114" dirty="0">
                <a:latin typeface="Trebuchet MS"/>
                <a:cs typeface="Trebuchet MS"/>
              </a:rPr>
              <a:t>ati</a:t>
            </a:r>
            <a:r>
              <a:rPr sz="1400" dirty="0">
                <a:latin typeface="Trebuchet MS"/>
                <a:cs typeface="Trebuchet MS"/>
              </a:rPr>
              <a:t>c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L</a:t>
            </a:r>
            <a:r>
              <a:rPr sz="1400" spc="-105" dirty="0">
                <a:latin typeface="Trebuchet MS"/>
                <a:cs typeface="Trebuchet MS"/>
              </a:rPr>
              <a:t>a</a:t>
            </a:r>
            <a:r>
              <a:rPr sz="1400" spc="-95" dirty="0">
                <a:latin typeface="Trebuchet MS"/>
                <a:cs typeface="Trebuchet MS"/>
              </a:rPr>
              <a:t>you</a:t>
            </a:r>
            <a:r>
              <a:rPr sz="1400" dirty="0">
                <a:latin typeface="Trebuchet MS"/>
                <a:cs typeface="Trebuchet MS"/>
              </a:rPr>
              <a:t>t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O</a:t>
            </a:r>
            <a:r>
              <a:rPr sz="1400" dirty="0">
                <a:latin typeface="Trebuchet MS"/>
                <a:cs typeface="Trebuchet MS"/>
              </a:rPr>
              <a:t>R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M</a:t>
            </a:r>
            <a:r>
              <a:rPr sz="1400" spc="-35" dirty="0">
                <a:latin typeface="Trebuchet MS"/>
                <a:cs typeface="Trebuchet MS"/>
              </a:rPr>
              <a:t>o</a:t>
            </a:r>
            <a:r>
              <a:rPr sz="1400" spc="-40" dirty="0">
                <a:latin typeface="Trebuchet MS"/>
                <a:cs typeface="Trebuchet MS"/>
              </a:rPr>
              <a:t>d</a:t>
            </a:r>
            <a:r>
              <a:rPr sz="1400" spc="-35" dirty="0">
                <a:latin typeface="Trebuchet MS"/>
                <a:cs typeface="Trebuchet MS"/>
              </a:rPr>
              <a:t>e</a:t>
            </a:r>
            <a:r>
              <a:rPr sz="1400" dirty="0">
                <a:latin typeface="Trebuchet MS"/>
                <a:cs typeface="Trebuchet MS"/>
              </a:rPr>
              <a:t>l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</a:t>
            </a:r>
            <a:r>
              <a:rPr sz="1400" spc="-20" dirty="0">
                <a:latin typeface="Trebuchet MS"/>
                <a:cs typeface="Trebuchet MS"/>
              </a:rPr>
              <a:t>ia</a:t>
            </a:r>
            <a:r>
              <a:rPr sz="1400" spc="-10" dirty="0">
                <a:latin typeface="Trebuchet MS"/>
                <a:cs typeface="Trebuchet MS"/>
              </a:rPr>
              <a:t>g</a:t>
            </a:r>
            <a:r>
              <a:rPr sz="1400" spc="-20" dirty="0">
                <a:latin typeface="Trebuchet MS"/>
                <a:cs typeface="Trebuchet MS"/>
              </a:rPr>
              <a:t>ra</a:t>
            </a:r>
            <a:r>
              <a:rPr sz="1400" dirty="0"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400" spc="-40" dirty="0">
                <a:latin typeface="Trebuchet MS"/>
                <a:cs typeface="Trebuchet MS"/>
              </a:rPr>
              <a:t>Me</a:t>
            </a:r>
            <a:r>
              <a:rPr sz="1400" spc="-45" dirty="0">
                <a:latin typeface="Trebuchet MS"/>
                <a:cs typeface="Trebuchet MS"/>
              </a:rPr>
              <a:t>t</a:t>
            </a:r>
            <a:r>
              <a:rPr sz="1400" spc="-40" dirty="0">
                <a:latin typeface="Trebuchet MS"/>
                <a:cs typeface="Trebuchet MS"/>
              </a:rPr>
              <a:t>h</a:t>
            </a:r>
            <a:r>
              <a:rPr sz="1400" spc="-35" dirty="0">
                <a:latin typeface="Trebuchet MS"/>
                <a:cs typeface="Trebuchet MS"/>
              </a:rPr>
              <a:t>o</a:t>
            </a:r>
            <a:r>
              <a:rPr sz="1400" spc="-40" dirty="0">
                <a:latin typeface="Trebuchet MS"/>
                <a:cs typeface="Trebuchet MS"/>
              </a:rPr>
              <a:t>d</a:t>
            </a:r>
            <a:r>
              <a:rPr sz="1400" dirty="0">
                <a:latin typeface="Trebuchet MS"/>
                <a:cs typeface="Trebuchet MS"/>
              </a:rPr>
              <a:t>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O</a:t>
            </a:r>
            <a:r>
              <a:rPr sz="1400" dirty="0">
                <a:latin typeface="Trebuchet MS"/>
                <a:cs typeface="Trebuchet MS"/>
              </a:rPr>
              <a:t>R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Too</a:t>
            </a:r>
            <a:r>
              <a:rPr sz="1400" spc="-70" dirty="0">
                <a:latin typeface="Trebuchet MS"/>
                <a:cs typeface="Trebuchet MS"/>
              </a:rPr>
              <a:t>l</a:t>
            </a:r>
            <a:r>
              <a:rPr sz="1400" dirty="0">
                <a:latin typeface="Trebuchet MS"/>
                <a:cs typeface="Trebuchet MS"/>
              </a:rPr>
              <a:t>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O</a:t>
            </a:r>
            <a:r>
              <a:rPr sz="1400" dirty="0">
                <a:latin typeface="Trebuchet MS"/>
                <a:cs typeface="Trebuchet MS"/>
              </a:rPr>
              <a:t>R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-55" dirty="0">
                <a:latin typeface="Trebuchet MS"/>
                <a:cs typeface="Trebuchet MS"/>
              </a:rPr>
              <a:t>l</a:t>
            </a:r>
            <a:r>
              <a:rPr sz="1400" spc="-60" dirty="0">
                <a:latin typeface="Trebuchet MS"/>
                <a:cs typeface="Trebuchet MS"/>
              </a:rPr>
              <a:t>go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-65" dirty="0">
                <a:latin typeface="Trebuchet MS"/>
                <a:cs typeface="Trebuchet MS"/>
              </a:rPr>
              <a:t>i</a:t>
            </a:r>
            <a:r>
              <a:rPr sz="1400" spc="-70" dirty="0">
                <a:latin typeface="Trebuchet MS"/>
                <a:cs typeface="Trebuchet MS"/>
              </a:rPr>
              <a:t>t</a:t>
            </a:r>
            <a:r>
              <a:rPr sz="1400" spc="-65" dirty="0">
                <a:latin typeface="Trebuchet MS"/>
                <a:cs typeface="Trebuchet MS"/>
              </a:rPr>
              <a:t>hm</a:t>
            </a:r>
            <a:r>
              <a:rPr sz="1400" dirty="0">
                <a:latin typeface="Trebuchet MS"/>
                <a:cs typeface="Trebuchet MS"/>
              </a:rPr>
              <a:t>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u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-25" dirty="0">
                <a:latin typeface="Trebuchet MS"/>
                <a:cs typeface="Trebuchet MS"/>
              </a:rPr>
              <a:t>e</a:t>
            </a:r>
            <a:r>
              <a:rPr sz="1400" dirty="0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400" spc="-80" dirty="0">
                <a:latin typeface="Trebuchet MS"/>
                <a:cs typeface="Trebuchet MS"/>
              </a:rPr>
              <a:t>Ex</a:t>
            </a:r>
            <a:r>
              <a:rPr sz="1400" spc="-90" dirty="0">
                <a:latin typeface="Trebuchet MS"/>
                <a:cs typeface="Trebuchet MS"/>
              </a:rPr>
              <a:t>p</a:t>
            </a:r>
            <a:r>
              <a:rPr sz="1400" spc="-85" dirty="0">
                <a:latin typeface="Trebuchet MS"/>
                <a:cs typeface="Trebuchet MS"/>
              </a:rPr>
              <a:t>e</a:t>
            </a:r>
            <a:r>
              <a:rPr sz="1400" spc="-90" dirty="0">
                <a:latin typeface="Trebuchet MS"/>
                <a:cs typeface="Trebuchet MS"/>
              </a:rPr>
              <a:t>rim</a:t>
            </a:r>
            <a:r>
              <a:rPr sz="1400" spc="-85" dirty="0">
                <a:latin typeface="Trebuchet MS"/>
                <a:cs typeface="Trebuchet MS"/>
              </a:rPr>
              <a:t>en</a:t>
            </a:r>
            <a:r>
              <a:rPr sz="1400" spc="-90" dirty="0">
                <a:latin typeface="Trebuchet MS"/>
                <a:cs typeface="Trebuchet MS"/>
              </a:rPr>
              <a:t>tati</a:t>
            </a:r>
            <a:r>
              <a:rPr sz="1400" spc="-85" dirty="0">
                <a:latin typeface="Trebuchet MS"/>
                <a:cs typeface="Trebuchet MS"/>
              </a:rPr>
              <a:t>o</a:t>
            </a:r>
            <a:r>
              <a:rPr sz="1400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a</a:t>
            </a:r>
            <a:r>
              <a:rPr sz="1400" spc="-110" dirty="0">
                <a:latin typeface="Trebuchet MS"/>
                <a:cs typeface="Trebuchet MS"/>
              </a:rPr>
              <a:t>n</a:t>
            </a:r>
            <a:r>
              <a:rPr sz="1400" dirty="0">
                <a:latin typeface="Trebuchet MS"/>
                <a:cs typeface="Trebuchet MS"/>
              </a:rPr>
              <a:t>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Re</a:t>
            </a:r>
            <a:r>
              <a:rPr sz="1400" spc="-20" dirty="0">
                <a:latin typeface="Trebuchet MS"/>
                <a:cs typeface="Trebuchet MS"/>
              </a:rPr>
              <a:t>s</a:t>
            </a:r>
            <a:r>
              <a:rPr sz="1400" spc="-15" dirty="0">
                <a:latin typeface="Trebuchet MS"/>
                <a:cs typeface="Trebuchet MS"/>
              </a:rPr>
              <a:t>u</a:t>
            </a:r>
            <a:r>
              <a:rPr sz="1400" spc="-10" dirty="0">
                <a:latin typeface="Trebuchet MS"/>
                <a:cs typeface="Trebuchet MS"/>
              </a:rPr>
              <a:t>l</a:t>
            </a:r>
            <a:r>
              <a:rPr sz="1400" spc="-20" dirty="0">
                <a:latin typeface="Trebuchet MS"/>
                <a:cs typeface="Trebuchet MS"/>
              </a:rPr>
              <a:t>t</a:t>
            </a:r>
            <a:r>
              <a:rPr sz="140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570230" lvl="1" indent="-238125">
              <a:lnSpc>
                <a:spcPts val="1639"/>
              </a:lnSpc>
              <a:buClr>
                <a:srgbClr val="3891A7"/>
              </a:buClr>
              <a:buSzPct val="78571"/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400" spc="-8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y</a:t>
            </a:r>
            <a:r>
              <a:rPr sz="1400" spc="-80" dirty="0">
                <a:solidFill>
                  <a:srgbClr val="006EC0"/>
                </a:solidFill>
                <a:latin typeface="Trebuchet MS"/>
                <a:cs typeface="Trebuchet MS"/>
              </a:rPr>
              <a:t>st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pec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i</a:t>
            </a: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f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i</a:t>
            </a: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ati</a:t>
            </a:r>
            <a:r>
              <a:rPr sz="1400" spc="-10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570230" lvl="1" indent="-238125">
              <a:lnSpc>
                <a:spcPts val="1639"/>
              </a:lnSpc>
              <a:buClr>
                <a:srgbClr val="3891A7"/>
              </a:buClr>
              <a:buSzPct val="78571"/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400" spc="-60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ata</a:t>
            </a:r>
            <a:r>
              <a:rPr sz="1400" spc="-65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6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ri</a:t>
            </a:r>
            <a:r>
              <a:rPr sz="1400" spc="-15" dirty="0">
                <a:solidFill>
                  <a:srgbClr val="006EC0"/>
                </a:solidFill>
                <a:latin typeface="Trebuchet MS"/>
                <a:cs typeface="Trebuchet MS"/>
              </a:rPr>
              <a:t>p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ti</a:t>
            </a:r>
            <a:r>
              <a:rPr sz="1400" spc="-10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570230" lvl="1" indent="-238125">
              <a:lnSpc>
                <a:spcPct val="100000"/>
              </a:lnSpc>
              <a:spcBef>
                <a:spcPts val="170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400" spc="-80" dirty="0">
                <a:solidFill>
                  <a:srgbClr val="006EC0"/>
                </a:solidFill>
                <a:latin typeface="Trebuchet MS"/>
                <a:cs typeface="Trebuchet MS"/>
              </a:rPr>
              <a:t>Para</a:t>
            </a:r>
            <a:r>
              <a:rPr sz="1400" spc="-75" dirty="0">
                <a:solidFill>
                  <a:srgbClr val="006EC0"/>
                </a:solidFill>
                <a:latin typeface="Trebuchet MS"/>
                <a:cs typeface="Trebuchet MS"/>
              </a:rPr>
              <a:t>m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4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006EC0"/>
                </a:solidFill>
                <a:latin typeface="Trebuchet MS"/>
                <a:cs typeface="Trebuchet MS"/>
              </a:rPr>
              <a:t>u</a:t>
            </a:r>
            <a:r>
              <a:rPr sz="1400" spc="-8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1400" spc="-13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006EC0"/>
                </a:solidFill>
                <a:latin typeface="Trebuchet MS"/>
                <a:cs typeface="Trebuchet MS"/>
              </a:rPr>
              <a:t>(</a:t>
            </a:r>
            <a:r>
              <a:rPr sz="1400" spc="-125" dirty="0">
                <a:solidFill>
                  <a:srgbClr val="006EC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f</a:t>
            </a:r>
            <a:r>
              <a:rPr sz="1400" spc="-13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r>
              <a:rPr sz="1400" spc="-20" dirty="0">
                <a:solidFill>
                  <a:srgbClr val="006EC0"/>
                </a:solidFill>
                <a:latin typeface="Trebuchet MS"/>
                <a:cs typeface="Trebuchet MS"/>
              </a:rPr>
              <a:t>y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marL="570230" lvl="1" indent="-238125">
              <a:lnSpc>
                <a:spcPct val="100000"/>
              </a:lnSpc>
              <a:spcBef>
                <a:spcPts val="155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400" spc="-85" dirty="0">
                <a:solidFill>
                  <a:srgbClr val="006EC0"/>
                </a:solidFill>
                <a:latin typeface="Trebuchet MS"/>
                <a:cs typeface="Trebuchet MS"/>
              </a:rPr>
              <a:t>Ex</a:t>
            </a:r>
            <a:r>
              <a:rPr sz="1400" spc="-90" dirty="0">
                <a:solidFill>
                  <a:srgbClr val="006EC0"/>
                </a:solidFill>
                <a:latin typeface="Trebuchet MS"/>
                <a:cs typeface="Trebuchet MS"/>
              </a:rPr>
              <a:t>p</a:t>
            </a:r>
            <a:r>
              <a:rPr sz="1400" spc="-85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spc="-95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1400" spc="-90" dirty="0">
                <a:solidFill>
                  <a:srgbClr val="006EC0"/>
                </a:solidFill>
                <a:latin typeface="Trebuchet MS"/>
                <a:cs typeface="Trebuchet MS"/>
              </a:rPr>
              <a:t>im</a:t>
            </a:r>
            <a:r>
              <a:rPr sz="1400" spc="-85" dirty="0">
                <a:solidFill>
                  <a:srgbClr val="006EC0"/>
                </a:solidFill>
                <a:latin typeface="Trebuchet MS"/>
                <a:cs typeface="Trebuchet MS"/>
              </a:rPr>
              <a:t>en</a:t>
            </a:r>
            <a:r>
              <a:rPr sz="1400" spc="-90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1400" spc="-9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l</a:t>
            </a:r>
            <a:r>
              <a:rPr sz="1400" spc="-10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006EC0"/>
                </a:solidFill>
                <a:latin typeface="Trebuchet MS"/>
                <a:cs typeface="Trebuchet MS"/>
              </a:rPr>
              <a:t>u</a:t>
            </a:r>
            <a:r>
              <a:rPr sz="1400" spc="-70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006EC0"/>
                </a:solidFill>
                <a:latin typeface="Trebuchet MS"/>
                <a:cs typeface="Trebuchet MS"/>
              </a:rPr>
              <a:t>c</a:t>
            </a:r>
            <a:r>
              <a:rPr sz="1400" spc="-60" dirty="0">
                <a:solidFill>
                  <a:srgbClr val="006EC0"/>
                </a:solidFill>
                <a:latin typeface="Trebuchet MS"/>
                <a:cs typeface="Trebuchet MS"/>
              </a:rPr>
              <a:t>ome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006EC0"/>
                </a:solidFill>
                <a:latin typeface="Trebuchet MS"/>
                <a:cs typeface="Trebuchet MS"/>
              </a:rPr>
              <a:t> (T</a:t>
            </a:r>
            <a:r>
              <a:rPr sz="1400" spc="-10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006EC0"/>
                </a:solidFill>
                <a:latin typeface="Trebuchet MS"/>
                <a:cs typeface="Trebuchet MS"/>
              </a:rPr>
              <a:t>b</a:t>
            </a:r>
            <a:r>
              <a:rPr sz="1400" spc="-95" dirty="0">
                <a:solidFill>
                  <a:srgbClr val="006EC0"/>
                </a:solidFill>
                <a:latin typeface="Trebuchet MS"/>
                <a:cs typeface="Trebuchet MS"/>
              </a:rPr>
              <a:t>le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Fi</a:t>
            </a:r>
            <a:r>
              <a:rPr sz="1400" spc="-50" dirty="0">
                <a:solidFill>
                  <a:srgbClr val="006EC0"/>
                </a:solidFill>
                <a:latin typeface="Trebuchet MS"/>
                <a:cs typeface="Trebuchet MS"/>
              </a:rPr>
              <a:t>gu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r</a:t>
            </a:r>
            <a:r>
              <a:rPr sz="1400" spc="-50" dirty="0">
                <a:solidFill>
                  <a:srgbClr val="006EC0"/>
                </a:solidFill>
                <a:latin typeface="Trebuchet MS"/>
                <a:cs typeface="Trebuchet MS"/>
              </a:rPr>
              <a:t>e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marL="570230" lvl="1" indent="-238125">
              <a:lnSpc>
                <a:spcPct val="100000"/>
              </a:lnSpc>
              <a:spcBef>
                <a:spcPts val="5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570230" algn="l"/>
                <a:tab pos="570865" algn="l"/>
              </a:tabLst>
            </a:pPr>
            <a:r>
              <a:rPr sz="1400" spc="-50" dirty="0">
                <a:solidFill>
                  <a:srgbClr val="006EC0"/>
                </a:solidFill>
                <a:latin typeface="Trebuchet MS"/>
                <a:cs typeface="Trebuchet MS"/>
              </a:rPr>
              <a:t>Re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50" dirty="0">
                <a:solidFill>
                  <a:srgbClr val="006EC0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006EC0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t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4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006EC0"/>
                </a:solidFill>
                <a:latin typeface="Trebuchet MS"/>
                <a:cs typeface="Trebuchet MS"/>
              </a:rPr>
              <a:t>An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006EC0"/>
                </a:solidFill>
                <a:latin typeface="Trebuchet MS"/>
                <a:cs typeface="Trebuchet MS"/>
              </a:rPr>
              <a:t>ly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si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s</a:t>
            </a:r>
            <a:r>
              <a:rPr sz="1400" spc="-14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d</a:t>
            </a:r>
            <a:r>
              <a:rPr sz="1400" spc="-10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006EC0"/>
                </a:solidFill>
                <a:latin typeface="Trebuchet MS"/>
                <a:cs typeface="Trebuchet MS"/>
              </a:rPr>
              <a:t>V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1400" spc="-45" dirty="0">
                <a:solidFill>
                  <a:srgbClr val="006EC0"/>
                </a:solidFill>
                <a:latin typeface="Trebuchet MS"/>
                <a:cs typeface="Trebuchet MS"/>
              </a:rPr>
              <a:t>l</a:t>
            </a:r>
            <a:r>
              <a:rPr sz="1400" spc="-55" dirty="0">
                <a:solidFill>
                  <a:srgbClr val="006EC0"/>
                </a:solidFill>
                <a:latin typeface="Trebuchet MS"/>
                <a:cs typeface="Trebuchet MS"/>
              </a:rPr>
              <a:t>idati</a:t>
            </a:r>
            <a:r>
              <a:rPr sz="1400" spc="-50" dirty="0">
                <a:solidFill>
                  <a:srgbClr val="006EC0"/>
                </a:solidFill>
                <a:latin typeface="Trebuchet MS"/>
                <a:cs typeface="Trebuchet MS"/>
              </a:rPr>
              <a:t>o</a:t>
            </a:r>
            <a:r>
              <a:rPr sz="1400" dirty="0">
                <a:solidFill>
                  <a:srgbClr val="006EC0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400" spc="-80" dirty="0">
                <a:latin typeface="Trebuchet MS"/>
                <a:cs typeface="Trebuchet MS"/>
              </a:rPr>
              <a:t>Conclusion</a:t>
            </a:r>
            <a:r>
              <a:rPr sz="1400" spc="17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and</a:t>
            </a:r>
            <a:r>
              <a:rPr sz="1400" spc="-15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Future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Scope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(Key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findings)</a:t>
            </a:r>
            <a:endParaRPr sz="140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400" spc="-15" dirty="0">
                <a:latin typeface="Trebuchet MS"/>
                <a:cs typeface="Trebuchet MS"/>
              </a:rPr>
              <a:t>Bibliography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2336" y="4837582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5A987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515" y="224154"/>
            <a:ext cx="7421880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05"/>
              </a:lnSpc>
              <a:spcBef>
                <a:spcPts val="100"/>
              </a:spcBef>
              <a:buClr>
                <a:srgbClr val="4F81BC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spc="-175" dirty="0">
                <a:latin typeface="Trebuchet MS"/>
                <a:cs typeface="Trebuchet MS"/>
              </a:rPr>
              <a:t>E</a:t>
            </a:r>
            <a:r>
              <a:rPr sz="2400" spc="-90" dirty="0">
                <a:latin typeface="Trebuchet MS"/>
                <a:cs typeface="Trebuchet MS"/>
              </a:rPr>
              <a:t>x</a:t>
            </a:r>
            <a:r>
              <a:rPr sz="2400" spc="-225" dirty="0">
                <a:latin typeface="Trebuchet MS"/>
                <a:cs typeface="Trebuchet MS"/>
              </a:rPr>
              <a:t>p</a:t>
            </a:r>
            <a:r>
              <a:rPr sz="2400" spc="-245" dirty="0">
                <a:latin typeface="Trebuchet MS"/>
                <a:cs typeface="Trebuchet MS"/>
              </a:rPr>
              <a:t>e</a:t>
            </a:r>
            <a:r>
              <a:rPr sz="2400" spc="-75" dirty="0">
                <a:latin typeface="Trebuchet MS"/>
                <a:cs typeface="Trebuchet MS"/>
              </a:rPr>
              <a:t>r</a:t>
            </a:r>
            <a:r>
              <a:rPr sz="2400" spc="-245" dirty="0">
                <a:latin typeface="Trebuchet MS"/>
                <a:cs typeface="Trebuchet MS"/>
              </a:rPr>
              <a:t>i</a:t>
            </a:r>
            <a:r>
              <a:rPr sz="2400" spc="-235" dirty="0">
                <a:latin typeface="Trebuchet MS"/>
                <a:cs typeface="Trebuchet MS"/>
              </a:rPr>
              <a:t>m</a:t>
            </a:r>
            <a:r>
              <a:rPr sz="2400" spc="-245" dirty="0">
                <a:latin typeface="Trebuchet MS"/>
                <a:cs typeface="Trebuchet MS"/>
              </a:rPr>
              <a:t>e</a:t>
            </a:r>
            <a:r>
              <a:rPr sz="2400" spc="-200" dirty="0">
                <a:latin typeface="Trebuchet MS"/>
                <a:cs typeface="Trebuchet MS"/>
              </a:rPr>
              <a:t>n</a:t>
            </a:r>
            <a:r>
              <a:rPr sz="2400" spc="-235" dirty="0">
                <a:latin typeface="Trebuchet MS"/>
                <a:cs typeface="Trebuchet MS"/>
              </a:rPr>
              <a:t>t</a:t>
            </a:r>
            <a:r>
              <a:rPr sz="2400" spc="-330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l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o</a:t>
            </a:r>
            <a:r>
              <a:rPr sz="2400" spc="-130" dirty="0">
                <a:latin typeface="Trebuchet MS"/>
                <a:cs typeface="Trebuchet MS"/>
              </a:rPr>
              <a:t>ut</a:t>
            </a:r>
            <a:r>
              <a:rPr sz="2400" spc="-180" dirty="0">
                <a:latin typeface="Trebuchet MS"/>
                <a:cs typeface="Trebuchet MS"/>
              </a:rPr>
              <a:t>c</a:t>
            </a:r>
            <a:r>
              <a:rPr sz="2400" spc="15" dirty="0">
                <a:latin typeface="Trebuchet MS"/>
                <a:cs typeface="Trebuchet MS"/>
              </a:rPr>
              <a:t>o</a:t>
            </a:r>
            <a:r>
              <a:rPr sz="2400" spc="-160" dirty="0">
                <a:latin typeface="Trebuchet MS"/>
                <a:cs typeface="Trebuchet MS"/>
              </a:rPr>
              <a:t>m</a:t>
            </a:r>
            <a:r>
              <a:rPr sz="2400" spc="-170" dirty="0">
                <a:latin typeface="Trebuchet MS"/>
                <a:cs typeface="Trebuchet MS"/>
              </a:rPr>
              <a:t>e</a:t>
            </a:r>
            <a:r>
              <a:rPr sz="2400" spc="-5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ts val="1560"/>
              </a:lnSpc>
            </a:pPr>
            <a:r>
              <a:rPr sz="1500" dirty="0">
                <a:latin typeface="Arial MT"/>
                <a:cs typeface="Arial MT"/>
              </a:rPr>
              <a:t>Confusion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Matrix</a:t>
            </a:r>
            <a:endParaRPr sz="1500">
              <a:latin typeface="Arial MT"/>
              <a:cs typeface="Arial MT"/>
            </a:endParaRPr>
          </a:p>
          <a:p>
            <a:pPr marL="299085" marR="5080">
              <a:lnSpc>
                <a:spcPct val="90400"/>
              </a:lnSpc>
              <a:spcBef>
                <a:spcPts val="70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confusion</a:t>
            </a:r>
            <a:r>
              <a:rPr sz="1200" spc="-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matrix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 matrix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used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determine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performance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classification</a:t>
            </a:r>
            <a:r>
              <a:rPr sz="1200" spc="-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models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given </a:t>
            </a:r>
            <a:r>
              <a:rPr sz="1200" spc="-3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set of test data. </a:t>
            </a:r>
            <a:r>
              <a:rPr sz="1200" spc="-1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matrix </a:t>
            </a:r>
            <a:r>
              <a:rPr sz="1200" spc="-5" dirty="0">
                <a:latin typeface="Arial MT"/>
                <a:cs typeface="Arial MT"/>
              </a:rPr>
              <a:t>is divided into </a:t>
            </a:r>
            <a:r>
              <a:rPr sz="1200" spc="-10" dirty="0">
                <a:latin typeface="Arial MT"/>
                <a:cs typeface="Arial MT"/>
              </a:rPr>
              <a:t>two </a:t>
            </a:r>
            <a:r>
              <a:rPr sz="1200" spc="-15" dirty="0">
                <a:latin typeface="Arial MT"/>
                <a:cs typeface="Arial MT"/>
              </a:rPr>
              <a:t>dimensions, </a:t>
            </a:r>
            <a:r>
              <a:rPr sz="1200" spc="-5" dirty="0">
                <a:latin typeface="Arial MT"/>
                <a:cs typeface="Arial MT"/>
              </a:rPr>
              <a:t>which are predicted values and </a:t>
            </a:r>
            <a:r>
              <a:rPr sz="1200" dirty="0">
                <a:latin typeface="Arial MT"/>
                <a:cs typeface="Arial MT"/>
              </a:rPr>
              <a:t>actual </a:t>
            </a:r>
            <a:r>
              <a:rPr sz="1200" spc="-5" dirty="0">
                <a:latin typeface="Arial MT"/>
                <a:cs typeface="Arial MT"/>
              </a:rPr>
              <a:t>values </a:t>
            </a:r>
            <a:r>
              <a:rPr sz="1200" dirty="0">
                <a:latin typeface="Arial MT"/>
                <a:cs typeface="Arial MT"/>
              </a:rPr>
              <a:t> along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total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predictions.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2096" y="2139822"/>
            <a:ext cx="2443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Fig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5.4: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Confusion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Matrix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KNN</a:t>
            </a:r>
            <a:r>
              <a:rPr sz="1000" spc="-20" dirty="0">
                <a:latin typeface="Arial MT"/>
                <a:cs typeface="Arial MT"/>
              </a:rPr>
              <a:t> Algorithm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747" y="3237737"/>
            <a:ext cx="1887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g </a:t>
            </a:r>
            <a:r>
              <a:rPr sz="1000" spc="-10" dirty="0">
                <a:latin typeface="Arial MT"/>
                <a:cs typeface="Arial MT"/>
              </a:rPr>
              <a:t>5.5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Con</a:t>
            </a:r>
            <a:r>
              <a:rPr sz="1000" spc="-5" dirty="0">
                <a:latin typeface="Arial MT"/>
                <a:cs typeface="Arial MT"/>
              </a:rPr>
              <a:t>f</a:t>
            </a:r>
            <a:r>
              <a:rPr sz="1000" spc="-20" dirty="0">
                <a:latin typeface="Arial MT"/>
                <a:cs typeface="Arial MT"/>
              </a:rPr>
              <a:t>u</a:t>
            </a:r>
            <a:r>
              <a:rPr sz="1000" spc="-15" dirty="0">
                <a:latin typeface="Arial MT"/>
                <a:cs typeface="Arial MT"/>
              </a:rPr>
              <a:t>s</a:t>
            </a:r>
            <a:r>
              <a:rPr sz="1000" spc="-2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o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-5" dirty="0">
                <a:latin typeface="Arial MT"/>
                <a:cs typeface="Arial MT"/>
              </a:rPr>
              <a:t>tr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x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f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-35" dirty="0">
                <a:latin typeface="Arial MT"/>
                <a:cs typeface="Arial MT"/>
              </a:rPr>
              <a:t> SVM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291" y="4701336"/>
            <a:ext cx="2319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Fig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5.5: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Confusion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Matrix for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Naïve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Bayes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0709" y="2084958"/>
            <a:ext cx="2389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Fig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5.6: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Confusion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Matrix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Decision</a:t>
            </a:r>
            <a:r>
              <a:rPr sz="1000" spc="-20" dirty="0">
                <a:latin typeface="Arial MT"/>
                <a:cs typeface="Arial MT"/>
              </a:rPr>
              <a:t> Tree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6514" y="3384550"/>
            <a:ext cx="2480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Fig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5.7: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Confusion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Matrix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Random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Forest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690" y="4645863"/>
            <a:ext cx="2702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Fig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5.8</a:t>
            </a:r>
            <a:r>
              <a:rPr sz="1000" spc="23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Confusion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Matrix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Logistic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Regression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1331975"/>
            <a:ext cx="2377440" cy="7223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39" y="2522220"/>
            <a:ext cx="2461260" cy="6019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991" y="3598164"/>
            <a:ext cx="2400300" cy="9921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3267" y="1184147"/>
            <a:ext cx="2702051" cy="8260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8508" y="2351532"/>
            <a:ext cx="2683764" cy="9128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2600" y="3625596"/>
            <a:ext cx="2726436" cy="8580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" y="279908"/>
            <a:ext cx="42106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Result Analysis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Validation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544" y="998042"/>
            <a:ext cx="3949065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dirty="0">
                <a:latin typeface="Arial MT"/>
                <a:cs typeface="Arial MT"/>
              </a:rPr>
              <a:t>We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compared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classification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techniques for the purpose </a:t>
            </a:r>
            <a:r>
              <a:rPr sz="2000" spc="-15" dirty="0">
                <a:latin typeface="Arial MT"/>
                <a:cs typeface="Arial MT"/>
              </a:rPr>
              <a:t>of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Breast cancer Detection </a:t>
            </a:r>
            <a:r>
              <a:rPr sz="2000" spc="-25" dirty="0">
                <a:latin typeface="Arial MT"/>
                <a:cs typeface="Arial MT"/>
              </a:rPr>
              <a:t>and 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 found the </a:t>
            </a:r>
            <a:r>
              <a:rPr sz="2000" spc="-10" dirty="0">
                <a:latin typeface="Arial MT"/>
                <a:cs typeface="Arial MT"/>
              </a:rPr>
              <a:t>best-predicted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model.</a:t>
            </a:r>
            <a:endParaRPr sz="2000" dirty="0">
              <a:latin typeface="Arial MT"/>
              <a:cs typeface="Arial MT"/>
            </a:endParaRPr>
          </a:p>
          <a:p>
            <a:pPr marL="469900" marR="507365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After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applying</a:t>
            </a:r>
            <a:r>
              <a:rPr sz="20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different </a:t>
            </a:r>
            <a:r>
              <a:rPr sz="2000" spc="-5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classification models, we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have got accuracies with </a:t>
            </a:r>
            <a:r>
              <a:rPr sz="200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different</a:t>
            </a:r>
            <a:r>
              <a:rPr sz="200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92929"/>
                </a:solidFill>
                <a:latin typeface="Arial MT"/>
                <a:cs typeface="Arial MT"/>
              </a:rPr>
              <a:t>models.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4236" y="4837582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B5A987"/>
                </a:solidFill>
                <a:latin typeface="Trebuchet MS"/>
                <a:cs typeface="Trebuchet MS"/>
              </a:rPr>
              <a:t>22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03291" y="86868"/>
            <a:ext cx="4014470" cy="4628515"/>
            <a:chOff x="5003291" y="86868"/>
            <a:chExt cx="4014470" cy="46285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8431" y="86868"/>
              <a:ext cx="989076" cy="8503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3291" y="605027"/>
              <a:ext cx="2941319" cy="41102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91836" y="4776317"/>
            <a:ext cx="32912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 MT"/>
                <a:cs typeface="Arial MT"/>
              </a:rPr>
              <a:t>Fig:6.1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Compersion </a:t>
            </a:r>
            <a:r>
              <a:rPr sz="1000" spc="-20" dirty="0">
                <a:latin typeface="Arial MT"/>
                <a:cs typeface="Arial MT"/>
              </a:rPr>
              <a:t>between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algorithms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based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accuracy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460324"/>
            <a:ext cx="8216265" cy="34912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28384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80000"/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Conclusion and</a:t>
            </a:r>
            <a:r>
              <a:rPr sz="2500" b="1" spc="-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Future Scope</a:t>
            </a:r>
            <a:r>
              <a:rPr sz="2500" b="1" dirty="0">
                <a:latin typeface="Times New Roman"/>
                <a:cs typeface="Times New Roman"/>
              </a:rPr>
              <a:t> (Key Findings)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739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According</a:t>
            </a:r>
            <a:r>
              <a:rPr sz="18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their</a:t>
            </a:r>
            <a:r>
              <a:rPr sz="18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results,</a:t>
            </a:r>
            <a:r>
              <a:rPr sz="18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SVM</a:t>
            </a:r>
            <a:r>
              <a:rPr sz="18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can be</a:t>
            </a:r>
            <a:r>
              <a:rPr sz="180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considered</a:t>
            </a:r>
            <a:r>
              <a:rPr sz="1800" spc="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F2023"/>
                </a:solidFill>
                <a:latin typeface="Arial MT"/>
                <a:cs typeface="Arial MT"/>
              </a:rPr>
              <a:t>an</a:t>
            </a:r>
            <a:r>
              <a:rPr sz="1800" spc="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appropriate</a:t>
            </a:r>
            <a:r>
              <a:rPr sz="1800" spc="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method</a:t>
            </a:r>
            <a:endParaRPr sz="18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1F2023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Breast</a:t>
            </a:r>
            <a:r>
              <a:rPr sz="18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 MT"/>
                <a:cs typeface="Arial MT"/>
              </a:rPr>
              <a:t>Cancer Prediction.</a:t>
            </a:r>
            <a:endParaRPr sz="1800" dirty="0">
              <a:latin typeface="Arial MT"/>
              <a:cs typeface="Arial MT"/>
            </a:endParaRPr>
          </a:p>
          <a:p>
            <a:pPr marL="469900" marR="762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Further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research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this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field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carried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the</a:t>
            </a:r>
            <a:r>
              <a:rPr sz="1800" spc="-5" dirty="0">
                <a:latin typeface="Arial MT"/>
                <a:cs typeface="Arial MT"/>
              </a:rPr>
              <a:t> better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performance</a:t>
            </a:r>
            <a:r>
              <a:rPr lang="en-IN" sz="1800" spc="-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classification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 variables.</a:t>
            </a:r>
            <a:endParaRPr sz="18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are intending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parametrize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classification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achieve</a:t>
            </a:r>
            <a:r>
              <a:rPr sz="1800" spc="-10" dirty="0">
                <a:latin typeface="Arial MT"/>
                <a:cs typeface="Arial MT"/>
              </a:rPr>
              <a:t> high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accuracy.</a:t>
            </a:r>
            <a:endParaRPr sz="1800" dirty="0">
              <a:latin typeface="Arial MT"/>
              <a:cs typeface="Arial MT"/>
            </a:endParaRPr>
          </a:p>
          <a:p>
            <a:pPr marL="469900" marR="259715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looking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further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</a:t>
            </a:r>
            <a:r>
              <a:rPr lang="en-IN" sz="1800" spc="-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used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characterize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Breast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Cancer.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want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reduce</a:t>
            </a:r>
            <a:r>
              <a:rPr lang="en-IN" sz="1800" spc="-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error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maximum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accuracy.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74344"/>
            <a:ext cx="179006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solidFill>
                  <a:srgbClr val="552112"/>
                </a:solidFill>
                <a:latin typeface="Times New Roman"/>
                <a:cs typeface="Times New Roman"/>
              </a:rPr>
              <a:t>Bibliography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215" marR="1190625" indent="-343535">
              <a:lnSpc>
                <a:spcPct val="100000"/>
              </a:lnSpc>
              <a:spcBef>
                <a:spcPts val="105"/>
              </a:spcBef>
              <a:tabLst>
                <a:tab pos="450215" algn="l"/>
              </a:tabLst>
            </a:pPr>
            <a:r>
              <a:rPr sz="850" spc="-5" dirty="0"/>
              <a:t>1.	</a:t>
            </a:r>
            <a:r>
              <a:rPr spc="-5" dirty="0"/>
              <a:t>UK</a:t>
            </a:r>
            <a:r>
              <a:rPr dirty="0"/>
              <a:t> </a:t>
            </a:r>
            <a:r>
              <a:rPr spc="-10" dirty="0"/>
              <a:t>Statistics</a:t>
            </a:r>
            <a:r>
              <a:rPr spc="-175" dirty="0"/>
              <a:t> </a:t>
            </a:r>
            <a:r>
              <a:rPr spc="-15" dirty="0"/>
              <a:t>Authority.</a:t>
            </a:r>
            <a:r>
              <a:rPr spc="-30" dirty="0"/>
              <a:t> </a:t>
            </a:r>
            <a:r>
              <a:rPr dirty="0"/>
              <a:t>Cancer</a:t>
            </a:r>
            <a:r>
              <a:rPr spc="-75" dirty="0"/>
              <a:t> </a:t>
            </a:r>
            <a:r>
              <a:rPr dirty="0"/>
              <a:t>statistics</a:t>
            </a:r>
            <a:r>
              <a:rPr spc="-50" dirty="0"/>
              <a:t> </a:t>
            </a:r>
            <a:r>
              <a:rPr spc="-15" dirty="0"/>
              <a:t>registrations:</a:t>
            </a:r>
            <a:r>
              <a:rPr spc="-50" dirty="0"/>
              <a:t> </a:t>
            </a:r>
            <a:r>
              <a:rPr spc="-5" dirty="0"/>
              <a:t>registrations</a:t>
            </a:r>
            <a:r>
              <a:rPr spc="-10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cancer </a:t>
            </a:r>
            <a:r>
              <a:rPr spc="-375" dirty="0"/>
              <a:t> </a:t>
            </a:r>
            <a:r>
              <a:rPr dirty="0"/>
              <a:t>diagnosed</a:t>
            </a:r>
            <a:r>
              <a:rPr spc="-9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5" dirty="0"/>
              <a:t>2004,</a:t>
            </a:r>
            <a:r>
              <a:rPr spc="-45" dirty="0"/>
              <a:t> </a:t>
            </a:r>
            <a:r>
              <a:rPr spc="-5" dirty="0"/>
              <a:t>England.</a:t>
            </a:r>
            <a:r>
              <a:rPr spc="-35" dirty="0"/>
              <a:t> </a:t>
            </a:r>
            <a:r>
              <a:rPr spc="-15" dirty="0"/>
              <a:t>London:</a:t>
            </a:r>
            <a:r>
              <a:rPr spc="-35" dirty="0"/>
              <a:t> </a:t>
            </a:r>
            <a:r>
              <a:rPr spc="-5" dirty="0"/>
              <a:t>UK</a:t>
            </a:r>
            <a:r>
              <a:rPr spc="5" dirty="0"/>
              <a:t> </a:t>
            </a:r>
            <a:r>
              <a:rPr spc="-10" dirty="0"/>
              <a:t>Statistics</a:t>
            </a:r>
            <a:r>
              <a:rPr spc="-170" dirty="0"/>
              <a:t> </a:t>
            </a:r>
            <a:r>
              <a:rPr spc="-5" dirty="0"/>
              <a:t>Authority;</a:t>
            </a:r>
            <a:r>
              <a:rPr spc="-30" dirty="0"/>
              <a:t> </a:t>
            </a:r>
            <a:r>
              <a:rPr spc="-20" dirty="0"/>
              <a:t>2007.</a:t>
            </a:r>
            <a:endParaRPr sz="850"/>
          </a:p>
          <a:p>
            <a:pPr marL="107314">
              <a:lnSpc>
                <a:spcPct val="100000"/>
              </a:lnSpc>
              <a:tabLst>
                <a:tab pos="450215" algn="l"/>
              </a:tabLst>
            </a:pPr>
            <a:r>
              <a:rPr sz="850" spc="-10" dirty="0"/>
              <a:t>2.	</a:t>
            </a:r>
            <a:r>
              <a:rPr dirty="0"/>
              <a:t>Department</a:t>
            </a:r>
            <a:r>
              <a:rPr spc="-10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Health.</a:t>
            </a:r>
            <a:r>
              <a:rPr spc="-9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national</a:t>
            </a:r>
            <a:r>
              <a:rPr spc="-55" dirty="0"/>
              <a:t> </a:t>
            </a:r>
            <a:r>
              <a:rPr dirty="0"/>
              <a:t>cancer</a:t>
            </a:r>
            <a:r>
              <a:rPr spc="-105" dirty="0"/>
              <a:t> </a:t>
            </a:r>
            <a:r>
              <a:rPr dirty="0"/>
              <a:t>registration</a:t>
            </a:r>
            <a:r>
              <a:rPr spc="-95" dirty="0"/>
              <a:t> </a:t>
            </a:r>
            <a:r>
              <a:rPr spc="-15" dirty="0"/>
              <a:t>system,</a:t>
            </a:r>
            <a:r>
              <a:rPr spc="-25" dirty="0"/>
              <a:t> </a:t>
            </a:r>
            <a:r>
              <a:rPr spc="-5" dirty="0"/>
              <a:t>2008.</a:t>
            </a:r>
            <a:endParaRPr sz="850"/>
          </a:p>
          <a:p>
            <a:pPr marL="450215" marR="106680" indent="-343535">
              <a:lnSpc>
                <a:spcPct val="100000"/>
              </a:lnSpc>
              <a:tabLst>
                <a:tab pos="450215" algn="l"/>
              </a:tabLst>
            </a:pPr>
            <a:r>
              <a:rPr sz="850" spc="-5" dirty="0"/>
              <a:t>3.	</a:t>
            </a:r>
            <a:r>
              <a:rPr dirty="0"/>
              <a:t>Breast</a:t>
            </a:r>
            <a:r>
              <a:rPr spc="-60" dirty="0"/>
              <a:t> </a:t>
            </a:r>
            <a:r>
              <a:rPr dirty="0"/>
              <a:t>Cancer</a:t>
            </a:r>
            <a:r>
              <a:rPr spc="-60" dirty="0"/>
              <a:t> </a:t>
            </a:r>
            <a:r>
              <a:rPr dirty="0"/>
              <a:t>Clinical Outcome</a:t>
            </a:r>
            <a:r>
              <a:rPr spc="-85" dirty="0"/>
              <a:t> </a:t>
            </a:r>
            <a:r>
              <a:rPr dirty="0"/>
              <a:t>Measures</a:t>
            </a:r>
            <a:r>
              <a:rPr spc="-90" dirty="0"/>
              <a:t> </a:t>
            </a:r>
            <a:r>
              <a:rPr dirty="0"/>
              <a:t>Project.</a:t>
            </a:r>
            <a:r>
              <a:rPr spc="-40" dirty="0"/>
              <a:t> </a:t>
            </a:r>
            <a:r>
              <a:rPr spc="-15" dirty="0"/>
              <a:t>BCCOM:</a:t>
            </a:r>
            <a:r>
              <a:rPr spc="-10" dirty="0"/>
              <a:t> </a:t>
            </a:r>
            <a:r>
              <a:rPr spc="-5" dirty="0"/>
              <a:t>Analysis of</a:t>
            </a:r>
            <a:r>
              <a:rPr spc="-3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management </a:t>
            </a:r>
            <a:r>
              <a:rPr spc="-370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spc="-5" dirty="0"/>
              <a:t>symptomatic</a:t>
            </a:r>
            <a:r>
              <a:rPr spc="-70" dirty="0"/>
              <a:t> </a:t>
            </a:r>
            <a:r>
              <a:rPr dirty="0"/>
              <a:t>breast</a:t>
            </a:r>
            <a:r>
              <a:rPr spc="-70" dirty="0"/>
              <a:t> </a:t>
            </a:r>
            <a:r>
              <a:rPr spc="-10" dirty="0"/>
              <a:t>cancers</a:t>
            </a:r>
            <a:r>
              <a:rPr spc="-60" dirty="0"/>
              <a:t> </a:t>
            </a:r>
            <a:r>
              <a:rPr dirty="0"/>
              <a:t>diagnosed</a:t>
            </a:r>
            <a:r>
              <a:rPr spc="-8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2004,</a:t>
            </a:r>
            <a:r>
              <a:rPr spc="-55" dirty="0"/>
              <a:t> </a:t>
            </a:r>
            <a:r>
              <a:rPr dirty="0"/>
              <a:t>3</a:t>
            </a:r>
            <a:r>
              <a:rPr sz="1350" baseline="24691" dirty="0"/>
              <a:t>rd</a:t>
            </a:r>
            <a:r>
              <a:rPr sz="1400" dirty="0"/>
              <a:t>-year</a:t>
            </a:r>
            <a:r>
              <a:rPr sz="1400" spc="-30" dirty="0"/>
              <a:t> </a:t>
            </a:r>
            <a:r>
              <a:rPr sz="1400" dirty="0"/>
              <a:t>report.</a:t>
            </a:r>
            <a:r>
              <a:rPr sz="1400" spc="-70" dirty="0"/>
              <a:t> </a:t>
            </a:r>
            <a:r>
              <a:rPr sz="1400" spc="-15" dirty="0"/>
              <a:t>2007</a:t>
            </a:r>
            <a:endParaRPr sz="1400"/>
          </a:p>
          <a:p>
            <a:pPr marL="450215" marR="309245" indent="-343535">
              <a:lnSpc>
                <a:spcPct val="100000"/>
              </a:lnSpc>
              <a:tabLst>
                <a:tab pos="450215" algn="l"/>
              </a:tabLst>
            </a:pPr>
            <a:r>
              <a:rPr sz="850" spc="-5" dirty="0">
                <a:solidFill>
                  <a:srgbClr val="006FC0"/>
                </a:solidFill>
                <a:hlinkClick r:id="rId2"/>
              </a:rPr>
              <a:t>4.	</a:t>
            </a:r>
            <a:r>
              <a:rPr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hlinkClick r:id="rId2"/>
              </a:rPr>
              <a:t>https://www.mdpi.com/applsci/applsci-11-10753/article_deploy/html/images/applsci-11- </a:t>
            </a:r>
            <a:r>
              <a:rPr spc="-375" dirty="0">
                <a:solidFill>
                  <a:srgbClr val="006FC0"/>
                </a:solidFill>
              </a:rPr>
              <a:t> </a:t>
            </a:r>
            <a:r>
              <a:rPr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hlinkClick r:id="rId2"/>
              </a:rPr>
              <a:t>10753-g013-550.jpg</a:t>
            </a:r>
            <a:r>
              <a:rPr spc="-5" dirty="0">
                <a:solidFill>
                  <a:srgbClr val="006FC0"/>
                </a:solidFill>
              </a:rPr>
              <a:t>.</a:t>
            </a:r>
            <a:endParaRPr sz="850"/>
          </a:p>
          <a:p>
            <a:pPr marL="107314">
              <a:lnSpc>
                <a:spcPct val="100000"/>
              </a:lnSpc>
              <a:tabLst>
                <a:tab pos="450215" algn="l"/>
              </a:tabLst>
            </a:pPr>
            <a:r>
              <a:rPr sz="850" spc="-10" dirty="0">
                <a:solidFill>
                  <a:srgbClr val="006FC0"/>
                </a:solidFill>
                <a:hlinkClick r:id="rId3"/>
              </a:rPr>
              <a:t>5.	</a:t>
            </a: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https://www.mdpi.com/applsci/applsci-11-10753/article_deploy/html/images/applsci-11-</a:t>
            </a:r>
            <a:endParaRPr sz="850"/>
          </a:p>
          <a:p>
            <a:pPr marL="450215">
              <a:lnSpc>
                <a:spcPct val="100000"/>
              </a:lnSpc>
            </a:pP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10753-g014-550.jpg</a:t>
            </a:r>
          </a:p>
          <a:p>
            <a:pPr marL="450215" marR="309245" indent="-343535">
              <a:lnSpc>
                <a:spcPct val="100000"/>
              </a:lnSpc>
              <a:tabLst>
                <a:tab pos="450215" algn="l"/>
              </a:tabLst>
            </a:pPr>
            <a:r>
              <a:rPr sz="850" spc="-5" dirty="0">
                <a:hlinkClick r:id="rId4"/>
              </a:rPr>
              <a:t>6.	</a:t>
            </a: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https://www.mdpi.com/applsci/applsci-11-10753/article_deploy/html/images/applsci-11- </a:t>
            </a:r>
            <a:r>
              <a:rPr spc="-375" dirty="0">
                <a:solidFill>
                  <a:srgbClr val="0000FF"/>
                </a:solidFill>
              </a:rPr>
              <a:t> </a:t>
            </a: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10753-g015-550.jpg</a:t>
            </a:r>
            <a:endParaRPr sz="850"/>
          </a:p>
          <a:p>
            <a:pPr marL="107314">
              <a:lnSpc>
                <a:spcPct val="100000"/>
              </a:lnSpc>
              <a:spcBef>
                <a:spcPts val="5"/>
              </a:spcBef>
              <a:tabLst>
                <a:tab pos="450215" algn="l"/>
              </a:tabLst>
            </a:pPr>
            <a:r>
              <a:rPr sz="850" spc="-5" dirty="0">
                <a:solidFill>
                  <a:srgbClr val="006FC0"/>
                </a:solidFill>
                <a:hlinkClick r:id="rId5"/>
              </a:rPr>
              <a:t>7.	</a:t>
            </a: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https://www.mdpi.com/applsci/applsci-11-10753/article_deploy/html/images/applsci-11-</a:t>
            </a:r>
            <a:endParaRPr sz="850"/>
          </a:p>
          <a:p>
            <a:pPr marL="450215">
              <a:lnSpc>
                <a:spcPct val="100000"/>
              </a:lnSpc>
            </a:pP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10753-g016-550.jpg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4236" y="4837582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B5A987"/>
                </a:solidFill>
                <a:latin typeface="Trebuchet MS"/>
                <a:cs typeface="Trebuchet MS"/>
              </a:rPr>
              <a:t>24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692" y="1962911"/>
            <a:ext cx="5705856" cy="17419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229869"/>
            <a:ext cx="1947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552112"/>
                </a:solidFill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1308735"/>
            <a:ext cx="4439285" cy="25584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6870" indent="-343535" algn="just">
              <a:lnSpc>
                <a:spcPct val="100000"/>
              </a:lnSpc>
              <a:spcBef>
                <a:spcPts val="1300"/>
              </a:spcBef>
              <a:buClr>
                <a:srgbClr val="4F81BC"/>
              </a:buClr>
              <a:buFont typeface="Wingdings"/>
              <a:buChar char=""/>
              <a:tabLst>
                <a:tab pos="357505" algn="l"/>
              </a:tabLst>
            </a:pPr>
            <a:r>
              <a:rPr sz="2400" spc="-65" dirty="0">
                <a:latin typeface="Trebuchet MS"/>
                <a:cs typeface="Trebuchet MS"/>
              </a:rPr>
              <a:t>Overview</a:t>
            </a:r>
            <a:endParaRPr sz="2400">
              <a:latin typeface="Trebuchet MS"/>
              <a:cs typeface="Trebuchet MS"/>
            </a:endParaRPr>
          </a:p>
          <a:p>
            <a:pPr marL="186055" marR="5080" indent="-172720" algn="just">
              <a:lnSpc>
                <a:spcPct val="100000"/>
              </a:lnSpc>
              <a:spcBef>
                <a:spcPts val="760"/>
              </a:spcBef>
              <a:buSzPct val="93333"/>
              <a:buFont typeface="Wingdings"/>
              <a:buChar char=""/>
              <a:tabLst>
                <a:tab pos="186690" algn="l"/>
              </a:tabLst>
            </a:pP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Breast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cancer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 is</a:t>
            </a:r>
            <a:r>
              <a:rPr sz="15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a</a:t>
            </a:r>
            <a:r>
              <a:rPr sz="15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cancer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 that</a:t>
            </a:r>
            <a:r>
              <a:rPr sz="15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starts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 in</a:t>
            </a:r>
            <a:r>
              <a:rPr sz="15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breast </a:t>
            </a:r>
            <a:r>
              <a:rPr sz="1500" spc="-40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tissue. It happens when cells in 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the </a:t>
            </a: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breast change </a:t>
            </a:r>
            <a:r>
              <a:rPr sz="1500" spc="-40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and grow out </a:t>
            </a: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of control. The cells usually 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form </a:t>
            </a:r>
            <a:r>
              <a:rPr sz="1500" spc="-5" dirty="0">
                <a:solidFill>
                  <a:srgbClr val="444444"/>
                </a:solidFill>
                <a:latin typeface="Arial MT"/>
                <a:cs typeface="Arial MT"/>
              </a:rPr>
              <a:t>a </a:t>
            </a:r>
            <a:r>
              <a:rPr sz="1500" dirty="0">
                <a:solidFill>
                  <a:srgbClr val="444444"/>
                </a:solidFill>
                <a:latin typeface="Arial MT"/>
                <a:cs typeface="Arial MT"/>
              </a:rPr>
              <a:t> tumor.</a:t>
            </a:r>
            <a:endParaRPr sz="1500">
              <a:latin typeface="Arial MT"/>
              <a:cs typeface="Arial MT"/>
            </a:endParaRPr>
          </a:p>
          <a:p>
            <a:pPr marL="186055" indent="-172720" algn="just">
              <a:lnSpc>
                <a:spcPct val="100000"/>
              </a:lnSpc>
              <a:spcBef>
                <a:spcPts val="695"/>
              </a:spcBef>
              <a:buSzPct val="93333"/>
              <a:buFont typeface="Wingdings"/>
              <a:buChar char=""/>
              <a:tabLst>
                <a:tab pos="186690" algn="l"/>
              </a:tabLst>
            </a:pPr>
            <a:r>
              <a:rPr sz="1500" spc="-5" dirty="0">
                <a:latin typeface="Arial MT"/>
                <a:cs typeface="Arial MT"/>
              </a:rPr>
              <a:t>There</a:t>
            </a:r>
            <a:r>
              <a:rPr sz="1500" spc="22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spc="2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types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breast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cancer:</a:t>
            </a:r>
            <a:r>
              <a:rPr sz="1500" spc="229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malignant</a:t>
            </a:r>
            <a:endParaRPr sz="1500">
              <a:latin typeface="Arial MT"/>
              <a:cs typeface="Arial MT"/>
            </a:endParaRPr>
          </a:p>
          <a:p>
            <a:pPr marL="186055" algn="just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benign.</a:t>
            </a:r>
            <a:endParaRPr sz="1500">
              <a:latin typeface="Arial MT"/>
              <a:cs typeface="Arial MT"/>
            </a:endParaRPr>
          </a:p>
          <a:p>
            <a:pPr marL="12700" marR="22225" indent="322580" algn="just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Malignant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means</a:t>
            </a:r>
            <a:r>
              <a:rPr sz="1500" dirty="0">
                <a:latin typeface="Arial MT"/>
                <a:cs typeface="Arial MT"/>
              </a:rPr>
              <a:t> it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dirty="0">
                <a:latin typeface="Arial MT"/>
                <a:cs typeface="Arial MT"/>
              </a:rPr>
              <a:t> cancerous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cell</a:t>
            </a:r>
            <a:r>
              <a:rPr sz="1500" dirty="0">
                <a:latin typeface="Arial MT"/>
                <a:cs typeface="Arial MT"/>
              </a:rPr>
              <a:t> and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beni</a:t>
            </a:r>
            <a:r>
              <a:rPr sz="1500" dirty="0">
                <a:latin typeface="Arial MT"/>
                <a:cs typeface="Arial MT"/>
              </a:rPr>
              <a:t>g</a:t>
            </a:r>
            <a:r>
              <a:rPr sz="1500" spc="-5" dirty="0">
                <a:latin typeface="Arial MT"/>
                <a:cs typeface="Arial MT"/>
              </a:rPr>
              <a:t>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</a:t>
            </a:r>
            <a:r>
              <a:rPr sz="1500" dirty="0">
                <a:latin typeface="Arial MT"/>
                <a:cs typeface="Arial MT"/>
              </a:rPr>
              <a:t>eans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a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non</a:t>
            </a:r>
            <a:r>
              <a:rPr sz="1500" spc="-10" dirty="0">
                <a:latin typeface="Arial MT"/>
                <a:cs typeface="Arial MT"/>
              </a:rPr>
              <a:t>-</a:t>
            </a:r>
            <a:r>
              <a:rPr sz="1500" dirty="0">
                <a:latin typeface="Arial MT"/>
                <a:cs typeface="Arial MT"/>
              </a:rPr>
              <a:t>c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c</a:t>
            </a:r>
            <a:r>
              <a:rPr sz="1500" spc="-5" dirty="0">
                <a:latin typeface="Arial MT"/>
                <a:cs typeface="Arial MT"/>
              </a:rPr>
              <a:t>er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" dirty="0">
                <a:latin typeface="Arial MT"/>
                <a:cs typeface="Arial MT"/>
              </a:rPr>
              <a:t>u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c</a:t>
            </a:r>
            <a:r>
              <a:rPr sz="1500" spc="-25" dirty="0">
                <a:latin typeface="Arial MT"/>
                <a:cs typeface="Arial MT"/>
              </a:rPr>
              <a:t>e</a:t>
            </a:r>
            <a:r>
              <a:rPr sz="1500" spc="-30" dirty="0">
                <a:latin typeface="Arial MT"/>
                <a:cs typeface="Arial MT"/>
              </a:rPr>
              <a:t>ll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2336" y="4837582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5A987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059" y="1523"/>
            <a:ext cx="970788" cy="8503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3564" y="1424939"/>
            <a:ext cx="4177284" cy="23500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39690" y="3825646"/>
            <a:ext cx="36817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9060" marR="5080" indent="-13563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F1F20"/>
                </a:solidFill>
                <a:latin typeface="Arial MT"/>
                <a:cs typeface="Arial MT"/>
              </a:rPr>
              <a:t>Fig </a:t>
            </a:r>
            <a:r>
              <a:rPr sz="1000" spc="-10" dirty="0">
                <a:solidFill>
                  <a:srgbClr val="1F1F20"/>
                </a:solidFill>
                <a:latin typeface="Arial MT"/>
                <a:cs typeface="Arial MT"/>
              </a:rPr>
              <a:t>1.1:</a:t>
            </a:r>
            <a:r>
              <a:rPr sz="1000" spc="-20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1F1F20"/>
                </a:solidFill>
                <a:latin typeface="Arial MT"/>
                <a:cs typeface="Arial MT"/>
              </a:rPr>
              <a:t>Pictorial</a:t>
            </a:r>
            <a:r>
              <a:rPr sz="1000" spc="-3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1F1F20"/>
                </a:solidFill>
                <a:latin typeface="Arial MT"/>
                <a:cs typeface="Arial MT"/>
              </a:rPr>
              <a:t>representation</a:t>
            </a:r>
            <a:r>
              <a:rPr sz="1000" spc="-8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1F1F20"/>
                </a:solidFill>
                <a:latin typeface="Arial MT"/>
                <a:cs typeface="Arial MT"/>
              </a:rPr>
              <a:t>of</a:t>
            </a:r>
            <a:r>
              <a:rPr sz="1000" spc="-4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1F1F20"/>
                </a:solidFill>
                <a:latin typeface="Arial MT"/>
                <a:cs typeface="Arial MT"/>
              </a:rPr>
              <a:t>benign</a:t>
            </a:r>
            <a:r>
              <a:rPr sz="1000" spc="-5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1F1F20"/>
                </a:solidFill>
                <a:latin typeface="Arial MT"/>
                <a:cs typeface="Arial MT"/>
              </a:rPr>
              <a:t>tumor</a:t>
            </a:r>
            <a:r>
              <a:rPr sz="1000" spc="-6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1F1F20"/>
                </a:solidFill>
                <a:latin typeface="Arial MT"/>
                <a:cs typeface="Arial MT"/>
              </a:rPr>
              <a:t>and</a:t>
            </a:r>
            <a:r>
              <a:rPr sz="1000" spc="-5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1F1F20"/>
                </a:solidFill>
                <a:latin typeface="Arial MT"/>
                <a:cs typeface="Arial MT"/>
              </a:rPr>
              <a:t>malignant</a:t>
            </a:r>
            <a:r>
              <a:rPr sz="1000" spc="-5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1F1F20"/>
                </a:solidFill>
                <a:latin typeface="Arial MT"/>
                <a:cs typeface="Arial MT"/>
              </a:rPr>
              <a:t>tumor </a:t>
            </a:r>
            <a:r>
              <a:rPr sz="1000" spc="-26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1F1F20"/>
                </a:solidFill>
                <a:latin typeface="Arial MT"/>
                <a:cs typeface="Arial MT"/>
              </a:rPr>
              <a:t>[Source:</a:t>
            </a:r>
            <a:r>
              <a:rPr sz="1000" spc="-45" dirty="0">
                <a:solidFill>
                  <a:srgbClr val="1F1F20"/>
                </a:solidFill>
                <a:latin typeface="Arial MT"/>
                <a:cs typeface="Arial MT"/>
              </a:rPr>
              <a:t> </a:t>
            </a:r>
            <a:r>
              <a:rPr sz="1000" spc="-15" dirty="0">
                <a:solidFill>
                  <a:srgbClr val="1F1F20"/>
                </a:solidFill>
                <a:latin typeface="Arial MT"/>
                <a:cs typeface="Arial MT"/>
              </a:rPr>
              <a:t>Internet]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341121"/>
            <a:ext cx="7944484" cy="4104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85" dirty="0">
                <a:latin typeface="Trebuchet MS"/>
                <a:cs typeface="Trebuchet MS"/>
              </a:rPr>
              <a:t>Motivations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Wingdings"/>
              <a:buChar char=""/>
            </a:pPr>
            <a:endParaRPr sz="3050">
              <a:latin typeface="Trebuchet MS"/>
              <a:cs typeface="Trebuchet MS"/>
            </a:endParaRPr>
          </a:p>
          <a:p>
            <a:pPr marL="375285" marR="118110" lvl="1" indent="-287020">
              <a:lnSpc>
                <a:spcPct val="111100"/>
              </a:lnSpc>
              <a:buClr>
                <a:srgbClr val="252525"/>
              </a:buClr>
              <a:buSzPct val="66666"/>
              <a:buFont typeface="Wingdings"/>
              <a:buChar char=""/>
              <a:tabLst>
                <a:tab pos="426720" algn="l"/>
                <a:tab pos="427355" algn="l"/>
              </a:tabLst>
            </a:pPr>
            <a:r>
              <a:rPr dirty="0"/>
              <a:t>	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Alcohol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—Studies</a:t>
            </a:r>
            <a:r>
              <a:rPr sz="18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indicate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drinking</a:t>
            </a:r>
            <a:r>
              <a:rPr sz="1800" spc="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alcohol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can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slightly</a:t>
            </a:r>
            <a:r>
              <a:rPr sz="18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increases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risk.</a:t>
            </a:r>
            <a:endParaRPr sz="1800">
              <a:latin typeface="Arial MT"/>
              <a:cs typeface="Arial MT"/>
            </a:endParaRPr>
          </a:p>
          <a:p>
            <a:pPr marL="439420" lvl="1" indent="-350520">
              <a:lnSpc>
                <a:spcPct val="100000"/>
              </a:lnSpc>
              <a:spcBef>
                <a:spcPts val="240"/>
              </a:spcBef>
              <a:buSzPct val="66666"/>
              <a:buFont typeface="Wingdings"/>
              <a:buChar char=""/>
              <a:tabLst>
                <a:tab pos="438784" algn="l"/>
                <a:tab pos="439420" algn="l"/>
              </a:tabLst>
            </a:pPr>
            <a:r>
              <a:rPr sz="1800" b="1" spc="-15" dirty="0">
                <a:solidFill>
                  <a:srgbClr val="0D0D0D"/>
                </a:solidFill>
                <a:latin typeface="Arial"/>
                <a:cs typeface="Arial"/>
              </a:rPr>
              <a:t>Age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—</a:t>
            </a:r>
            <a:r>
              <a:rPr sz="18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Most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breast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cancer—about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79%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cases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88%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breast</a:t>
            </a:r>
            <a:endParaRPr sz="1800">
              <a:latin typeface="Arial MT"/>
              <a:cs typeface="Arial MT"/>
            </a:endParaRPr>
          </a:p>
          <a:p>
            <a:pPr marL="37528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cancer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deaths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occur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women</a:t>
            </a:r>
            <a:r>
              <a:rPr sz="18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50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years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age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older.</a:t>
            </a:r>
            <a:endParaRPr sz="1800">
              <a:latin typeface="Arial MT"/>
              <a:cs typeface="Arial MT"/>
            </a:endParaRPr>
          </a:p>
          <a:p>
            <a:pPr marL="375285" marR="5080" lvl="1" indent="-287020">
              <a:lnSpc>
                <a:spcPct val="111100"/>
              </a:lnSpc>
              <a:spcBef>
                <a:spcPts val="5"/>
              </a:spcBef>
              <a:buClr>
                <a:srgbClr val="252525"/>
              </a:buClr>
              <a:buSzPct val="66666"/>
              <a:buFont typeface="Wingdings"/>
              <a:buChar char="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Family</a:t>
            </a:r>
            <a:r>
              <a:rPr sz="1800" b="1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history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—About</a:t>
            </a:r>
            <a:r>
              <a:rPr sz="1800" spc="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30%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women</a:t>
            </a:r>
            <a:r>
              <a:rPr sz="18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who</a:t>
            </a:r>
            <a:r>
              <a:rPr sz="18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develop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breast</a:t>
            </a:r>
            <a:r>
              <a:rPr sz="18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cancer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have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z="1800" spc="-484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family history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disease.</a:t>
            </a:r>
            <a:endParaRPr sz="1800">
              <a:latin typeface="Arial MT"/>
              <a:cs typeface="Arial MT"/>
            </a:endParaRPr>
          </a:p>
          <a:p>
            <a:pPr marL="375285" marR="234315" lvl="1" indent="-287020">
              <a:lnSpc>
                <a:spcPct val="111100"/>
              </a:lnSpc>
              <a:buSzPct val="66666"/>
              <a:buFont typeface="Wingdings"/>
              <a:buChar char=""/>
              <a:tabLst>
                <a:tab pos="375285" algn="l"/>
                <a:tab pos="375920" algn="l"/>
              </a:tabLst>
            </a:pP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So</a:t>
            </a:r>
            <a:r>
              <a:rPr sz="18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these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risk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factors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are pushing</a:t>
            </a:r>
            <a:r>
              <a:rPr sz="18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us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step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Arial MT"/>
                <a:cs typeface="Arial MT"/>
              </a:rPr>
              <a:t>forward</a:t>
            </a:r>
            <a:r>
              <a:rPr sz="1800"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build</a:t>
            </a:r>
            <a:r>
              <a:rPr sz="1800" spc="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model,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that </a:t>
            </a:r>
            <a:r>
              <a:rPr sz="1800" spc="-484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52525"/>
                </a:solidFill>
                <a:latin typeface="Arial MT"/>
                <a:cs typeface="Arial MT"/>
              </a:rPr>
              <a:t>will</a:t>
            </a:r>
            <a:r>
              <a:rPr sz="18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diagnosing</a:t>
            </a:r>
            <a:r>
              <a:rPr sz="1800" spc="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breast</a:t>
            </a:r>
            <a:r>
              <a:rPr sz="1800" spc="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Arial MT"/>
                <a:cs typeface="Arial MT"/>
              </a:rPr>
              <a:t>cancer.</a:t>
            </a:r>
            <a:endParaRPr sz="1800">
              <a:latin typeface="Arial MT"/>
              <a:cs typeface="Arial MT"/>
            </a:endParaRPr>
          </a:p>
          <a:p>
            <a:pPr marL="431800" marR="1459230" lvl="1" indent="-342900">
              <a:lnSpc>
                <a:spcPts val="2100"/>
              </a:lnSpc>
              <a:spcBef>
                <a:spcPts val="240"/>
              </a:spcBef>
              <a:buSzPct val="66666"/>
              <a:buFont typeface="Wingdings"/>
              <a:buChar char=""/>
              <a:tabLst>
                <a:tab pos="431165" algn="l"/>
                <a:tab pos="431800" algn="l"/>
              </a:tabLst>
            </a:pP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Until</a:t>
            </a:r>
            <a:r>
              <a:rPr sz="18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true</a:t>
            </a:r>
            <a:r>
              <a:rPr sz="18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primary</a:t>
            </a:r>
            <a:r>
              <a:rPr sz="18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prevention</a:t>
            </a:r>
            <a:r>
              <a:rPr sz="18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developed,</a:t>
            </a:r>
            <a:r>
              <a:rPr sz="18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necessary</a:t>
            </a:r>
            <a:r>
              <a:rPr sz="18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Arial MT"/>
                <a:cs typeface="Arial MT"/>
              </a:rPr>
              <a:t>makethe</a:t>
            </a:r>
            <a:r>
              <a:rPr sz="1800" spc="-10" dirty="0">
                <a:solidFill>
                  <a:srgbClr val="1F1F1F"/>
                </a:solidFill>
                <a:latin typeface="Arial MT"/>
                <a:cs typeface="Arial MT"/>
              </a:rPr>
              <a:t> examination</a:t>
            </a:r>
            <a:r>
              <a:rPr sz="1800" spc="4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ever</a:t>
            </a:r>
            <a:r>
              <a:rPr sz="18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F1F1F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efficient,</a:t>
            </a:r>
            <a:r>
              <a:rPr sz="18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economical,</a:t>
            </a:r>
            <a:r>
              <a:rPr sz="18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1F1F1F"/>
                </a:solidFill>
                <a:latin typeface="Arial MT"/>
                <a:cs typeface="Arial MT"/>
              </a:rPr>
              <a:t> safe.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953" y="279908"/>
            <a:ext cx="24415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552112"/>
                </a:solidFill>
                <a:latin typeface="Times New Roman"/>
                <a:cs typeface="Times New Roman"/>
              </a:rPr>
              <a:t>Litera</a:t>
            </a:r>
            <a:r>
              <a:rPr sz="2500" spc="-15" dirty="0">
                <a:solidFill>
                  <a:srgbClr val="552112"/>
                </a:solidFill>
                <a:latin typeface="Times New Roman"/>
                <a:cs typeface="Times New Roman"/>
              </a:rPr>
              <a:t>t</a:t>
            </a:r>
            <a:r>
              <a:rPr sz="2500" spc="-5" dirty="0">
                <a:solidFill>
                  <a:srgbClr val="552112"/>
                </a:solidFill>
                <a:latin typeface="Times New Roman"/>
                <a:cs typeface="Times New Roman"/>
              </a:rPr>
              <a:t>ure</a:t>
            </a:r>
            <a:r>
              <a:rPr sz="2500" spc="-114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500" spc="-15" dirty="0">
                <a:solidFill>
                  <a:srgbClr val="552112"/>
                </a:solidFill>
                <a:latin typeface="Times New Roman"/>
                <a:cs typeface="Times New Roman"/>
              </a:rPr>
              <a:t>Su</a:t>
            </a:r>
            <a:r>
              <a:rPr sz="2500" spc="-20" dirty="0">
                <a:solidFill>
                  <a:srgbClr val="552112"/>
                </a:solidFill>
                <a:latin typeface="Times New Roman"/>
                <a:cs typeface="Times New Roman"/>
              </a:rPr>
              <a:t>rve</a:t>
            </a:r>
            <a:r>
              <a:rPr sz="2500" spc="-5" dirty="0">
                <a:solidFill>
                  <a:srgbClr val="552112"/>
                </a:solidFill>
                <a:latin typeface="Times New Roman"/>
                <a:cs typeface="Times New Roman"/>
              </a:rPr>
              <a:t>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186" y="1264158"/>
            <a:ext cx="7898130" cy="249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190" indent="-34353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Font typeface="Wingdings"/>
              <a:buChar char=""/>
              <a:tabLst>
                <a:tab pos="758825" algn="l"/>
              </a:tabLst>
            </a:pPr>
            <a:r>
              <a:rPr sz="2400" spc="-235" dirty="0">
                <a:latin typeface="Trebuchet MS"/>
                <a:cs typeface="Trebuchet MS"/>
              </a:rPr>
              <a:t>E</a:t>
            </a:r>
            <a:r>
              <a:rPr sz="2400" spc="-150" dirty="0">
                <a:latin typeface="Trebuchet MS"/>
                <a:cs typeface="Trebuchet MS"/>
              </a:rPr>
              <a:t>x</a:t>
            </a:r>
            <a:r>
              <a:rPr sz="2400" spc="-305" dirty="0">
                <a:latin typeface="Trebuchet MS"/>
                <a:cs typeface="Trebuchet MS"/>
              </a:rPr>
              <a:t>i</a:t>
            </a:r>
            <a:r>
              <a:rPr sz="2400" spc="-195" dirty="0">
                <a:latin typeface="Trebuchet MS"/>
                <a:cs typeface="Trebuchet MS"/>
              </a:rPr>
              <a:t>s</a:t>
            </a:r>
            <a:r>
              <a:rPr sz="2400" spc="-295" dirty="0">
                <a:latin typeface="Trebuchet MS"/>
                <a:cs typeface="Trebuchet MS"/>
              </a:rPr>
              <a:t>t</a:t>
            </a:r>
            <a:r>
              <a:rPr sz="2400" spc="-305" dirty="0">
                <a:latin typeface="Trebuchet MS"/>
                <a:cs typeface="Trebuchet MS"/>
              </a:rPr>
              <a:t>i</a:t>
            </a:r>
            <a:r>
              <a:rPr sz="2400" spc="-260" dirty="0">
                <a:latin typeface="Trebuchet MS"/>
                <a:cs typeface="Trebuchet MS"/>
              </a:rPr>
              <a:t>n</a:t>
            </a:r>
            <a:r>
              <a:rPr sz="2400" spc="-185" dirty="0">
                <a:latin typeface="Trebuchet MS"/>
                <a:cs typeface="Trebuchet MS"/>
              </a:rPr>
              <a:t>g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</a:t>
            </a:r>
            <a:r>
              <a:rPr sz="2400" spc="-110" dirty="0">
                <a:latin typeface="Trebuchet MS"/>
                <a:cs typeface="Trebuchet MS"/>
              </a:rPr>
              <a:t>y</a:t>
            </a:r>
            <a:r>
              <a:rPr sz="2400" spc="-65" dirty="0">
                <a:latin typeface="Trebuchet MS"/>
                <a:cs typeface="Trebuchet MS"/>
              </a:rPr>
              <a:t>s</a:t>
            </a:r>
            <a:r>
              <a:rPr sz="2400" spc="-135" dirty="0">
                <a:latin typeface="Trebuchet MS"/>
                <a:cs typeface="Trebuchet MS"/>
              </a:rPr>
              <a:t>t</a:t>
            </a:r>
            <a:r>
              <a:rPr sz="2400" spc="-204" dirty="0">
                <a:latin typeface="Trebuchet MS"/>
                <a:cs typeface="Trebuchet MS"/>
              </a:rPr>
              <a:t>e</a:t>
            </a:r>
            <a:r>
              <a:rPr sz="2400" spc="-145" dirty="0">
                <a:latin typeface="Trebuchet MS"/>
                <a:cs typeface="Trebuchet MS"/>
              </a:rPr>
              <a:t>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primary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key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sz="1800" spc="-15" dirty="0">
                <a:solidFill>
                  <a:srgbClr val="212121"/>
                </a:solidFill>
                <a:latin typeface="Arial MT"/>
                <a:cs typeface="Arial MT"/>
              </a:rPr>
              <a:t>women’s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survival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from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breast cancer is early detection and </a:t>
            </a:r>
            <a:r>
              <a:rPr sz="1800" spc="-4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proper treatment. Many existing screening and emerging technology tools are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detection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the early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stages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breast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cancer.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 As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illustrated</a:t>
            </a:r>
            <a:endParaRPr sz="1800">
              <a:latin typeface="Arial MT"/>
              <a:cs typeface="Arial MT"/>
            </a:endParaRPr>
          </a:p>
          <a:p>
            <a:pPr marL="12700" marR="157480">
              <a:lnSpc>
                <a:spcPct val="100000"/>
              </a:lnSpc>
              <a:spcBef>
                <a:spcPts val="5"/>
              </a:spcBef>
              <a:tabLst>
                <a:tab pos="1308100" algn="l"/>
              </a:tabLst>
            </a:pP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1.2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current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breast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cancer</a:t>
            </a:r>
            <a:r>
              <a:rPr sz="18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detection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tools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8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classified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into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Arial MT"/>
                <a:cs typeface="Arial MT"/>
              </a:rPr>
              <a:t>two </a:t>
            </a:r>
            <a:r>
              <a:rPr sz="1800" spc="-48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categories:</a:t>
            </a:r>
            <a:r>
              <a:rPr sz="18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body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imaging-based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technology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microwave</a:t>
            </a:r>
            <a:r>
              <a:rPr sz="1800" spc="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imaging-based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technology.	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Block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diagram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 different</a:t>
            </a:r>
            <a:r>
              <a:rPr sz="18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modalities</a:t>
            </a:r>
            <a:r>
              <a:rPr sz="18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breast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cancer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detection.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2336" y="4837582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5A987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804" y="249936"/>
            <a:ext cx="976883" cy="848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387" y="795579"/>
            <a:ext cx="6129469" cy="35310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50389" y="4759248"/>
            <a:ext cx="399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Fig:2.1</a:t>
            </a:r>
            <a:r>
              <a:rPr sz="10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Block</a:t>
            </a:r>
            <a:r>
              <a:rPr sz="10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diagram</a:t>
            </a:r>
            <a:r>
              <a:rPr sz="10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of different</a:t>
            </a:r>
            <a:r>
              <a:rPr sz="10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modalities</a:t>
            </a:r>
            <a:r>
              <a:rPr sz="10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0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breast</a:t>
            </a:r>
            <a:r>
              <a:rPr sz="10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cancer</a:t>
            </a:r>
            <a:r>
              <a:rPr sz="10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 MT"/>
                <a:cs typeface="Arial MT"/>
              </a:rPr>
              <a:t>detection.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528907"/>
            <a:ext cx="7320280" cy="22879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4F81BB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spc="-260" dirty="0">
                <a:latin typeface="Trebuchet MS"/>
                <a:cs typeface="Trebuchet MS"/>
              </a:rPr>
              <a:t>P</a:t>
            </a:r>
            <a:r>
              <a:rPr sz="2400" spc="-135" dirty="0">
                <a:latin typeface="Trebuchet MS"/>
                <a:cs typeface="Trebuchet MS"/>
              </a:rPr>
              <a:t>r</a:t>
            </a:r>
            <a:r>
              <a:rPr sz="2400" spc="-114" dirty="0">
                <a:latin typeface="Trebuchet MS"/>
                <a:cs typeface="Trebuchet MS"/>
              </a:rPr>
              <a:t>o</a:t>
            </a:r>
            <a:r>
              <a:rPr sz="2400" spc="-285" dirty="0">
                <a:latin typeface="Trebuchet MS"/>
                <a:cs typeface="Trebuchet MS"/>
              </a:rPr>
              <a:t>b</a:t>
            </a:r>
            <a:r>
              <a:rPr sz="2400" spc="-330" dirty="0">
                <a:latin typeface="Trebuchet MS"/>
                <a:cs typeface="Trebuchet MS"/>
              </a:rPr>
              <a:t>l</a:t>
            </a:r>
            <a:r>
              <a:rPr sz="2400" spc="-305" dirty="0">
                <a:latin typeface="Trebuchet MS"/>
                <a:cs typeface="Trebuchet MS"/>
              </a:rPr>
              <a:t>e</a:t>
            </a:r>
            <a:r>
              <a:rPr sz="2400" spc="-145" dirty="0">
                <a:latin typeface="Trebuchet MS"/>
                <a:cs typeface="Trebuchet MS"/>
              </a:rPr>
              <a:t>m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lang="en-IN" sz="2400" spc="-170" dirty="0">
                <a:latin typeface="Trebuchet MS"/>
                <a:cs typeface="Trebuchet MS"/>
              </a:rPr>
              <a:t>Identification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main </a:t>
            </a:r>
            <a:r>
              <a:rPr sz="2400" spc="-5" dirty="0">
                <a:latin typeface="Calibri"/>
                <a:cs typeface="Calibri"/>
              </a:rPr>
              <a:t>goal of this project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train an </a:t>
            </a:r>
            <a:r>
              <a:rPr sz="2400" spc="-15" dirty="0">
                <a:latin typeface="Calibri"/>
                <a:cs typeface="Calibri"/>
              </a:rPr>
              <a:t>algorithm</a:t>
            </a:r>
            <a:r>
              <a:rPr lang="en-IN"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capable of </a:t>
            </a:r>
            <a:r>
              <a:rPr sz="2400" dirty="0">
                <a:latin typeface="Calibri"/>
                <a:cs typeface="Calibri"/>
              </a:rPr>
              <a:t>classifying and </a:t>
            </a:r>
            <a:r>
              <a:rPr sz="2400" spc="-5" dirty="0">
                <a:latin typeface="Calibri"/>
                <a:cs typeface="Calibri"/>
              </a:rPr>
              <a:t>detecting </a:t>
            </a:r>
            <a:r>
              <a:rPr sz="2400" dirty="0">
                <a:latin typeface="Calibri"/>
                <a:cs typeface="Calibri"/>
              </a:rPr>
              <a:t>whether the </a:t>
            </a:r>
            <a:r>
              <a:rPr sz="2400" spc="-5" dirty="0">
                <a:latin typeface="Calibri"/>
                <a:cs typeface="Calibri"/>
              </a:rPr>
              <a:t>patient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lang="en-IN"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malignant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benign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cancer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clump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thickness,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uniform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uniform</a:t>
            </a:r>
            <a:r>
              <a:rPr lang="en-IN"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shape,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marginal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adhesion,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nuclei,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mitoses</a:t>
            </a:r>
            <a:r>
              <a:rPr lang="en-IN"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0482" y="4315155"/>
            <a:ext cx="2483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Fig:2.2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Diagnosis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breast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cancer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spc="5" dirty="0">
                <a:latin typeface="Arial MT"/>
                <a:cs typeface="Arial MT"/>
              </a:rPr>
              <a:t>ml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961" y="2929889"/>
            <a:ext cx="1602105" cy="962025"/>
          </a:xfrm>
          <a:custGeom>
            <a:avLst/>
            <a:gdLst/>
            <a:ahLst/>
            <a:cxnLst/>
            <a:rect l="l" t="t" r="r" b="b"/>
            <a:pathLst>
              <a:path w="1602105" h="962025">
                <a:moveTo>
                  <a:pt x="1505585" y="0"/>
                </a:moveTo>
                <a:lnTo>
                  <a:pt x="96138" y="0"/>
                </a:lnTo>
                <a:lnTo>
                  <a:pt x="58721" y="7556"/>
                </a:lnTo>
                <a:lnTo>
                  <a:pt x="28162" y="28162"/>
                </a:lnTo>
                <a:lnTo>
                  <a:pt x="7556" y="58721"/>
                </a:lnTo>
                <a:lnTo>
                  <a:pt x="0" y="96139"/>
                </a:lnTo>
                <a:lnTo>
                  <a:pt x="0" y="865505"/>
                </a:lnTo>
                <a:lnTo>
                  <a:pt x="7556" y="902922"/>
                </a:lnTo>
                <a:lnTo>
                  <a:pt x="28162" y="933481"/>
                </a:lnTo>
                <a:lnTo>
                  <a:pt x="58721" y="954087"/>
                </a:lnTo>
                <a:lnTo>
                  <a:pt x="96138" y="961644"/>
                </a:lnTo>
                <a:lnTo>
                  <a:pt x="1505585" y="961644"/>
                </a:lnTo>
                <a:lnTo>
                  <a:pt x="1543002" y="954087"/>
                </a:lnTo>
                <a:lnTo>
                  <a:pt x="1573561" y="933481"/>
                </a:lnTo>
                <a:lnTo>
                  <a:pt x="1594167" y="902922"/>
                </a:lnTo>
                <a:lnTo>
                  <a:pt x="1601724" y="865505"/>
                </a:lnTo>
                <a:lnTo>
                  <a:pt x="1601724" y="96139"/>
                </a:lnTo>
                <a:lnTo>
                  <a:pt x="1594167" y="58721"/>
                </a:lnTo>
                <a:lnTo>
                  <a:pt x="1573561" y="28162"/>
                </a:lnTo>
                <a:lnTo>
                  <a:pt x="1543002" y="7556"/>
                </a:lnTo>
                <a:lnTo>
                  <a:pt x="150558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5885" y="3108705"/>
            <a:ext cx="1307465" cy="5505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9855" marR="5080" indent="-97790">
              <a:lnSpc>
                <a:spcPts val="1970"/>
              </a:lnSpc>
              <a:spcBef>
                <a:spcPts val="3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Breast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Cancer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Biopsy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47688" y="4091939"/>
            <a:ext cx="210820" cy="360045"/>
          </a:xfrm>
          <a:custGeom>
            <a:avLst/>
            <a:gdLst/>
            <a:ahLst/>
            <a:cxnLst/>
            <a:rect l="l" t="t" r="r" b="b"/>
            <a:pathLst>
              <a:path w="210820" h="360045">
                <a:moveTo>
                  <a:pt x="210312" y="295351"/>
                </a:moveTo>
                <a:lnTo>
                  <a:pt x="80772" y="295351"/>
                </a:lnTo>
                <a:lnTo>
                  <a:pt x="80772" y="287731"/>
                </a:lnTo>
                <a:lnTo>
                  <a:pt x="103632" y="287731"/>
                </a:lnTo>
                <a:lnTo>
                  <a:pt x="103632" y="71932"/>
                </a:lnTo>
                <a:lnTo>
                  <a:pt x="80772" y="71932"/>
                </a:lnTo>
                <a:lnTo>
                  <a:pt x="80772" y="0"/>
                </a:lnTo>
                <a:lnTo>
                  <a:pt x="57912" y="179832"/>
                </a:lnTo>
                <a:lnTo>
                  <a:pt x="72593" y="295351"/>
                </a:lnTo>
                <a:lnTo>
                  <a:pt x="22098" y="295351"/>
                </a:lnTo>
                <a:lnTo>
                  <a:pt x="22098" y="286512"/>
                </a:lnTo>
                <a:lnTo>
                  <a:pt x="0" y="308610"/>
                </a:lnTo>
                <a:lnTo>
                  <a:pt x="22098" y="330708"/>
                </a:lnTo>
                <a:lnTo>
                  <a:pt x="22098" y="321868"/>
                </a:lnTo>
                <a:lnTo>
                  <a:pt x="75958" y="321868"/>
                </a:lnTo>
                <a:lnTo>
                  <a:pt x="80772" y="359664"/>
                </a:lnTo>
                <a:lnTo>
                  <a:pt x="80772" y="321868"/>
                </a:lnTo>
                <a:lnTo>
                  <a:pt x="210312" y="321868"/>
                </a:lnTo>
                <a:lnTo>
                  <a:pt x="210312" y="295351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7861" y="2911601"/>
            <a:ext cx="1600200" cy="962025"/>
          </a:xfrm>
          <a:custGeom>
            <a:avLst/>
            <a:gdLst/>
            <a:ahLst/>
            <a:cxnLst/>
            <a:rect l="l" t="t" r="r" b="b"/>
            <a:pathLst>
              <a:path w="1600200" h="962025">
                <a:moveTo>
                  <a:pt x="1504061" y="0"/>
                </a:moveTo>
                <a:lnTo>
                  <a:pt x="96138" y="0"/>
                </a:lnTo>
                <a:lnTo>
                  <a:pt x="58721" y="7556"/>
                </a:lnTo>
                <a:lnTo>
                  <a:pt x="28162" y="28162"/>
                </a:lnTo>
                <a:lnTo>
                  <a:pt x="7556" y="58721"/>
                </a:lnTo>
                <a:lnTo>
                  <a:pt x="0" y="96139"/>
                </a:lnTo>
                <a:lnTo>
                  <a:pt x="0" y="865505"/>
                </a:lnTo>
                <a:lnTo>
                  <a:pt x="7556" y="902922"/>
                </a:lnTo>
                <a:lnTo>
                  <a:pt x="28162" y="933481"/>
                </a:lnTo>
                <a:lnTo>
                  <a:pt x="58721" y="954087"/>
                </a:lnTo>
                <a:lnTo>
                  <a:pt x="96138" y="961644"/>
                </a:lnTo>
                <a:lnTo>
                  <a:pt x="1504061" y="961644"/>
                </a:lnTo>
                <a:lnTo>
                  <a:pt x="1541478" y="954087"/>
                </a:lnTo>
                <a:lnTo>
                  <a:pt x="1572037" y="933481"/>
                </a:lnTo>
                <a:lnTo>
                  <a:pt x="1592643" y="902922"/>
                </a:lnTo>
                <a:lnTo>
                  <a:pt x="1600200" y="865505"/>
                </a:lnTo>
                <a:lnTo>
                  <a:pt x="1600200" y="96139"/>
                </a:lnTo>
                <a:lnTo>
                  <a:pt x="1592643" y="58721"/>
                </a:lnTo>
                <a:lnTo>
                  <a:pt x="1572037" y="28162"/>
                </a:lnTo>
                <a:lnTo>
                  <a:pt x="1541478" y="7556"/>
                </a:lnTo>
                <a:lnTo>
                  <a:pt x="150406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166" y="2965195"/>
            <a:ext cx="1036319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101600" algn="just">
              <a:lnSpc>
                <a:spcPct val="91400"/>
              </a:lnSpc>
              <a:spcBef>
                <a:spcPts val="2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09665" y="2911601"/>
            <a:ext cx="1600200" cy="962025"/>
          </a:xfrm>
          <a:custGeom>
            <a:avLst/>
            <a:gdLst/>
            <a:ahLst/>
            <a:cxnLst/>
            <a:rect l="l" t="t" r="r" b="b"/>
            <a:pathLst>
              <a:path w="1600200" h="962025">
                <a:moveTo>
                  <a:pt x="1504061" y="0"/>
                </a:moveTo>
                <a:lnTo>
                  <a:pt x="96138" y="0"/>
                </a:lnTo>
                <a:lnTo>
                  <a:pt x="58721" y="7556"/>
                </a:lnTo>
                <a:lnTo>
                  <a:pt x="28162" y="28162"/>
                </a:lnTo>
                <a:lnTo>
                  <a:pt x="7556" y="58721"/>
                </a:lnTo>
                <a:lnTo>
                  <a:pt x="0" y="96139"/>
                </a:lnTo>
                <a:lnTo>
                  <a:pt x="0" y="865505"/>
                </a:lnTo>
                <a:lnTo>
                  <a:pt x="7556" y="902922"/>
                </a:lnTo>
                <a:lnTo>
                  <a:pt x="28162" y="933481"/>
                </a:lnTo>
                <a:lnTo>
                  <a:pt x="58721" y="954087"/>
                </a:lnTo>
                <a:lnTo>
                  <a:pt x="96138" y="961644"/>
                </a:lnTo>
                <a:lnTo>
                  <a:pt x="1504061" y="961644"/>
                </a:lnTo>
                <a:lnTo>
                  <a:pt x="1541478" y="954087"/>
                </a:lnTo>
                <a:lnTo>
                  <a:pt x="1572037" y="933481"/>
                </a:lnTo>
                <a:lnTo>
                  <a:pt x="1592643" y="902922"/>
                </a:lnTo>
                <a:lnTo>
                  <a:pt x="1600200" y="865505"/>
                </a:lnTo>
                <a:lnTo>
                  <a:pt x="1600200" y="96139"/>
                </a:lnTo>
                <a:lnTo>
                  <a:pt x="1592643" y="58721"/>
                </a:lnTo>
                <a:lnTo>
                  <a:pt x="1572037" y="28162"/>
                </a:lnTo>
                <a:lnTo>
                  <a:pt x="1541478" y="7556"/>
                </a:lnTo>
                <a:lnTo>
                  <a:pt x="150406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55614" y="3216401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06344" y="3382771"/>
            <a:ext cx="283210" cy="359410"/>
            <a:chOff x="3006344" y="3382771"/>
            <a:chExt cx="283210" cy="359410"/>
          </a:xfrm>
        </p:grpSpPr>
        <p:sp>
          <p:nvSpPr>
            <p:cNvPr id="12" name="object 12"/>
            <p:cNvSpPr/>
            <p:nvPr/>
          </p:nvSpPr>
          <p:spPr>
            <a:xfrm>
              <a:off x="3019044" y="3395979"/>
              <a:ext cx="257810" cy="332740"/>
            </a:xfrm>
            <a:custGeom>
              <a:avLst/>
              <a:gdLst/>
              <a:ahLst/>
              <a:cxnLst/>
              <a:rect l="l" t="t" r="r" b="b"/>
              <a:pathLst>
                <a:path w="257810" h="332739">
                  <a:moveTo>
                    <a:pt x="257556" y="125730"/>
                  </a:moveTo>
                  <a:lnTo>
                    <a:pt x="170053" y="125730"/>
                  </a:lnTo>
                  <a:lnTo>
                    <a:pt x="170053" y="0"/>
                  </a:lnTo>
                  <a:lnTo>
                    <a:pt x="87503" y="0"/>
                  </a:lnTo>
                  <a:lnTo>
                    <a:pt x="87503" y="125730"/>
                  </a:lnTo>
                  <a:lnTo>
                    <a:pt x="0" y="125730"/>
                  </a:lnTo>
                  <a:lnTo>
                    <a:pt x="0" y="208280"/>
                  </a:lnTo>
                  <a:lnTo>
                    <a:pt x="87503" y="208280"/>
                  </a:lnTo>
                  <a:lnTo>
                    <a:pt x="87503" y="332740"/>
                  </a:lnTo>
                  <a:lnTo>
                    <a:pt x="170053" y="332740"/>
                  </a:lnTo>
                  <a:lnTo>
                    <a:pt x="170053" y="208280"/>
                  </a:lnTo>
                  <a:lnTo>
                    <a:pt x="257556" y="208280"/>
                  </a:lnTo>
                  <a:lnTo>
                    <a:pt x="257556" y="12573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19044" y="3395471"/>
              <a:ext cx="257810" cy="334010"/>
            </a:xfrm>
            <a:custGeom>
              <a:avLst/>
              <a:gdLst/>
              <a:ahLst/>
              <a:cxnLst/>
              <a:rect l="l" t="t" r="r" b="b"/>
              <a:pathLst>
                <a:path w="257810" h="334010">
                  <a:moveTo>
                    <a:pt x="0" y="125602"/>
                  </a:moveTo>
                  <a:lnTo>
                    <a:pt x="87503" y="125602"/>
                  </a:lnTo>
                  <a:lnTo>
                    <a:pt x="87503" y="0"/>
                  </a:lnTo>
                  <a:lnTo>
                    <a:pt x="170053" y="0"/>
                  </a:lnTo>
                  <a:lnTo>
                    <a:pt x="170053" y="125602"/>
                  </a:lnTo>
                  <a:lnTo>
                    <a:pt x="257556" y="125602"/>
                  </a:lnTo>
                  <a:lnTo>
                    <a:pt x="257556" y="208152"/>
                  </a:lnTo>
                  <a:lnTo>
                    <a:pt x="170053" y="208152"/>
                  </a:lnTo>
                  <a:lnTo>
                    <a:pt x="170053" y="333755"/>
                  </a:lnTo>
                  <a:lnTo>
                    <a:pt x="87503" y="333755"/>
                  </a:lnTo>
                  <a:lnTo>
                    <a:pt x="87503" y="208152"/>
                  </a:lnTo>
                  <a:lnTo>
                    <a:pt x="0" y="208152"/>
                  </a:lnTo>
                  <a:lnTo>
                    <a:pt x="0" y="125602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216144" y="3454908"/>
            <a:ext cx="283210" cy="186055"/>
            <a:chOff x="5216144" y="3454908"/>
            <a:chExt cx="283210" cy="186055"/>
          </a:xfrm>
        </p:grpSpPr>
        <p:sp>
          <p:nvSpPr>
            <p:cNvPr id="15" name="object 15"/>
            <p:cNvSpPr/>
            <p:nvPr/>
          </p:nvSpPr>
          <p:spPr>
            <a:xfrm>
              <a:off x="5228844" y="3467608"/>
              <a:ext cx="257810" cy="160655"/>
            </a:xfrm>
            <a:custGeom>
              <a:avLst/>
              <a:gdLst/>
              <a:ahLst/>
              <a:cxnLst/>
              <a:rect l="l" t="t" r="r" b="b"/>
              <a:pathLst>
                <a:path w="257810" h="160654">
                  <a:moveTo>
                    <a:pt x="257556" y="96266"/>
                  </a:moveTo>
                  <a:lnTo>
                    <a:pt x="0" y="96266"/>
                  </a:lnTo>
                  <a:lnTo>
                    <a:pt x="0" y="160528"/>
                  </a:lnTo>
                  <a:lnTo>
                    <a:pt x="257556" y="160528"/>
                  </a:lnTo>
                  <a:lnTo>
                    <a:pt x="257556" y="96266"/>
                  </a:lnTo>
                  <a:close/>
                </a:path>
                <a:path w="257810" h="160654">
                  <a:moveTo>
                    <a:pt x="257556" y="0"/>
                  </a:moveTo>
                  <a:lnTo>
                    <a:pt x="0" y="0"/>
                  </a:lnTo>
                  <a:lnTo>
                    <a:pt x="0" y="64262"/>
                  </a:lnTo>
                  <a:lnTo>
                    <a:pt x="257556" y="64262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28844" y="3467608"/>
              <a:ext cx="257810" cy="160655"/>
            </a:xfrm>
            <a:custGeom>
              <a:avLst/>
              <a:gdLst/>
              <a:ahLst/>
              <a:cxnLst/>
              <a:rect l="l" t="t" r="r" b="b"/>
              <a:pathLst>
                <a:path w="257810" h="160654">
                  <a:moveTo>
                    <a:pt x="0" y="0"/>
                  </a:moveTo>
                  <a:lnTo>
                    <a:pt x="257555" y="0"/>
                  </a:lnTo>
                  <a:lnTo>
                    <a:pt x="257555" y="64262"/>
                  </a:lnTo>
                  <a:lnTo>
                    <a:pt x="0" y="64262"/>
                  </a:lnTo>
                  <a:lnTo>
                    <a:pt x="0" y="0"/>
                  </a:lnTo>
                  <a:close/>
                </a:path>
                <a:path w="257810" h="160654">
                  <a:moveTo>
                    <a:pt x="0" y="96266"/>
                  </a:moveTo>
                  <a:lnTo>
                    <a:pt x="257555" y="96266"/>
                  </a:lnTo>
                  <a:lnTo>
                    <a:pt x="257555" y="160528"/>
                  </a:lnTo>
                  <a:lnTo>
                    <a:pt x="0" y="160528"/>
                  </a:lnTo>
                  <a:lnTo>
                    <a:pt x="0" y="9626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771650"/>
            <a:chOff x="0" y="0"/>
            <a:chExt cx="9144000" cy="177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1688" y="27432"/>
              <a:ext cx="864107" cy="762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4772" y="819911"/>
              <a:ext cx="1562100" cy="937260"/>
            </a:xfrm>
            <a:custGeom>
              <a:avLst/>
              <a:gdLst/>
              <a:ahLst/>
              <a:cxnLst/>
              <a:rect l="l" t="t" r="r" b="b"/>
              <a:pathLst>
                <a:path w="1562100" h="937260">
                  <a:moveTo>
                    <a:pt x="1468373" y="0"/>
                  </a:moveTo>
                  <a:lnTo>
                    <a:pt x="93726" y="0"/>
                  </a:lnTo>
                  <a:lnTo>
                    <a:pt x="57277" y="7365"/>
                  </a:lnTo>
                  <a:lnTo>
                    <a:pt x="27432" y="27432"/>
                  </a:lnTo>
                  <a:lnTo>
                    <a:pt x="7365" y="57276"/>
                  </a:lnTo>
                  <a:lnTo>
                    <a:pt x="0" y="93725"/>
                  </a:lnTo>
                  <a:lnTo>
                    <a:pt x="0" y="843534"/>
                  </a:lnTo>
                  <a:lnTo>
                    <a:pt x="7365" y="879983"/>
                  </a:lnTo>
                  <a:lnTo>
                    <a:pt x="27432" y="909827"/>
                  </a:lnTo>
                  <a:lnTo>
                    <a:pt x="57277" y="929893"/>
                  </a:lnTo>
                  <a:lnTo>
                    <a:pt x="93726" y="937260"/>
                  </a:lnTo>
                  <a:lnTo>
                    <a:pt x="1468373" y="937260"/>
                  </a:lnTo>
                  <a:lnTo>
                    <a:pt x="1504823" y="929893"/>
                  </a:lnTo>
                  <a:lnTo>
                    <a:pt x="1534667" y="909827"/>
                  </a:lnTo>
                  <a:lnTo>
                    <a:pt x="1554734" y="879983"/>
                  </a:lnTo>
                  <a:lnTo>
                    <a:pt x="1562100" y="843534"/>
                  </a:lnTo>
                  <a:lnTo>
                    <a:pt x="1562100" y="93725"/>
                  </a:lnTo>
                  <a:lnTo>
                    <a:pt x="1554734" y="57276"/>
                  </a:lnTo>
                  <a:lnTo>
                    <a:pt x="1534667" y="27432"/>
                  </a:lnTo>
                  <a:lnTo>
                    <a:pt x="1504823" y="7365"/>
                  </a:lnTo>
                  <a:lnTo>
                    <a:pt x="1468373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5533" y="820674"/>
              <a:ext cx="1562100" cy="937260"/>
            </a:xfrm>
            <a:custGeom>
              <a:avLst/>
              <a:gdLst/>
              <a:ahLst/>
              <a:cxnLst/>
              <a:rect l="l" t="t" r="r" b="b"/>
              <a:pathLst>
                <a:path w="1562100" h="937260">
                  <a:moveTo>
                    <a:pt x="0" y="93725"/>
                  </a:moveTo>
                  <a:lnTo>
                    <a:pt x="7365" y="57276"/>
                  </a:lnTo>
                  <a:lnTo>
                    <a:pt x="27432" y="27431"/>
                  </a:lnTo>
                  <a:lnTo>
                    <a:pt x="57277" y="7365"/>
                  </a:lnTo>
                  <a:lnTo>
                    <a:pt x="93726" y="0"/>
                  </a:lnTo>
                  <a:lnTo>
                    <a:pt x="1468373" y="0"/>
                  </a:lnTo>
                  <a:lnTo>
                    <a:pt x="1504823" y="7365"/>
                  </a:lnTo>
                  <a:lnTo>
                    <a:pt x="1534667" y="27431"/>
                  </a:lnTo>
                  <a:lnTo>
                    <a:pt x="1554734" y="57276"/>
                  </a:lnTo>
                  <a:lnTo>
                    <a:pt x="1562099" y="93725"/>
                  </a:lnTo>
                  <a:lnTo>
                    <a:pt x="1562099" y="843534"/>
                  </a:lnTo>
                  <a:lnTo>
                    <a:pt x="1554734" y="879983"/>
                  </a:lnTo>
                  <a:lnTo>
                    <a:pt x="1534667" y="909827"/>
                  </a:lnTo>
                  <a:lnTo>
                    <a:pt x="1504823" y="929893"/>
                  </a:lnTo>
                  <a:lnTo>
                    <a:pt x="1468373" y="937260"/>
                  </a:lnTo>
                  <a:lnTo>
                    <a:pt x="93726" y="937260"/>
                  </a:lnTo>
                  <a:lnTo>
                    <a:pt x="57277" y="929893"/>
                  </a:lnTo>
                  <a:lnTo>
                    <a:pt x="27432" y="909827"/>
                  </a:lnTo>
                  <a:lnTo>
                    <a:pt x="7365" y="879983"/>
                  </a:lnTo>
                  <a:lnTo>
                    <a:pt x="0" y="843534"/>
                  </a:lnTo>
                  <a:lnTo>
                    <a:pt x="0" y="93725"/>
                  </a:lnTo>
                  <a:close/>
                </a:path>
              </a:pathLst>
            </a:custGeom>
            <a:ln w="264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813" y="320497"/>
            <a:ext cx="582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52112"/>
                </a:solidFill>
                <a:latin typeface="Times New Roman"/>
                <a:cs typeface="Times New Roman"/>
              </a:rPr>
              <a:t>Schematic</a:t>
            </a:r>
            <a:r>
              <a:rPr sz="2800" spc="-45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52112"/>
                </a:solidFill>
                <a:latin typeface="Times New Roman"/>
                <a:cs typeface="Times New Roman"/>
              </a:rPr>
              <a:t>Layout</a:t>
            </a:r>
            <a:r>
              <a:rPr sz="2800" spc="-75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52112"/>
                </a:solidFill>
                <a:latin typeface="Times New Roman"/>
                <a:cs typeface="Times New Roman"/>
              </a:rPr>
              <a:t>OR</a:t>
            </a:r>
            <a:r>
              <a:rPr sz="2800" spc="-65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52112"/>
                </a:solidFill>
                <a:latin typeface="Times New Roman"/>
                <a:cs typeface="Times New Roman"/>
              </a:rPr>
              <a:t>Model</a:t>
            </a:r>
            <a:r>
              <a:rPr sz="2800" spc="-65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52112"/>
                </a:solidFill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2336" y="4837582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B5A987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0154" y="1047115"/>
            <a:ext cx="1265555" cy="457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321310">
              <a:lnSpc>
                <a:spcPts val="1600"/>
              </a:lnSpc>
              <a:spcBef>
                <a:spcPts val="320"/>
              </a:spcBef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Cancer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Det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cti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5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02508" y="807338"/>
            <a:ext cx="2066925" cy="963930"/>
            <a:chOff x="3302508" y="807338"/>
            <a:chExt cx="2066925" cy="963930"/>
          </a:xfrm>
        </p:grpSpPr>
        <p:sp>
          <p:nvSpPr>
            <p:cNvPr id="10" name="object 10"/>
            <p:cNvSpPr/>
            <p:nvPr/>
          </p:nvSpPr>
          <p:spPr>
            <a:xfrm>
              <a:off x="3302508" y="1092707"/>
              <a:ext cx="332105" cy="388620"/>
            </a:xfrm>
            <a:custGeom>
              <a:avLst/>
              <a:gdLst/>
              <a:ahLst/>
              <a:cxnLst/>
              <a:rect l="l" t="t" r="r" b="b"/>
              <a:pathLst>
                <a:path w="332104" h="388619">
                  <a:moveTo>
                    <a:pt x="165862" y="0"/>
                  </a:moveTo>
                  <a:lnTo>
                    <a:pt x="165862" y="77724"/>
                  </a:lnTo>
                  <a:lnTo>
                    <a:pt x="0" y="77724"/>
                  </a:lnTo>
                  <a:lnTo>
                    <a:pt x="0" y="310895"/>
                  </a:lnTo>
                  <a:lnTo>
                    <a:pt x="165862" y="310895"/>
                  </a:lnTo>
                  <a:lnTo>
                    <a:pt x="165862" y="388619"/>
                  </a:lnTo>
                  <a:lnTo>
                    <a:pt x="331724" y="194309"/>
                  </a:lnTo>
                  <a:lnTo>
                    <a:pt x="165862" y="0"/>
                  </a:lnTo>
                  <a:close/>
                </a:path>
              </a:pathLst>
            </a:custGeom>
            <a:solidFill>
              <a:srgbClr val="B0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1712" y="819911"/>
              <a:ext cx="1563370" cy="937260"/>
            </a:xfrm>
            <a:custGeom>
              <a:avLst/>
              <a:gdLst/>
              <a:ahLst/>
              <a:cxnLst/>
              <a:rect l="l" t="t" r="r" b="b"/>
              <a:pathLst>
                <a:path w="1563370" h="937260">
                  <a:moveTo>
                    <a:pt x="1469516" y="0"/>
                  </a:moveTo>
                  <a:lnTo>
                    <a:pt x="93725" y="0"/>
                  </a:lnTo>
                  <a:lnTo>
                    <a:pt x="57150" y="7365"/>
                  </a:lnTo>
                  <a:lnTo>
                    <a:pt x="27432" y="27432"/>
                  </a:lnTo>
                  <a:lnTo>
                    <a:pt x="7365" y="57276"/>
                  </a:lnTo>
                  <a:lnTo>
                    <a:pt x="0" y="93725"/>
                  </a:lnTo>
                  <a:lnTo>
                    <a:pt x="0" y="843534"/>
                  </a:lnTo>
                  <a:lnTo>
                    <a:pt x="7365" y="879983"/>
                  </a:lnTo>
                  <a:lnTo>
                    <a:pt x="27432" y="909827"/>
                  </a:lnTo>
                  <a:lnTo>
                    <a:pt x="57150" y="929893"/>
                  </a:lnTo>
                  <a:lnTo>
                    <a:pt x="93725" y="937260"/>
                  </a:lnTo>
                  <a:lnTo>
                    <a:pt x="1469516" y="937260"/>
                  </a:lnTo>
                  <a:lnTo>
                    <a:pt x="1506092" y="929893"/>
                  </a:lnTo>
                  <a:lnTo>
                    <a:pt x="1535811" y="909827"/>
                  </a:lnTo>
                  <a:lnTo>
                    <a:pt x="1555877" y="879983"/>
                  </a:lnTo>
                  <a:lnTo>
                    <a:pt x="1563242" y="843534"/>
                  </a:lnTo>
                  <a:lnTo>
                    <a:pt x="1563242" y="93725"/>
                  </a:lnTo>
                  <a:lnTo>
                    <a:pt x="1555877" y="57276"/>
                  </a:lnTo>
                  <a:lnTo>
                    <a:pt x="1535811" y="27432"/>
                  </a:lnTo>
                  <a:lnTo>
                    <a:pt x="1506092" y="7365"/>
                  </a:lnTo>
                  <a:lnTo>
                    <a:pt x="1469516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92474" y="820673"/>
              <a:ext cx="1563370" cy="937260"/>
            </a:xfrm>
            <a:custGeom>
              <a:avLst/>
              <a:gdLst/>
              <a:ahLst/>
              <a:cxnLst/>
              <a:rect l="l" t="t" r="r" b="b"/>
              <a:pathLst>
                <a:path w="1563370" h="937260">
                  <a:moveTo>
                    <a:pt x="0" y="93725"/>
                  </a:moveTo>
                  <a:lnTo>
                    <a:pt x="7365" y="57276"/>
                  </a:lnTo>
                  <a:lnTo>
                    <a:pt x="27431" y="27431"/>
                  </a:lnTo>
                  <a:lnTo>
                    <a:pt x="57150" y="7365"/>
                  </a:lnTo>
                  <a:lnTo>
                    <a:pt x="93725" y="0"/>
                  </a:lnTo>
                  <a:lnTo>
                    <a:pt x="1469516" y="0"/>
                  </a:lnTo>
                  <a:lnTo>
                    <a:pt x="1506092" y="7365"/>
                  </a:lnTo>
                  <a:lnTo>
                    <a:pt x="1535811" y="27431"/>
                  </a:lnTo>
                  <a:lnTo>
                    <a:pt x="1555877" y="57276"/>
                  </a:lnTo>
                  <a:lnTo>
                    <a:pt x="1563242" y="93725"/>
                  </a:lnTo>
                  <a:lnTo>
                    <a:pt x="1563242" y="843534"/>
                  </a:lnTo>
                  <a:lnTo>
                    <a:pt x="1555877" y="879983"/>
                  </a:lnTo>
                  <a:lnTo>
                    <a:pt x="1535811" y="909827"/>
                  </a:lnTo>
                  <a:lnTo>
                    <a:pt x="1506092" y="929893"/>
                  </a:lnTo>
                  <a:lnTo>
                    <a:pt x="1469516" y="937260"/>
                  </a:lnTo>
                  <a:lnTo>
                    <a:pt x="93725" y="937260"/>
                  </a:lnTo>
                  <a:lnTo>
                    <a:pt x="57150" y="929893"/>
                  </a:lnTo>
                  <a:lnTo>
                    <a:pt x="27431" y="909827"/>
                  </a:lnTo>
                  <a:lnTo>
                    <a:pt x="7365" y="879983"/>
                  </a:lnTo>
                  <a:lnTo>
                    <a:pt x="0" y="843534"/>
                  </a:lnTo>
                  <a:lnTo>
                    <a:pt x="0" y="93725"/>
                  </a:lnTo>
                  <a:close/>
                </a:path>
              </a:pathLst>
            </a:custGeom>
            <a:ln w="264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85590" y="1047115"/>
            <a:ext cx="958850" cy="457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83845" marR="5080" indent="-271780">
              <a:lnSpc>
                <a:spcPts val="1600"/>
              </a:lnSpc>
              <a:spcBef>
                <a:spcPts val="32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g 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90971" y="805938"/>
            <a:ext cx="2063750" cy="963930"/>
            <a:chOff x="5490971" y="805938"/>
            <a:chExt cx="2063750" cy="963930"/>
          </a:xfrm>
        </p:grpSpPr>
        <p:sp>
          <p:nvSpPr>
            <p:cNvPr id="15" name="object 15"/>
            <p:cNvSpPr/>
            <p:nvPr/>
          </p:nvSpPr>
          <p:spPr>
            <a:xfrm>
              <a:off x="5490971" y="1092708"/>
              <a:ext cx="330835" cy="388620"/>
            </a:xfrm>
            <a:custGeom>
              <a:avLst/>
              <a:gdLst/>
              <a:ahLst/>
              <a:cxnLst/>
              <a:rect l="l" t="t" r="r" b="b"/>
              <a:pathLst>
                <a:path w="330835" h="388619">
                  <a:moveTo>
                    <a:pt x="165226" y="0"/>
                  </a:moveTo>
                  <a:lnTo>
                    <a:pt x="165226" y="77724"/>
                  </a:lnTo>
                  <a:lnTo>
                    <a:pt x="0" y="77724"/>
                  </a:lnTo>
                  <a:lnTo>
                    <a:pt x="0" y="310895"/>
                  </a:lnTo>
                  <a:lnTo>
                    <a:pt x="165226" y="310895"/>
                  </a:lnTo>
                  <a:lnTo>
                    <a:pt x="165226" y="388619"/>
                  </a:lnTo>
                  <a:lnTo>
                    <a:pt x="330580" y="194309"/>
                  </a:lnTo>
                  <a:lnTo>
                    <a:pt x="165226" y="0"/>
                  </a:lnTo>
                  <a:close/>
                </a:path>
              </a:pathLst>
            </a:custGeom>
            <a:solidFill>
              <a:srgbClr val="B0C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8651" y="818388"/>
              <a:ext cx="1562100" cy="937260"/>
            </a:xfrm>
            <a:custGeom>
              <a:avLst/>
              <a:gdLst/>
              <a:ahLst/>
              <a:cxnLst/>
              <a:rect l="l" t="t" r="r" b="b"/>
              <a:pathLst>
                <a:path w="1562100" h="937260">
                  <a:moveTo>
                    <a:pt x="1468374" y="0"/>
                  </a:moveTo>
                  <a:lnTo>
                    <a:pt x="93725" y="0"/>
                  </a:lnTo>
                  <a:lnTo>
                    <a:pt x="57276" y="7365"/>
                  </a:lnTo>
                  <a:lnTo>
                    <a:pt x="27432" y="27432"/>
                  </a:lnTo>
                  <a:lnTo>
                    <a:pt x="7365" y="57276"/>
                  </a:lnTo>
                  <a:lnTo>
                    <a:pt x="0" y="93725"/>
                  </a:lnTo>
                  <a:lnTo>
                    <a:pt x="0" y="843534"/>
                  </a:lnTo>
                  <a:lnTo>
                    <a:pt x="7365" y="879983"/>
                  </a:lnTo>
                  <a:lnTo>
                    <a:pt x="27432" y="909827"/>
                  </a:lnTo>
                  <a:lnTo>
                    <a:pt x="57276" y="929894"/>
                  </a:lnTo>
                  <a:lnTo>
                    <a:pt x="93725" y="937260"/>
                  </a:lnTo>
                  <a:lnTo>
                    <a:pt x="1468374" y="937260"/>
                  </a:lnTo>
                  <a:lnTo>
                    <a:pt x="1504823" y="929894"/>
                  </a:lnTo>
                  <a:lnTo>
                    <a:pt x="1534668" y="909827"/>
                  </a:lnTo>
                  <a:lnTo>
                    <a:pt x="1554733" y="879983"/>
                  </a:lnTo>
                  <a:lnTo>
                    <a:pt x="1562100" y="843534"/>
                  </a:lnTo>
                  <a:lnTo>
                    <a:pt x="1562100" y="93725"/>
                  </a:lnTo>
                  <a:lnTo>
                    <a:pt x="1554733" y="57276"/>
                  </a:lnTo>
                  <a:lnTo>
                    <a:pt x="1534668" y="27432"/>
                  </a:lnTo>
                  <a:lnTo>
                    <a:pt x="1504823" y="7365"/>
                  </a:lnTo>
                  <a:lnTo>
                    <a:pt x="1468374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9413" y="819150"/>
              <a:ext cx="1562100" cy="937260"/>
            </a:xfrm>
            <a:custGeom>
              <a:avLst/>
              <a:gdLst/>
              <a:ahLst/>
              <a:cxnLst/>
              <a:rect l="l" t="t" r="r" b="b"/>
              <a:pathLst>
                <a:path w="1562100" h="937260">
                  <a:moveTo>
                    <a:pt x="0" y="93725"/>
                  </a:moveTo>
                  <a:lnTo>
                    <a:pt x="7365" y="57276"/>
                  </a:lnTo>
                  <a:lnTo>
                    <a:pt x="27432" y="27432"/>
                  </a:lnTo>
                  <a:lnTo>
                    <a:pt x="57276" y="7365"/>
                  </a:lnTo>
                  <a:lnTo>
                    <a:pt x="93725" y="0"/>
                  </a:lnTo>
                  <a:lnTo>
                    <a:pt x="1468374" y="0"/>
                  </a:lnTo>
                  <a:lnTo>
                    <a:pt x="1504822" y="7365"/>
                  </a:lnTo>
                  <a:lnTo>
                    <a:pt x="1534667" y="27432"/>
                  </a:lnTo>
                  <a:lnTo>
                    <a:pt x="1554734" y="57276"/>
                  </a:lnTo>
                  <a:lnTo>
                    <a:pt x="1562100" y="93725"/>
                  </a:lnTo>
                  <a:lnTo>
                    <a:pt x="1562100" y="843534"/>
                  </a:lnTo>
                  <a:lnTo>
                    <a:pt x="1554734" y="879983"/>
                  </a:lnTo>
                  <a:lnTo>
                    <a:pt x="1534667" y="909827"/>
                  </a:lnTo>
                  <a:lnTo>
                    <a:pt x="1504822" y="929894"/>
                  </a:lnTo>
                  <a:lnTo>
                    <a:pt x="1468374" y="937260"/>
                  </a:lnTo>
                  <a:lnTo>
                    <a:pt x="93725" y="937260"/>
                  </a:lnTo>
                  <a:lnTo>
                    <a:pt x="57276" y="929894"/>
                  </a:lnTo>
                  <a:lnTo>
                    <a:pt x="27432" y="909827"/>
                  </a:lnTo>
                  <a:lnTo>
                    <a:pt x="7365" y="879983"/>
                  </a:lnTo>
                  <a:lnTo>
                    <a:pt x="0" y="843534"/>
                  </a:lnTo>
                  <a:lnTo>
                    <a:pt x="0" y="93725"/>
                  </a:lnTo>
                  <a:close/>
                </a:path>
              </a:pathLst>
            </a:custGeom>
            <a:ln w="264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62853" y="940053"/>
            <a:ext cx="1403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Dividing</a:t>
            </a:r>
            <a:r>
              <a:rPr sz="15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6109" y="1136650"/>
            <a:ext cx="1116965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train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1500">
              <a:latin typeface="Arial MT"/>
              <a:cs typeface="Arial MT"/>
            </a:endParaRPr>
          </a:p>
          <a:p>
            <a:pPr marL="70485">
              <a:lnSpc>
                <a:spcPts val="1675"/>
              </a:lnSpc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test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392" y="1892807"/>
            <a:ext cx="388620" cy="332105"/>
          </a:xfrm>
          <a:custGeom>
            <a:avLst/>
            <a:gdLst/>
            <a:ahLst/>
            <a:cxnLst/>
            <a:rect l="l" t="t" r="r" b="b"/>
            <a:pathLst>
              <a:path w="388620" h="332105">
                <a:moveTo>
                  <a:pt x="310896" y="0"/>
                </a:moveTo>
                <a:lnTo>
                  <a:pt x="77724" y="0"/>
                </a:lnTo>
                <a:lnTo>
                  <a:pt x="77724" y="165862"/>
                </a:lnTo>
                <a:lnTo>
                  <a:pt x="0" y="165862"/>
                </a:lnTo>
                <a:lnTo>
                  <a:pt x="194309" y="331724"/>
                </a:lnTo>
                <a:lnTo>
                  <a:pt x="388619" y="165862"/>
                </a:lnTo>
                <a:lnTo>
                  <a:pt x="310896" y="165862"/>
                </a:lnTo>
                <a:lnTo>
                  <a:pt x="310896" y="0"/>
                </a:lnTo>
                <a:close/>
              </a:path>
            </a:pathLst>
          </a:custGeom>
          <a:solidFill>
            <a:srgbClr val="B0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5967726" y="2369562"/>
            <a:ext cx="1588770" cy="965200"/>
            <a:chOff x="5967726" y="2369562"/>
            <a:chExt cx="1588770" cy="965200"/>
          </a:xfrm>
        </p:grpSpPr>
        <p:sp>
          <p:nvSpPr>
            <p:cNvPr id="22" name="object 22"/>
            <p:cNvSpPr/>
            <p:nvPr/>
          </p:nvSpPr>
          <p:spPr>
            <a:xfrm>
              <a:off x="5980175" y="2382011"/>
              <a:ext cx="1562100" cy="938530"/>
            </a:xfrm>
            <a:custGeom>
              <a:avLst/>
              <a:gdLst/>
              <a:ahLst/>
              <a:cxnLst/>
              <a:rect l="l" t="t" r="r" b="b"/>
              <a:pathLst>
                <a:path w="1562100" h="938529">
                  <a:moveTo>
                    <a:pt x="1468247" y="0"/>
                  </a:moveTo>
                  <a:lnTo>
                    <a:pt x="93852" y="0"/>
                  </a:lnTo>
                  <a:lnTo>
                    <a:pt x="57276" y="7365"/>
                  </a:lnTo>
                  <a:lnTo>
                    <a:pt x="27432" y="27431"/>
                  </a:lnTo>
                  <a:lnTo>
                    <a:pt x="7365" y="57276"/>
                  </a:lnTo>
                  <a:lnTo>
                    <a:pt x="0" y="93852"/>
                  </a:lnTo>
                  <a:lnTo>
                    <a:pt x="0" y="844550"/>
                  </a:lnTo>
                  <a:lnTo>
                    <a:pt x="7365" y="881126"/>
                  </a:lnTo>
                  <a:lnTo>
                    <a:pt x="27432" y="910970"/>
                  </a:lnTo>
                  <a:lnTo>
                    <a:pt x="57276" y="931037"/>
                  </a:lnTo>
                  <a:lnTo>
                    <a:pt x="93852" y="938402"/>
                  </a:lnTo>
                  <a:lnTo>
                    <a:pt x="1468247" y="938402"/>
                  </a:lnTo>
                  <a:lnTo>
                    <a:pt x="1504823" y="931037"/>
                  </a:lnTo>
                  <a:lnTo>
                    <a:pt x="1534541" y="910970"/>
                  </a:lnTo>
                  <a:lnTo>
                    <a:pt x="1554733" y="881126"/>
                  </a:lnTo>
                  <a:lnTo>
                    <a:pt x="1562100" y="844550"/>
                  </a:lnTo>
                  <a:lnTo>
                    <a:pt x="1562100" y="93852"/>
                  </a:lnTo>
                  <a:lnTo>
                    <a:pt x="1554733" y="57276"/>
                  </a:lnTo>
                  <a:lnTo>
                    <a:pt x="1534541" y="27431"/>
                  </a:lnTo>
                  <a:lnTo>
                    <a:pt x="1504823" y="7365"/>
                  </a:lnTo>
                  <a:lnTo>
                    <a:pt x="146824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80937" y="2382773"/>
              <a:ext cx="1562100" cy="938530"/>
            </a:xfrm>
            <a:custGeom>
              <a:avLst/>
              <a:gdLst/>
              <a:ahLst/>
              <a:cxnLst/>
              <a:rect l="l" t="t" r="r" b="b"/>
              <a:pathLst>
                <a:path w="1562100" h="938529">
                  <a:moveTo>
                    <a:pt x="0" y="93852"/>
                  </a:moveTo>
                  <a:lnTo>
                    <a:pt x="7365" y="57276"/>
                  </a:lnTo>
                  <a:lnTo>
                    <a:pt x="27432" y="27431"/>
                  </a:lnTo>
                  <a:lnTo>
                    <a:pt x="57276" y="7365"/>
                  </a:lnTo>
                  <a:lnTo>
                    <a:pt x="93852" y="0"/>
                  </a:lnTo>
                  <a:lnTo>
                    <a:pt x="1468246" y="0"/>
                  </a:lnTo>
                  <a:lnTo>
                    <a:pt x="1504822" y="7365"/>
                  </a:lnTo>
                  <a:lnTo>
                    <a:pt x="1534540" y="27431"/>
                  </a:lnTo>
                  <a:lnTo>
                    <a:pt x="1554734" y="57276"/>
                  </a:lnTo>
                  <a:lnTo>
                    <a:pt x="1562100" y="93852"/>
                  </a:lnTo>
                  <a:lnTo>
                    <a:pt x="1562100" y="844550"/>
                  </a:lnTo>
                  <a:lnTo>
                    <a:pt x="1554734" y="881126"/>
                  </a:lnTo>
                  <a:lnTo>
                    <a:pt x="1534540" y="910970"/>
                  </a:lnTo>
                  <a:lnTo>
                    <a:pt x="1504822" y="931037"/>
                  </a:lnTo>
                  <a:lnTo>
                    <a:pt x="1468246" y="938402"/>
                  </a:lnTo>
                  <a:lnTo>
                    <a:pt x="93852" y="938402"/>
                  </a:lnTo>
                  <a:lnTo>
                    <a:pt x="57276" y="931037"/>
                  </a:lnTo>
                  <a:lnTo>
                    <a:pt x="27432" y="910970"/>
                  </a:lnTo>
                  <a:lnTo>
                    <a:pt x="7365" y="881126"/>
                  </a:lnTo>
                  <a:lnTo>
                    <a:pt x="0" y="844550"/>
                  </a:lnTo>
                  <a:lnTo>
                    <a:pt x="0" y="93852"/>
                  </a:lnTo>
                  <a:close/>
                </a:path>
              </a:pathLst>
            </a:custGeom>
            <a:ln w="264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126" y="2702179"/>
            <a:ext cx="13335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Train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09259" y="2656332"/>
            <a:ext cx="332105" cy="387350"/>
          </a:xfrm>
          <a:custGeom>
            <a:avLst/>
            <a:gdLst/>
            <a:ahLst/>
            <a:cxnLst/>
            <a:rect l="l" t="t" r="r" b="b"/>
            <a:pathLst>
              <a:path w="332104" h="387350">
                <a:moveTo>
                  <a:pt x="165862" y="0"/>
                </a:moveTo>
                <a:lnTo>
                  <a:pt x="0" y="193420"/>
                </a:lnTo>
                <a:lnTo>
                  <a:pt x="165862" y="386842"/>
                </a:lnTo>
                <a:lnTo>
                  <a:pt x="165862" y="309372"/>
                </a:lnTo>
                <a:lnTo>
                  <a:pt x="331724" y="309372"/>
                </a:lnTo>
                <a:lnTo>
                  <a:pt x="331724" y="77469"/>
                </a:lnTo>
                <a:lnTo>
                  <a:pt x="165862" y="77469"/>
                </a:lnTo>
                <a:lnTo>
                  <a:pt x="165862" y="0"/>
                </a:lnTo>
                <a:close/>
              </a:path>
            </a:pathLst>
          </a:custGeom>
          <a:solidFill>
            <a:srgbClr val="B0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779262" y="2369562"/>
            <a:ext cx="1590040" cy="965200"/>
            <a:chOff x="3779262" y="2369562"/>
            <a:chExt cx="1590040" cy="965200"/>
          </a:xfrm>
        </p:grpSpPr>
        <p:sp>
          <p:nvSpPr>
            <p:cNvPr id="27" name="object 27"/>
            <p:cNvSpPr/>
            <p:nvPr/>
          </p:nvSpPr>
          <p:spPr>
            <a:xfrm>
              <a:off x="3791712" y="2382011"/>
              <a:ext cx="1563370" cy="938530"/>
            </a:xfrm>
            <a:custGeom>
              <a:avLst/>
              <a:gdLst/>
              <a:ahLst/>
              <a:cxnLst/>
              <a:rect l="l" t="t" r="r" b="b"/>
              <a:pathLst>
                <a:path w="1563370" h="938529">
                  <a:moveTo>
                    <a:pt x="1469389" y="0"/>
                  </a:moveTo>
                  <a:lnTo>
                    <a:pt x="93852" y="0"/>
                  </a:lnTo>
                  <a:lnTo>
                    <a:pt x="57276" y="7365"/>
                  </a:lnTo>
                  <a:lnTo>
                    <a:pt x="27432" y="27431"/>
                  </a:lnTo>
                  <a:lnTo>
                    <a:pt x="7365" y="57276"/>
                  </a:lnTo>
                  <a:lnTo>
                    <a:pt x="0" y="93852"/>
                  </a:lnTo>
                  <a:lnTo>
                    <a:pt x="0" y="844550"/>
                  </a:lnTo>
                  <a:lnTo>
                    <a:pt x="7365" y="881126"/>
                  </a:lnTo>
                  <a:lnTo>
                    <a:pt x="27432" y="910970"/>
                  </a:lnTo>
                  <a:lnTo>
                    <a:pt x="57276" y="931037"/>
                  </a:lnTo>
                  <a:lnTo>
                    <a:pt x="93852" y="938402"/>
                  </a:lnTo>
                  <a:lnTo>
                    <a:pt x="1469389" y="938402"/>
                  </a:lnTo>
                  <a:lnTo>
                    <a:pt x="1505965" y="931037"/>
                  </a:lnTo>
                  <a:lnTo>
                    <a:pt x="1535811" y="910970"/>
                  </a:lnTo>
                  <a:lnTo>
                    <a:pt x="1555877" y="881126"/>
                  </a:lnTo>
                  <a:lnTo>
                    <a:pt x="1563242" y="844550"/>
                  </a:lnTo>
                  <a:lnTo>
                    <a:pt x="1563242" y="93852"/>
                  </a:lnTo>
                  <a:lnTo>
                    <a:pt x="1555877" y="57276"/>
                  </a:lnTo>
                  <a:lnTo>
                    <a:pt x="1535811" y="27431"/>
                  </a:lnTo>
                  <a:lnTo>
                    <a:pt x="1505965" y="7365"/>
                  </a:lnTo>
                  <a:lnTo>
                    <a:pt x="1469389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92474" y="2382773"/>
              <a:ext cx="1563370" cy="938530"/>
            </a:xfrm>
            <a:custGeom>
              <a:avLst/>
              <a:gdLst/>
              <a:ahLst/>
              <a:cxnLst/>
              <a:rect l="l" t="t" r="r" b="b"/>
              <a:pathLst>
                <a:path w="1563370" h="938529">
                  <a:moveTo>
                    <a:pt x="0" y="93852"/>
                  </a:moveTo>
                  <a:lnTo>
                    <a:pt x="7365" y="57276"/>
                  </a:lnTo>
                  <a:lnTo>
                    <a:pt x="27431" y="27431"/>
                  </a:lnTo>
                  <a:lnTo>
                    <a:pt x="57276" y="7365"/>
                  </a:lnTo>
                  <a:lnTo>
                    <a:pt x="93852" y="0"/>
                  </a:lnTo>
                  <a:lnTo>
                    <a:pt x="1469389" y="0"/>
                  </a:lnTo>
                  <a:lnTo>
                    <a:pt x="1505965" y="7365"/>
                  </a:lnTo>
                  <a:lnTo>
                    <a:pt x="1535811" y="27431"/>
                  </a:lnTo>
                  <a:lnTo>
                    <a:pt x="1555877" y="57276"/>
                  </a:lnTo>
                  <a:lnTo>
                    <a:pt x="1563242" y="93852"/>
                  </a:lnTo>
                  <a:lnTo>
                    <a:pt x="1563242" y="844550"/>
                  </a:lnTo>
                  <a:lnTo>
                    <a:pt x="1555877" y="881126"/>
                  </a:lnTo>
                  <a:lnTo>
                    <a:pt x="1535811" y="910970"/>
                  </a:lnTo>
                  <a:lnTo>
                    <a:pt x="1505965" y="931037"/>
                  </a:lnTo>
                  <a:lnTo>
                    <a:pt x="1469389" y="938402"/>
                  </a:lnTo>
                  <a:lnTo>
                    <a:pt x="93852" y="938402"/>
                  </a:lnTo>
                  <a:lnTo>
                    <a:pt x="57276" y="931037"/>
                  </a:lnTo>
                  <a:lnTo>
                    <a:pt x="27431" y="910970"/>
                  </a:lnTo>
                  <a:lnTo>
                    <a:pt x="7365" y="881126"/>
                  </a:lnTo>
                  <a:lnTo>
                    <a:pt x="0" y="844550"/>
                  </a:lnTo>
                  <a:lnTo>
                    <a:pt x="0" y="93852"/>
                  </a:lnTo>
                  <a:close/>
                </a:path>
              </a:pathLst>
            </a:custGeom>
            <a:ln w="264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98138" y="2589657"/>
            <a:ext cx="1334135" cy="4705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66675">
              <a:lnSpc>
                <a:spcPts val="1700"/>
              </a:lnSpc>
              <a:spcBef>
                <a:spcPts val="24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Predict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Result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22320" y="2656332"/>
            <a:ext cx="330835" cy="387350"/>
          </a:xfrm>
          <a:custGeom>
            <a:avLst/>
            <a:gdLst/>
            <a:ahLst/>
            <a:cxnLst/>
            <a:rect l="l" t="t" r="r" b="b"/>
            <a:pathLst>
              <a:path w="330835" h="387350">
                <a:moveTo>
                  <a:pt x="165226" y="0"/>
                </a:moveTo>
                <a:lnTo>
                  <a:pt x="0" y="193420"/>
                </a:lnTo>
                <a:lnTo>
                  <a:pt x="165226" y="386842"/>
                </a:lnTo>
                <a:lnTo>
                  <a:pt x="165226" y="309372"/>
                </a:lnTo>
                <a:lnTo>
                  <a:pt x="330580" y="309372"/>
                </a:lnTo>
                <a:lnTo>
                  <a:pt x="330580" y="77469"/>
                </a:lnTo>
                <a:lnTo>
                  <a:pt x="165226" y="77469"/>
                </a:lnTo>
                <a:lnTo>
                  <a:pt x="165226" y="0"/>
                </a:lnTo>
                <a:close/>
              </a:path>
            </a:pathLst>
          </a:custGeom>
          <a:solidFill>
            <a:srgbClr val="B0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592322" y="2369562"/>
            <a:ext cx="1588770" cy="965200"/>
            <a:chOff x="1592322" y="2369562"/>
            <a:chExt cx="1588770" cy="965200"/>
          </a:xfrm>
        </p:grpSpPr>
        <p:sp>
          <p:nvSpPr>
            <p:cNvPr id="32" name="object 32"/>
            <p:cNvSpPr/>
            <p:nvPr/>
          </p:nvSpPr>
          <p:spPr>
            <a:xfrm>
              <a:off x="1604771" y="2382011"/>
              <a:ext cx="1562100" cy="938530"/>
            </a:xfrm>
            <a:custGeom>
              <a:avLst/>
              <a:gdLst/>
              <a:ahLst/>
              <a:cxnLst/>
              <a:rect l="l" t="t" r="r" b="b"/>
              <a:pathLst>
                <a:path w="1562100" h="938529">
                  <a:moveTo>
                    <a:pt x="1468247" y="0"/>
                  </a:moveTo>
                  <a:lnTo>
                    <a:pt x="93853" y="0"/>
                  </a:lnTo>
                  <a:lnTo>
                    <a:pt x="57277" y="7365"/>
                  </a:lnTo>
                  <a:lnTo>
                    <a:pt x="27432" y="27431"/>
                  </a:lnTo>
                  <a:lnTo>
                    <a:pt x="7365" y="57276"/>
                  </a:lnTo>
                  <a:lnTo>
                    <a:pt x="0" y="93852"/>
                  </a:lnTo>
                  <a:lnTo>
                    <a:pt x="0" y="844550"/>
                  </a:lnTo>
                  <a:lnTo>
                    <a:pt x="7365" y="881126"/>
                  </a:lnTo>
                  <a:lnTo>
                    <a:pt x="27432" y="910970"/>
                  </a:lnTo>
                  <a:lnTo>
                    <a:pt x="57277" y="931037"/>
                  </a:lnTo>
                  <a:lnTo>
                    <a:pt x="93853" y="938402"/>
                  </a:lnTo>
                  <a:lnTo>
                    <a:pt x="1468247" y="938402"/>
                  </a:lnTo>
                  <a:lnTo>
                    <a:pt x="1504823" y="931037"/>
                  </a:lnTo>
                  <a:lnTo>
                    <a:pt x="1534541" y="910970"/>
                  </a:lnTo>
                  <a:lnTo>
                    <a:pt x="1554734" y="881126"/>
                  </a:lnTo>
                  <a:lnTo>
                    <a:pt x="1562100" y="844550"/>
                  </a:lnTo>
                  <a:lnTo>
                    <a:pt x="1562100" y="93852"/>
                  </a:lnTo>
                  <a:lnTo>
                    <a:pt x="1554734" y="57276"/>
                  </a:lnTo>
                  <a:lnTo>
                    <a:pt x="1534541" y="27431"/>
                  </a:lnTo>
                  <a:lnTo>
                    <a:pt x="1504823" y="7365"/>
                  </a:lnTo>
                  <a:lnTo>
                    <a:pt x="146824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5533" y="2382773"/>
              <a:ext cx="1562100" cy="938530"/>
            </a:xfrm>
            <a:custGeom>
              <a:avLst/>
              <a:gdLst/>
              <a:ahLst/>
              <a:cxnLst/>
              <a:rect l="l" t="t" r="r" b="b"/>
              <a:pathLst>
                <a:path w="1562100" h="938529">
                  <a:moveTo>
                    <a:pt x="0" y="93852"/>
                  </a:moveTo>
                  <a:lnTo>
                    <a:pt x="7365" y="57276"/>
                  </a:lnTo>
                  <a:lnTo>
                    <a:pt x="27432" y="27431"/>
                  </a:lnTo>
                  <a:lnTo>
                    <a:pt x="57277" y="7365"/>
                  </a:lnTo>
                  <a:lnTo>
                    <a:pt x="93853" y="0"/>
                  </a:lnTo>
                  <a:lnTo>
                    <a:pt x="1468247" y="0"/>
                  </a:lnTo>
                  <a:lnTo>
                    <a:pt x="1504823" y="7365"/>
                  </a:lnTo>
                  <a:lnTo>
                    <a:pt x="1534541" y="27431"/>
                  </a:lnTo>
                  <a:lnTo>
                    <a:pt x="1554734" y="57276"/>
                  </a:lnTo>
                  <a:lnTo>
                    <a:pt x="1562099" y="93852"/>
                  </a:lnTo>
                  <a:lnTo>
                    <a:pt x="1562099" y="844550"/>
                  </a:lnTo>
                  <a:lnTo>
                    <a:pt x="1554734" y="881126"/>
                  </a:lnTo>
                  <a:lnTo>
                    <a:pt x="1534541" y="910970"/>
                  </a:lnTo>
                  <a:lnTo>
                    <a:pt x="1504823" y="931037"/>
                  </a:lnTo>
                  <a:lnTo>
                    <a:pt x="1468247" y="938402"/>
                  </a:lnTo>
                  <a:lnTo>
                    <a:pt x="93853" y="938402"/>
                  </a:lnTo>
                  <a:lnTo>
                    <a:pt x="57277" y="931037"/>
                  </a:lnTo>
                  <a:lnTo>
                    <a:pt x="27432" y="910970"/>
                  </a:lnTo>
                  <a:lnTo>
                    <a:pt x="7365" y="881126"/>
                  </a:lnTo>
                  <a:lnTo>
                    <a:pt x="0" y="844550"/>
                  </a:lnTo>
                  <a:lnTo>
                    <a:pt x="0" y="93852"/>
                  </a:lnTo>
                  <a:close/>
                </a:path>
              </a:pathLst>
            </a:custGeom>
            <a:ln w="264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23973" y="2589657"/>
            <a:ext cx="1105535" cy="4705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3030" marR="5080" indent="-100965">
              <a:lnSpc>
                <a:spcPts val="1700"/>
              </a:lnSpc>
              <a:spcBef>
                <a:spcPts val="24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rf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man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Evaluation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89988" y="3456432"/>
            <a:ext cx="388620" cy="330835"/>
          </a:xfrm>
          <a:custGeom>
            <a:avLst/>
            <a:gdLst/>
            <a:ahLst/>
            <a:cxnLst/>
            <a:rect l="l" t="t" r="r" b="b"/>
            <a:pathLst>
              <a:path w="388619" h="330835">
                <a:moveTo>
                  <a:pt x="310895" y="0"/>
                </a:moveTo>
                <a:lnTo>
                  <a:pt x="77724" y="0"/>
                </a:lnTo>
                <a:lnTo>
                  <a:pt x="77724" y="165227"/>
                </a:lnTo>
                <a:lnTo>
                  <a:pt x="0" y="165227"/>
                </a:lnTo>
                <a:lnTo>
                  <a:pt x="194310" y="330581"/>
                </a:lnTo>
                <a:lnTo>
                  <a:pt x="388619" y="165227"/>
                </a:lnTo>
                <a:lnTo>
                  <a:pt x="310895" y="165227"/>
                </a:lnTo>
                <a:lnTo>
                  <a:pt x="310895" y="0"/>
                </a:lnTo>
                <a:close/>
              </a:path>
            </a:pathLst>
          </a:custGeom>
          <a:solidFill>
            <a:srgbClr val="B0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592322" y="3933186"/>
            <a:ext cx="1588770" cy="963930"/>
            <a:chOff x="1592322" y="3933186"/>
            <a:chExt cx="1588770" cy="963930"/>
          </a:xfrm>
        </p:grpSpPr>
        <p:sp>
          <p:nvSpPr>
            <p:cNvPr id="37" name="object 37"/>
            <p:cNvSpPr/>
            <p:nvPr/>
          </p:nvSpPr>
          <p:spPr>
            <a:xfrm>
              <a:off x="1604771" y="3945636"/>
              <a:ext cx="1562100" cy="937260"/>
            </a:xfrm>
            <a:custGeom>
              <a:avLst/>
              <a:gdLst/>
              <a:ahLst/>
              <a:cxnLst/>
              <a:rect l="l" t="t" r="r" b="b"/>
              <a:pathLst>
                <a:path w="1562100" h="937260">
                  <a:moveTo>
                    <a:pt x="1468373" y="0"/>
                  </a:moveTo>
                  <a:lnTo>
                    <a:pt x="93726" y="0"/>
                  </a:lnTo>
                  <a:lnTo>
                    <a:pt x="57277" y="7365"/>
                  </a:lnTo>
                  <a:lnTo>
                    <a:pt x="27432" y="27444"/>
                  </a:lnTo>
                  <a:lnTo>
                    <a:pt x="7365" y="57238"/>
                  </a:lnTo>
                  <a:lnTo>
                    <a:pt x="0" y="93725"/>
                  </a:lnTo>
                  <a:lnTo>
                    <a:pt x="0" y="843533"/>
                  </a:lnTo>
                  <a:lnTo>
                    <a:pt x="7365" y="880021"/>
                  </a:lnTo>
                  <a:lnTo>
                    <a:pt x="27432" y="909802"/>
                  </a:lnTo>
                  <a:lnTo>
                    <a:pt x="57277" y="929894"/>
                  </a:lnTo>
                  <a:lnTo>
                    <a:pt x="93726" y="937260"/>
                  </a:lnTo>
                  <a:lnTo>
                    <a:pt x="1468373" y="937260"/>
                  </a:lnTo>
                  <a:lnTo>
                    <a:pt x="1504823" y="929894"/>
                  </a:lnTo>
                  <a:lnTo>
                    <a:pt x="1534667" y="909802"/>
                  </a:lnTo>
                  <a:lnTo>
                    <a:pt x="1554734" y="880021"/>
                  </a:lnTo>
                  <a:lnTo>
                    <a:pt x="1562100" y="843533"/>
                  </a:lnTo>
                  <a:lnTo>
                    <a:pt x="1562100" y="93725"/>
                  </a:lnTo>
                  <a:lnTo>
                    <a:pt x="1554734" y="57238"/>
                  </a:lnTo>
                  <a:lnTo>
                    <a:pt x="1534667" y="27444"/>
                  </a:lnTo>
                  <a:lnTo>
                    <a:pt x="1504823" y="7365"/>
                  </a:lnTo>
                  <a:lnTo>
                    <a:pt x="1468373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5533" y="3946398"/>
              <a:ext cx="1562100" cy="937260"/>
            </a:xfrm>
            <a:custGeom>
              <a:avLst/>
              <a:gdLst/>
              <a:ahLst/>
              <a:cxnLst/>
              <a:rect l="l" t="t" r="r" b="b"/>
              <a:pathLst>
                <a:path w="1562100" h="937260">
                  <a:moveTo>
                    <a:pt x="0" y="93725"/>
                  </a:moveTo>
                  <a:lnTo>
                    <a:pt x="7365" y="57238"/>
                  </a:lnTo>
                  <a:lnTo>
                    <a:pt x="27432" y="27444"/>
                  </a:lnTo>
                  <a:lnTo>
                    <a:pt x="57277" y="7365"/>
                  </a:lnTo>
                  <a:lnTo>
                    <a:pt x="93726" y="0"/>
                  </a:lnTo>
                  <a:lnTo>
                    <a:pt x="1468373" y="0"/>
                  </a:lnTo>
                  <a:lnTo>
                    <a:pt x="1504823" y="7365"/>
                  </a:lnTo>
                  <a:lnTo>
                    <a:pt x="1534667" y="27444"/>
                  </a:lnTo>
                  <a:lnTo>
                    <a:pt x="1554734" y="57238"/>
                  </a:lnTo>
                  <a:lnTo>
                    <a:pt x="1562099" y="93725"/>
                  </a:lnTo>
                  <a:lnTo>
                    <a:pt x="1562099" y="843533"/>
                  </a:lnTo>
                  <a:lnTo>
                    <a:pt x="1554734" y="880021"/>
                  </a:lnTo>
                  <a:lnTo>
                    <a:pt x="1534667" y="909802"/>
                  </a:lnTo>
                  <a:lnTo>
                    <a:pt x="1504823" y="929894"/>
                  </a:lnTo>
                  <a:lnTo>
                    <a:pt x="1468373" y="937259"/>
                  </a:lnTo>
                  <a:lnTo>
                    <a:pt x="93726" y="937259"/>
                  </a:lnTo>
                  <a:lnTo>
                    <a:pt x="57277" y="929894"/>
                  </a:lnTo>
                  <a:lnTo>
                    <a:pt x="27432" y="909802"/>
                  </a:lnTo>
                  <a:lnTo>
                    <a:pt x="7365" y="880021"/>
                  </a:lnTo>
                  <a:lnTo>
                    <a:pt x="0" y="843533"/>
                  </a:lnTo>
                  <a:lnTo>
                    <a:pt x="0" y="93725"/>
                  </a:lnTo>
                  <a:close/>
                </a:path>
              </a:pathLst>
            </a:custGeom>
            <a:ln w="264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051430" y="4265472"/>
            <a:ext cx="654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ul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46067" y="4778146"/>
            <a:ext cx="437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 MT"/>
                <a:cs typeface="Arial MT"/>
              </a:rPr>
              <a:t>F</a:t>
            </a:r>
            <a:r>
              <a:rPr sz="1000" spc="-25" dirty="0">
                <a:latin typeface="Arial MT"/>
                <a:cs typeface="Arial MT"/>
              </a:rPr>
              <a:t>i</a:t>
            </a:r>
            <a:r>
              <a:rPr sz="1000" spc="-20" dirty="0">
                <a:latin typeface="Arial MT"/>
                <a:cs typeface="Arial MT"/>
              </a:rPr>
              <a:t>g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3.</a:t>
            </a:r>
            <a:r>
              <a:rPr sz="1000" spc="-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325" y="278384"/>
            <a:ext cx="599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52112"/>
                </a:solidFill>
                <a:latin typeface="Times New Roman"/>
                <a:cs typeface="Times New Roman"/>
              </a:rPr>
              <a:t>Methods</a:t>
            </a:r>
            <a:r>
              <a:rPr sz="2800" spc="-140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52112"/>
                </a:solidFill>
                <a:latin typeface="Times New Roman"/>
                <a:cs typeface="Times New Roman"/>
              </a:rPr>
              <a:t>OR</a:t>
            </a:r>
            <a:r>
              <a:rPr sz="2800" spc="-105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552112"/>
                </a:solidFill>
                <a:latin typeface="Times New Roman"/>
                <a:cs typeface="Times New Roman"/>
              </a:rPr>
              <a:t>Tools</a:t>
            </a:r>
            <a:r>
              <a:rPr sz="2800" spc="-114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52112"/>
                </a:solidFill>
                <a:latin typeface="Times New Roman"/>
                <a:cs typeface="Times New Roman"/>
              </a:rPr>
              <a:t>OR</a:t>
            </a:r>
            <a:r>
              <a:rPr sz="2800" spc="-155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52112"/>
                </a:solidFill>
                <a:latin typeface="Times New Roman"/>
                <a:cs typeface="Times New Roman"/>
              </a:rPr>
              <a:t>Algorithms</a:t>
            </a:r>
            <a:r>
              <a:rPr sz="2800" spc="-55" dirty="0">
                <a:solidFill>
                  <a:srgbClr val="55211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552112"/>
                </a:solidFill>
                <a:latin typeface="Times New Roman"/>
                <a:cs typeface="Times New Roman"/>
              </a:rPr>
              <a:t>used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831" y="846582"/>
            <a:ext cx="6220460" cy="8718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7180" marR="5080" indent="-285115">
              <a:lnSpc>
                <a:spcPct val="101699"/>
              </a:lnSpc>
              <a:spcBef>
                <a:spcPts val="6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spc="-5" dirty="0">
                <a:latin typeface="Arial MT"/>
                <a:cs typeface="Arial MT"/>
              </a:rPr>
              <a:t>Imported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libraries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numpy,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sklearn,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pandas,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matplotlib,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Imported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stored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dataframe.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145" y="4894579"/>
            <a:ext cx="24663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930" algn="l"/>
              </a:tabLst>
            </a:pPr>
            <a:r>
              <a:rPr sz="1100" spc="-10" dirty="0">
                <a:latin typeface="Arial MT"/>
                <a:cs typeface="Arial MT"/>
              </a:rPr>
              <a:t>Fig.4.1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Importing</a:t>
            </a:r>
            <a:r>
              <a:rPr sz="1100" spc="26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libraries</a:t>
            </a:r>
            <a:r>
              <a:rPr lang="en-IN"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spc="-15" dirty="0">
                <a:latin typeface="Arial MT"/>
                <a:cs typeface="Arial MT"/>
              </a:rPr>
              <a:t>dataset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54236" y="4837582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B5A987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0059" y="39623"/>
            <a:ext cx="970788" cy="8503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232" y="1821179"/>
            <a:ext cx="5245608" cy="2907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1637</Words>
  <Application>Microsoft Office PowerPoint</Application>
  <PresentationFormat>On-screen Show (16:9)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MT</vt:lpstr>
      <vt:lpstr>Calibri</vt:lpstr>
      <vt:lpstr>Courier New</vt:lpstr>
      <vt:lpstr>Times New Roman</vt:lpstr>
      <vt:lpstr>Trebuchet MS</vt:lpstr>
      <vt:lpstr>Wingdings</vt:lpstr>
      <vt:lpstr>Office Theme</vt:lpstr>
      <vt:lpstr>END TERM  SDP EVALUATION</vt:lpstr>
      <vt:lpstr>Presentation Outline</vt:lpstr>
      <vt:lpstr>Introduction</vt:lpstr>
      <vt:lpstr>PowerPoint Presentation</vt:lpstr>
      <vt:lpstr>Literature Survey</vt:lpstr>
      <vt:lpstr>PowerPoint Presentation</vt:lpstr>
      <vt:lpstr>PowerPoint Presentation</vt:lpstr>
      <vt:lpstr>Schematic Layout OR Model Diagram</vt:lpstr>
      <vt:lpstr>Methods OR Tools OR Algorithms used</vt:lpstr>
      <vt:lpstr>PowerPoint Presentation</vt:lpstr>
      <vt:lpstr>PowerPoint Presentation</vt:lpstr>
      <vt:lpstr>Split the dataset into two parts.</vt:lpstr>
      <vt:lpstr>PowerPoint Presentation</vt:lpstr>
      <vt:lpstr>PowerPoint Presentation</vt:lpstr>
      <vt:lpstr>PowerPoint Presentation</vt:lpstr>
      <vt:lpstr>PowerPoint Presentation</vt:lpstr>
      <vt:lpstr>Experimentation and Results</vt:lpstr>
      <vt:lpstr>PowerPoint Presentation</vt:lpstr>
      <vt:lpstr>PowerPoint Presentation</vt:lpstr>
      <vt:lpstr>PowerPoint Presentation</vt:lpstr>
      <vt:lpstr>Result Analysis and Validation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BARNALI SAHU</dc:creator>
  <cp:lastModifiedBy>priyambada sahu</cp:lastModifiedBy>
  <cp:revision>2</cp:revision>
  <dcterms:created xsi:type="dcterms:W3CDTF">2023-06-13T16:04:25Z</dcterms:created>
  <dcterms:modified xsi:type="dcterms:W3CDTF">2023-06-15T06:41:23Z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2023-06-13T00:00:00Z</vt:filetime>
  </property>
</Properties>
</file>