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2" r:id="rId1"/>
  </p:sldMasterIdLst>
  <p:notesMasterIdLst>
    <p:notesMasterId r:id="rId21"/>
  </p:notesMasterIdLst>
  <p:sldIdLst>
    <p:sldId id="256" r:id="rId2"/>
    <p:sldId id="257" r:id="rId3"/>
    <p:sldId id="264" r:id="rId4"/>
    <p:sldId id="258" r:id="rId5"/>
    <p:sldId id="259" r:id="rId6"/>
    <p:sldId id="260" r:id="rId7"/>
    <p:sldId id="261" r:id="rId8"/>
    <p:sldId id="262" r:id="rId9"/>
    <p:sldId id="263" r:id="rId10"/>
    <p:sldId id="265" r:id="rId11"/>
    <p:sldId id="266" r:id="rId12"/>
    <p:sldId id="267" r:id="rId13"/>
    <p:sldId id="268" r:id="rId14"/>
    <p:sldId id="270" r:id="rId15"/>
    <p:sldId id="271" r:id="rId16"/>
    <p:sldId id="273" r:id="rId17"/>
    <p:sldId id="274" r:id="rId18"/>
    <p:sldId id="275" r:id="rId19"/>
    <p:sldId id="277"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3199AF6-7E8F-4C52-8FE4-0A2BD4E5B08B}">
          <p14:sldIdLst>
            <p14:sldId id="256"/>
            <p14:sldId id="257"/>
            <p14:sldId id="264"/>
            <p14:sldId id="258"/>
            <p14:sldId id="259"/>
            <p14:sldId id="260"/>
            <p14:sldId id="261"/>
            <p14:sldId id="262"/>
            <p14:sldId id="263"/>
            <p14:sldId id="265"/>
            <p14:sldId id="266"/>
            <p14:sldId id="267"/>
            <p14:sldId id="268"/>
            <p14:sldId id="270"/>
            <p14:sldId id="271"/>
            <p14:sldId id="273"/>
            <p14:sldId id="274"/>
            <p14:sldId id="275"/>
            <p14:sldId id="27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9CC8D75-ED39-4ADE-BF2C-CBAC09A4DA65}" type="datetimeFigureOut">
              <a:rPr lang="en-IN" smtClean="0"/>
              <a:t>07-02-2025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B8D7D6F-6AEB-4F34-8612-9C49E039FA9F}" type="slidenum">
              <a:rPr lang="en-IN" smtClean="0"/>
              <a:t>‹#›</a:t>
            </a:fld>
            <a:endParaRPr lang="en-IN"/>
          </a:p>
        </p:txBody>
      </p:sp>
    </p:spTree>
    <p:extLst>
      <p:ext uri="{BB962C8B-B14F-4D97-AF65-F5344CB8AC3E}">
        <p14:creationId xmlns:p14="http://schemas.microsoft.com/office/powerpoint/2010/main" val="42619898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B8D7D6F-6AEB-4F34-8612-9C49E039FA9F}" type="slidenum">
              <a:rPr lang="en-IN" smtClean="0"/>
              <a:t>7</a:t>
            </a:fld>
            <a:endParaRPr lang="en-IN"/>
          </a:p>
        </p:txBody>
      </p:sp>
    </p:spTree>
    <p:extLst>
      <p:ext uri="{BB962C8B-B14F-4D97-AF65-F5344CB8AC3E}">
        <p14:creationId xmlns:p14="http://schemas.microsoft.com/office/powerpoint/2010/main" val="19313092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2E72CAA-C116-4E81-AC8C-1171FE9FF023}" type="datetimeFigureOut">
              <a:rPr lang="en-IN" smtClean="0"/>
              <a:t>07-02-2025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85DC3A2-BDA2-4E40-B5AF-05BB7560E9D8}" type="slidenum">
              <a:rPr lang="en-IN" smtClean="0"/>
              <a:t>‹#›</a:t>
            </a:fld>
            <a:endParaRPr lang="en-IN"/>
          </a:p>
        </p:txBody>
      </p:sp>
    </p:spTree>
    <p:extLst>
      <p:ext uri="{BB962C8B-B14F-4D97-AF65-F5344CB8AC3E}">
        <p14:creationId xmlns:p14="http://schemas.microsoft.com/office/powerpoint/2010/main" val="13405112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2E72CAA-C116-4E81-AC8C-1171FE9FF023}" type="datetimeFigureOut">
              <a:rPr lang="en-IN" smtClean="0"/>
              <a:t>07-02-2025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85DC3A2-BDA2-4E40-B5AF-05BB7560E9D8}" type="slidenum">
              <a:rPr lang="en-IN" smtClean="0"/>
              <a:t>‹#›</a:t>
            </a:fld>
            <a:endParaRPr lang="en-IN"/>
          </a:p>
        </p:txBody>
      </p:sp>
    </p:spTree>
    <p:extLst>
      <p:ext uri="{BB962C8B-B14F-4D97-AF65-F5344CB8AC3E}">
        <p14:creationId xmlns:p14="http://schemas.microsoft.com/office/powerpoint/2010/main" val="28597905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2E72CAA-C116-4E81-AC8C-1171FE9FF023}" type="datetimeFigureOut">
              <a:rPr lang="en-IN" smtClean="0"/>
              <a:t>07-02-2025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85DC3A2-BDA2-4E40-B5AF-05BB7560E9D8}"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5788451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2E72CAA-C116-4E81-AC8C-1171FE9FF023}" type="datetimeFigureOut">
              <a:rPr lang="en-IN" smtClean="0"/>
              <a:t>07-02-2025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85DC3A2-BDA2-4E40-B5AF-05BB7560E9D8}" type="slidenum">
              <a:rPr lang="en-IN" smtClean="0"/>
              <a:t>‹#›</a:t>
            </a:fld>
            <a:endParaRPr lang="en-IN"/>
          </a:p>
        </p:txBody>
      </p:sp>
    </p:spTree>
    <p:extLst>
      <p:ext uri="{BB962C8B-B14F-4D97-AF65-F5344CB8AC3E}">
        <p14:creationId xmlns:p14="http://schemas.microsoft.com/office/powerpoint/2010/main" val="15636654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2E72CAA-C116-4E81-AC8C-1171FE9FF023}" type="datetimeFigureOut">
              <a:rPr lang="en-IN" smtClean="0"/>
              <a:t>07-02-2025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85DC3A2-BDA2-4E40-B5AF-05BB7560E9D8}"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3998686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2E72CAA-C116-4E81-AC8C-1171FE9FF023}" type="datetimeFigureOut">
              <a:rPr lang="en-IN" smtClean="0"/>
              <a:t>07-02-2025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85DC3A2-BDA2-4E40-B5AF-05BB7560E9D8}" type="slidenum">
              <a:rPr lang="en-IN" smtClean="0"/>
              <a:t>‹#›</a:t>
            </a:fld>
            <a:endParaRPr lang="en-IN"/>
          </a:p>
        </p:txBody>
      </p:sp>
    </p:spTree>
    <p:extLst>
      <p:ext uri="{BB962C8B-B14F-4D97-AF65-F5344CB8AC3E}">
        <p14:creationId xmlns:p14="http://schemas.microsoft.com/office/powerpoint/2010/main" val="33380052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2E72CAA-C116-4E81-AC8C-1171FE9FF023}" type="datetimeFigureOut">
              <a:rPr lang="en-IN" smtClean="0"/>
              <a:t>07-02-2025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85DC3A2-BDA2-4E40-B5AF-05BB7560E9D8}" type="slidenum">
              <a:rPr lang="en-IN" smtClean="0"/>
              <a:t>‹#›</a:t>
            </a:fld>
            <a:endParaRPr lang="en-IN"/>
          </a:p>
        </p:txBody>
      </p:sp>
    </p:spTree>
    <p:extLst>
      <p:ext uri="{BB962C8B-B14F-4D97-AF65-F5344CB8AC3E}">
        <p14:creationId xmlns:p14="http://schemas.microsoft.com/office/powerpoint/2010/main" val="21908119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2E72CAA-C116-4E81-AC8C-1171FE9FF023}" type="datetimeFigureOut">
              <a:rPr lang="en-IN" smtClean="0"/>
              <a:t>07-02-2025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85DC3A2-BDA2-4E40-B5AF-05BB7560E9D8}" type="slidenum">
              <a:rPr lang="en-IN" smtClean="0"/>
              <a:t>‹#›</a:t>
            </a:fld>
            <a:endParaRPr lang="en-IN"/>
          </a:p>
        </p:txBody>
      </p:sp>
    </p:spTree>
    <p:extLst>
      <p:ext uri="{BB962C8B-B14F-4D97-AF65-F5344CB8AC3E}">
        <p14:creationId xmlns:p14="http://schemas.microsoft.com/office/powerpoint/2010/main" val="22713889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2E72CAA-C116-4E81-AC8C-1171FE9FF023}" type="datetimeFigureOut">
              <a:rPr lang="en-IN" smtClean="0"/>
              <a:t>07-02-2025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85DC3A2-BDA2-4E40-B5AF-05BB7560E9D8}" type="slidenum">
              <a:rPr lang="en-IN" smtClean="0"/>
              <a:t>‹#›</a:t>
            </a:fld>
            <a:endParaRPr lang="en-IN"/>
          </a:p>
        </p:txBody>
      </p:sp>
    </p:spTree>
    <p:extLst>
      <p:ext uri="{BB962C8B-B14F-4D97-AF65-F5344CB8AC3E}">
        <p14:creationId xmlns:p14="http://schemas.microsoft.com/office/powerpoint/2010/main" val="34148503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2E72CAA-C116-4E81-AC8C-1171FE9FF023}" type="datetimeFigureOut">
              <a:rPr lang="en-IN" smtClean="0"/>
              <a:t>07-02-2025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85DC3A2-BDA2-4E40-B5AF-05BB7560E9D8}" type="slidenum">
              <a:rPr lang="en-IN" smtClean="0"/>
              <a:t>‹#›</a:t>
            </a:fld>
            <a:endParaRPr lang="en-IN"/>
          </a:p>
        </p:txBody>
      </p:sp>
    </p:spTree>
    <p:extLst>
      <p:ext uri="{BB962C8B-B14F-4D97-AF65-F5344CB8AC3E}">
        <p14:creationId xmlns:p14="http://schemas.microsoft.com/office/powerpoint/2010/main" val="34052415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2E72CAA-C116-4E81-AC8C-1171FE9FF023}" type="datetimeFigureOut">
              <a:rPr lang="en-IN" smtClean="0"/>
              <a:t>07-02-2025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85DC3A2-BDA2-4E40-B5AF-05BB7560E9D8}" type="slidenum">
              <a:rPr lang="en-IN" smtClean="0"/>
              <a:t>‹#›</a:t>
            </a:fld>
            <a:endParaRPr lang="en-IN"/>
          </a:p>
        </p:txBody>
      </p:sp>
    </p:spTree>
    <p:extLst>
      <p:ext uri="{BB962C8B-B14F-4D97-AF65-F5344CB8AC3E}">
        <p14:creationId xmlns:p14="http://schemas.microsoft.com/office/powerpoint/2010/main" val="16739374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E72CAA-C116-4E81-AC8C-1171FE9FF023}" type="datetimeFigureOut">
              <a:rPr lang="en-IN" smtClean="0"/>
              <a:t>07-02-2025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85DC3A2-BDA2-4E40-B5AF-05BB7560E9D8}" type="slidenum">
              <a:rPr lang="en-IN" smtClean="0"/>
              <a:t>‹#›</a:t>
            </a:fld>
            <a:endParaRPr lang="en-IN"/>
          </a:p>
        </p:txBody>
      </p:sp>
    </p:spTree>
    <p:extLst>
      <p:ext uri="{BB962C8B-B14F-4D97-AF65-F5344CB8AC3E}">
        <p14:creationId xmlns:p14="http://schemas.microsoft.com/office/powerpoint/2010/main" val="8706857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2E72CAA-C116-4E81-AC8C-1171FE9FF023}" type="datetimeFigureOut">
              <a:rPr lang="en-IN" smtClean="0"/>
              <a:t>07-02-2025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85DC3A2-BDA2-4E40-B5AF-05BB7560E9D8}" type="slidenum">
              <a:rPr lang="en-IN" smtClean="0"/>
              <a:t>‹#›</a:t>
            </a:fld>
            <a:endParaRPr lang="en-IN"/>
          </a:p>
        </p:txBody>
      </p:sp>
    </p:spTree>
    <p:extLst>
      <p:ext uri="{BB962C8B-B14F-4D97-AF65-F5344CB8AC3E}">
        <p14:creationId xmlns:p14="http://schemas.microsoft.com/office/powerpoint/2010/main" val="41147257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2E72CAA-C116-4E81-AC8C-1171FE9FF023}" type="datetimeFigureOut">
              <a:rPr lang="en-IN" smtClean="0"/>
              <a:t>07-02-2025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85DC3A2-BDA2-4E40-B5AF-05BB7560E9D8}" type="slidenum">
              <a:rPr lang="en-IN" smtClean="0"/>
              <a:t>‹#›</a:t>
            </a:fld>
            <a:endParaRPr lang="en-IN"/>
          </a:p>
        </p:txBody>
      </p:sp>
    </p:spTree>
    <p:extLst>
      <p:ext uri="{BB962C8B-B14F-4D97-AF65-F5344CB8AC3E}">
        <p14:creationId xmlns:p14="http://schemas.microsoft.com/office/powerpoint/2010/main" val="31140659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2E72CAA-C116-4E81-AC8C-1171FE9FF023}" type="datetimeFigureOut">
              <a:rPr lang="en-IN" smtClean="0"/>
              <a:t>07-02-2025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85DC3A2-BDA2-4E40-B5AF-05BB7560E9D8}" type="slidenum">
              <a:rPr lang="en-IN" smtClean="0"/>
              <a:t>‹#›</a:t>
            </a:fld>
            <a:endParaRPr lang="en-IN"/>
          </a:p>
        </p:txBody>
      </p:sp>
    </p:spTree>
    <p:extLst>
      <p:ext uri="{BB962C8B-B14F-4D97-AF65-F5344CB8AC3E}">
        <p14:creationId xmlns:p14="http://schemas.microsoft.com/office/powerpoint/2010/main" val="37580299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2E72CAA-C116-4E81-AC8C-1171FE9FF023}" type="datetimeFigureOut">
              <a:rPr lang="en-IN" smtClean="0"/>
              <a:t>07-02-2025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85DC3A2-BDA2-4E40-B5AF-05BB7560E9D8}" type="slidenum">
              <a:rPr lang="en-IN" smtClean="0"/>
              <a:t>‹#›</a:t>
            </a:fld>
            <a:endParaRPr lang="en-IN"/>
          </a:p>
        </p:txBody>
      </p:sp>
    </p:spTree>
    <p:extLst>
      <p:ext uri="{BB962C8B-B14F-4D97-AF65-F5344CB8AC3E}">
        <p14:creationId xmlns:p14="http://schemas.microsoft.com/office/powerpoint/2010/main" val="37133670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2E72CAA-C116-4E81-AC8C-1171FE9FF023}" type="datetimeFigureOut">
              <a:rPr lang="en-IN" smtClean="0"/>
              <a:t>07-02-2025</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E85DC3A2-BDA2-4E40-B5AF-05BB7560E9D8}" type="slidenum">
              <a:rPr lang="en-IN" smtClean="0"/>
              <a:t>‹#›</a:t>
            </a:fld>
            <a:endParaRPr lang="en-IN"/>
          </a:p>
        </p:txBody>
      </p:sp>
    </p:spTree>
    <p:extLst>
      <p:ext uri="{BB962C8B-B14F-4D97-AF65-F5344CB8AC3E}">
        <p14:creationId xmlns:p14="http://schemas.microsoft.com/office/powerpoint/2010/main" val="3484052345"/>
      </p:ext>
    </p:extLst>
  </p:cSld>
  <p:clrMap bg1="lt1" tx1="dk1" bg2="lt2" tx2="dk2" accent1="accent1" accent2="accent2" accent3="accent3" accent4="accent4" accent5="accent5" accent6="accent6" hlink="hlink" folHlink="folHlink"/>
  <p:sldLayoutIdLst>
    <p:sldLayoutId id="2147483763" r:id="rId1"/>
    <p:sldLayoutId id="2147483764" r:id="rId2"/>
    <p:sldLayoutId id="2147483765" r:id="rId3"/>
    <p:sldLayoutId id="2147483766" r:id="rId4"/>
    <p:sldLayoutId id="2147483767" r:id="rId5"/>
    <p:sldLayoutId id="2147483768" r:id="rId6"/>
    <p:sldLayoutId id="2147483769" r:id="rId7"/>
    <p:sldLayoutId id="2147483770" r:id="rId8"/>
    <p:sldLayoutId id="2147483771" r:id="rId9"/>
    <p:sldLayoutId id="2147483772" r:id="rId10"/>
    <p:sldLayoutId id="2147483773" r:id="rId11"/>
    <p:sldLayoutId id="2147483774" r:id="rId12"/>
    <p:sldLayoutId id="2147483775" r:id="rId13"/>
    <p:sldLayoutId id="2147483776" r:id="rId14"/>
    <p:sldLayoutId id="2147483777" r:id="rId15"/>
    <p:sldLayoutId id="2147483778"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microsoft.com/office/2007/relationships/hdphoto" Target="../media/hdphoto3.wdp"/></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6" Type="http://schemas.microsoft.com/office/2007/relationships/hdphoto" Target="../media/hdphoto2.wdp"/><Relationship Id="rId5" Type="http://schemas.openxmlformats.org/officeDocument/2006/relationships/image" Target="../media/image10.png"/><Relationship Id="rId4" Type="http://schemas.microsoft.com/office/2007/relationships/hdphoto" Target="../media/hdphoto1.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B7B57C-9814-A2C1-51D0-9582AB98247A}"/>
              </a:ext>
            </a:extLst>
          </p:cNvPr>
          <p:cNvSpPr>
            <a:spLocks noGrp="1"/>
          </p:cNvSpPr>
          <p:nvPr>
            <p:ph type="ctrTitle"/>
          </p:nvPr>
        </p:nvSpPr>
        <p:spPr>
          <a:xfrm>
            <a:off x="1592826" y="735269"/>
            <a:ext cx="8288594" cy="3716440"/>
          </a:xfrm>
        </p:spPr>
        <p:txBody>
          <a:bodyPr>
            <a:normAutofit/>
          </a:bodyPr>
          <a:lstStyle/>
          <a:p>
            <a:pPr algn="ctr"/>
            <a:r>
              <a:rPr lang="en-IN" sz="7200" i="0" dirty="0">
                <a:ln w="0"/>
                <a:solidFill>
                  <a:schemeClr val="tx1"/>
                </a:solidFill>
                <a:effectLst>
                  <a:outerShdw blurRad="38100" dist="19050" dir="2700000" algn="tl" rotWithShape="0">
                    <a:schemeClr val="dk1">
                      <a:alpha val="40000"/>
                    </a:schemeClr>
                  </a:outerShdw>
                </a:effectLst>
                <a:latin typeface="Maiandra GD" panose="020E0502030308020204" pitchFamily="34" charset="0"/>
              </a:rPr>
              <a:t>INSTAGRAM USER  ANALYTICS</a:t>
            </a:r>
            <a:br>
              <a:rPr lang="en-IN" b="1" i="0" dirty="0">
                <a:solidFill>
                  <a:srgbClr val="3C4858"/>
                </a:solidFill>
                <a:effectLst/>
                <a:latin typeface="Manrope"/>
              </a:rPr>
            </a:br>
            <a:endParaRPr lang="en-IN" dirty="0"/>
          </a:p>
        </p:txBody>
      </p:sp>
      <p:pic>
        <p:nvPicPr>
          <p:cNvPr id="7" name="Picture 6">
            <a:extLst>
              <a:ext uri="{FF2B5EF4-FFF2-40B4-BE49-F238E27FC236}">
                <a16:creationId xmlns:a16="http://schemas.microsoft.com/office/drawing/2014/main" id="{5F5898A7-891A-2BA1-C954-876AD7752388}"/>
              </a:ext>
            </a:extLst>
          </p:cNvPr>
          <p:cNvPicPr>
            <a:picLocks noChangeAspect="1"/>
          </p:cNvPicPr>
          <p:nvPr/>
        </p:nvPicPr>
        <p:blipFill>
          <a:blip r:embed="rId2"/>
          <a:stretch>
            <a:fillRect/>
          </a:stretch>
        </p:blipFill>
        <p:spPr>
          <a:xfrm>
            <a:off x="609601" y="4042275"/>
            <a:ext cx="3885740" cy="2585784"/>
          </a:xfrm>
          <a:prstGeom prst="ellipse">
            <a:avLst/>
          </a:prstGeom>
          <a:ln>
            <a:noFill/>
          </a:ln>
          <a:effectLst>
            <a:softEdge rad="112500"/>
          </a:effectLst>
        </p:spPr>
      </p:pic>
      <p:pic>
        <p:nvPicPr>
          <p:cNvPr id="8" name="Picture 7">
            <a:extLst>
              <a:ext uri="{FF2B5EF4-FFF2-40B4-BE49-F238E27FC236}">
                <a16:creationId xmlns:a16="http://schemas.microsoft.com/office/drawing/2014/main" id="{5CC17684-1185-7A80-2A01-598928B6D672}"/>
              </a:ext>
            </a:extLst>
          </p:cNvPr>
          <p:cNvPicPr>
            <a:picLocks noChangeAspect="1"/>
          </p:cNvPicPr>
          <p:nvPr/>
        </p:nvPicPr>
        <p:blipFill>
          <a:blip r:embed="rId3"/>
          <a:stretch>
            <a:fillRect/>
          </a:stretch>
        </p:blipFill>
        <p:spPr>
          <a:xfrm>
            <a:off x="5152104" y="4255585"/>
            <a:ext cx="3244645" cy="2159164"/>
          </a:xfrm>
          <a:prstGeom prst="ellipse">
            <a:avLst/>
          </a:prstGeom>
          <a:ln>
            <a:noFill/>
          </a:ln>
          <a:effectLst>
            <a:softEdge rad="112500"/>
          </a:effectLst>
        </p:spPr>
      </p:pic>
    </p:spTree>
    <p:extLst>
      <p:ext uri="{BB962C8B-B14F-4D97-AF65-F5344CB8AC3E}">
        <p14:creationId xmlns:p14="http://schemas.microsoft.com/office/powerpoint/2010/main" val="27589911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779876E-E1C7-E100-D5D8-F63FAF9C4CB1}"/>
              </a:ext>
            </a:extLst>
          </p:cNvPr>
          <p:cNvSpPr>
            <a:spLocks noGrp="1"/>
          </p:cNvSpPr>
          <p:nvPr>
            <p:ph idx="1"/>
          </p:nvPr>
        </p:nvSpPr>
        <p:spPr>
          <a:xfrm>
            <a:off x="684212" y="685800"/>
            <a:ext cx="11271814" cy="1713271"/>
          </a:xfrm>
        </p:spPr>
        <p:txBody>
          <a:bodyPr>
            <a:normAutofit/>
          </a:bodyPr>
          <a:lstStyle/>
          <a:p>
            <a:r>
              <a:rPr lang="en-US" sz="2000" b="1" dirty="0">
                <a:solidFill>
                  <a:schemeClr val="tx1"/>
                </a:solidFill>
              </a:rPr>
              <a:t>Hashtag Research: </a:t>
            </a:r>
            <a:r>
              <a:rPr lang="en-US" sz="2000" dirty="0">
                <a:solidFill>
                  <a:schemeClr val="tx1"/>
                </a:solidFill>
              </a:rPr>
              <a:t>A partner brand wants to know the most popular hashtags to use in their posts to reach the most people.</a:t>
            </a:r>
          </a:p>
          <a:p>
            <a:r>
              <a:rPr lang="en-US" sz="2000" b="1" dirty="0">
                <a:solidFill>
                  <a:schemeClr val="tx1"/>
                </a:solidFill>
              </a:rPr>
              <a:t>Your Task: </a:t>
            </a:r>
            <a:r>
              <a:rPr lang="en-US" sz="2000" dirty="0">
                <a:solidFill>
                  <a:schemeClr val="tx1"/>
                </a:solidFill>
              </a:rPr>
              <a:t>Identify and suggest the top five most commonly used hashtags on the platform.</a:t>
            </a:r>
            <a:endParaRPr lang="en-IN" sz="2000" dirty="0">
              <a:solidFill>
                <a:schemeClr val="tx1"/>
              </a:solidFill>
            </a:endParaRPr>
          </a:p>
        </p:txBody>
      </p:sp>
      <p:sp>
        <p:nvSpPr>
          <p:cNvPr id="5" name="TextBox 4">
            <a:extLst>
              <a:ext uri="{FF2B5EF4-FFF2-40B4-BE49-F238E27FC236}">
                <a16:creationId xmlns:a16="http://schemas.microsoft.com/office/drawing/2014/main" id="{8DEDE0ED-04B2-05E7-7E14-689B25F25846}"/>
              </a:ext>
            </a:extLst>
          </p:cNvPr>
          <p:cNvSpPr txBox="1"/>
          <p:nvPr/>
        </p:nvSpPr>
        <p:spPr>
          <a:xfrm>
            <a:off x="2003322" y="2632392"/>
            <a:ext cx="6110748" cy="2308324"/>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endParaRPr lang="en-IN" dirty="0"/>
          </a:p>
          <a:p>
            <a:r>
              <a:rPr lang="en-IN" b="1" dirty="0"/>
              <a:t>SELECT </a:t>
            </a:r>
            <a:r>
              <a:rPr lang="en-IN" b="1" dirty="0" err="1"/>
              <a:t>t.tag_name</a:t>
            </a:r>
            <a:r>
              <a:rPr lang="en-IN" b="1" dirty="0"/>
              <a:t>,</a:t>
            </a:r>
          </a:p>
          <a:p>
            <a:r>
              <a:rPr lang="en-IN" b="1" dirty="0"/>
              <a:t>COUNT(</a:t>
            </a:r>
            <a:r>
              <a:rPr lang="en-IN" b="1" dirty="0" err="1"/>
              <a:t>pt.tag_id</a:t>
            </a:r>
            <a:r>
              <a:rPr lang="en-IN" b="1" dirty="0"/>
              <a:t>) AS </a:t>
            </a:r>
            <a:r>
              <a:rPr lang="en-IN" b="1" dirty="0" err="1"/>
              <a:t>usage_count</a:t>
            </a:r>
            <a:endParaRPr lang="en-IN" b="1" dirty="0"/>
          </a:p>
          <a:p>
            <a:r>
              <a:rPr lang="en-IN" b="1" dirty="0"/>
              <a:t>FROM tags t JOIN </a:t>
            </a:r>
            <a:r>
              <a:rPr lang="en-IN" b="1" dirty="0" err="1"/>
              <a:t>photo_tags</a:t>
            </a:r>
            <a:r>
              <a:rPr lang="en-IN" b="1" dirty="0"/>
              <a:t> pt ON t.id = </a:t>
            </a:r>
            <a:r>
              <a:rPr lang="en-IN" b="1" dirty="0" err="1"/>
              <a:t>pt.tag_id</a:t>
            </a:r>
            <a:endParaRPr lang="en-IN" b="1" dirty="0"/>
          </a:p>
          <a:p>
            <a:r>
              <a:rPr lang="en-IN" b="1" dirty="0"/>
              <a:t>GROUP BY </a:t>
            </a:r>
            <a:r>
              <a:rPr lang="en-IN" b="1" dirty="0" err="1"/>
              <a:t>t.tag_name</a:t>
            </a:r>
            <a:endParaRPr lang="en-IN" b="1" dirty="0"/>
          </a:p>
          <a:p>
            <a:r>
              <a:rPr lang="en-IN" b="1" dirty="0"/>
              <a:t>ORDER BY </a:t>
            </a:r>
            <a:r>
              <a:rPr lang="en-IN" b="1" dirty="0" err="1"/>
              <a:t>usage_count</a:t>
            </a:r>
            <a:r>
              <a:rPr lang="en-IN" b="1" dirty="0"/>
              <a:t> </a:t>
            </a:r>
          </a:p>
          <a:p>
            <a:r>
              <a:rPr lang="en-IN" b="1" dirty="0"/>
              <a:t>DESC LIMIT 5;</a:t>
            </a:r>
          </a:p>
          <a:p>
            <a:endParaRPr lang="en-IN" dirty="0"/>
          </a:p>
        </p:txBody>
      </p:sp>
    </p:spTree>
    <p:extLst>
      <p:ext uri="{BB962C8B-B14F-4D97-AF65-F5344CB8AC3E}">
        <p14:creationId xmlns:p14="http://schemas.microsoft.com/office/powerpoint/2010/main" val="37943279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0DFAACE-31FD-5404-DDF9-33C9AF5D7C59}"/>
              </a:ext>
            </a:extLst>
          </p:cNvPr>
          <p:cNvSpPr>
            <a:spLocks noGrp="1"/>
          </p:cNvSpPr>
          <p:nvPr>
            <p:ph idx="1"/>
          </p:nvPr>
        </p:nvSpPr>
        <p:spPr>
          <a:xfrm>
            <a:off x="684212" y="685801"/>
            <a:ext cx="11507788" cy="1507068"/>
          </a:xfrm>
        </p:spPr>
        <p:txBody>
          <a:bodyPr>
            <a:normAutofit/>
          </a:bodyPr>
          <a:lstStyle/>
          <a:p>
            <a:r>
              <a:rPr lang="en-US" sz="2000" dirty="0"/>
              <a:t> </a:t>
            </a:r>
            <a:r>
              <a:rPr lang="en-US" sz="2000" dirty="0">
                <a:solidFill>
                  <a:schemeClr val="tx1"/>
                </a:solidFill>
              </a:rPr>
              <a:t>The most commonly used hashtags were identified, providing valuable information for the marketing team to optimize campaigns and improve visibility.</a:t>
            </a:r>
          </a:p>
          <a:p>
            <a:r>
              <a:rPr lang="en-US" sz="2000" dirty="0">
                <a:solidFill>
                  <a:schemeClr val="tx1"/>
                </a:solidFill>
              </a:rPr>
              <a:t>The most common used hashtags are smile, party, fun, concert and beach.</a:t>
            </a:r>
            <a:endParaRPr lang="en-IN" sz="2000" dirty="0">
              <a:solidFill>
                <a:schemeClr val="tx1"/>
              </a:solidFill>
            </a:endParaRPr>
          </a:p>
        </p:txBody>
      </p:sp>
      <p:sp>
        <p:nvSpPr>
          <p:cNvPr id="5" name="TextBox 4">
            <a:extLst>
              <a:ext uri="{FF2B5EF4-FFF2-40B4-BE49-F238E27FC236}">
                <a16:creationId xmlns:a16="http://schemas.microsoft.com/office/drawing/2014/main" id="{12C93FEF-5D99-9537-373F-7175EB82FBF0}"/>
              </a:ext>
            </a:extLst>
          </p:cNvPr>
          <p:cNvSpPr txBox="1"/>
          <p:nvPr/>
        </p:nvSpPr>
        <p:spPr>
          <a:xfrm>
            <a:off x="1317525" y="2304931"/>
            <a:ext cx="2989004" cy="1938992"/>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r>
              <a:rPr lang="en-US" sz="2000" dirty="0"/>
              <a:t>Tag name    usage count</a:t>
            </a:r>
          </a:p>
          <a:p>
            <a:r>
              <a:rPr lang="en-US" sz="2000" dirty="0"/>
              <a:t>smile	          59</a:t>
            </a:r>
          </a:p>
          <a:p>
            <a:r>
              <a:rPr lang="en-US" sz="2000" dirty="0"/>
              <a:t>party	          39</a:t>
            </a:r>
          </a:p>
          <a:p>
            <a:r>
              <a:rPr lang="en-US" sz="2000" dirty="0"/>
              <a:t>fun	                 38</a:t>
            </a:r>
          </a:p>
          <a:p>
            <a:r>
              <a:rPr lang="en-US" sz="2000" dirty="0"/>
              <a:t>Concert  	   24</a:t>
            </a:r>
          </a:p>
          <a:p>
            <a:r>
              <a:rPr lang="en-US" sz="2000" dirty="0"/>
              <a:t>beach	          42</a:t>
            </a:r>
            <a:endParaRPr lang="en-US" dirty="0"/>
          </a:p>
        </p:txBody>
      </p:sp>
      <p:cxnSp>
        <p:nvCxnSpPr>
          <p:cNvPr id="7" name="Straight Connector 6">
            <a:extLst>
              <a:ext uri="{FF2B5EF4-FFF2-40B4-BE49-F238E27FC236}">
                <a16:creationId xmlns:a16="http://schemas.microsoft.com/office/drawing/2014/main" id="{2D791B10-4E7F-BA40-1588-BAD67CF3A1CA}"/>
              </a:ext>
            </a:extLst>
          </p:cNvPr>
          <p:cNvCxnSpPr>
            <a:cxnSpLocks/>
          </p:cNvCxnSpPr>
          <p:nvPr/>
        </p:nvCxnSpPr>
        <p:spPr>
          <a:xfrm>
            <a:off x="2635045" y="2340078"/>
            <a:ext cx="0" cy="1903845"/>
          </a:xfrm>
          <a:prstGeom prst="line">
            <a:avLst/>
          </a:prstGeom>
        </p:spPr>
        <p:style>
          <a:lnRef idx="2">
            <a:schemeClr val="dk1"/>
          </a:lnRef>
          <a:fillRef idx="0">
            <a:schemeClr val="dk1"/>
          </a:fillRef>
          <a:effectRef idx="1">
            <a:schemeClr val="dk1"/>
          </a:effectRef>
          <a:fontRef idx="minor">
            <a:schemeClr val="tx1"/>
          </a:fontRef>
        </p:style>
      </p:cxnSp>
      <p:cxnSp>
        <p:nvCxnSpPr>
          <p:cNvPr id="9" name="Straight Connector 8">
            <a:extLst>
              <a:ext uri="{FF2B5EF4-FFF2-40B4-BE49-F238E27FC236}">
                <a16:creationId xmlns:a16="http://schemas.microsoft.com/office/drawing/2014/main" id="{D633D9EF-79FA-F9F4-9E9E-713751FD8FF2}"/>
              </a:ext>
            </a:extLst>
          </p:cNvPr>
          <p:cNvCxnSpPr>
            <a:cxnSpLocks/>
          </p:cNvCxnSpPr>
          <p:nvPr/>
        </p:nvCxnSpPr>
        <p:spPr>
          <a:xfrm>
            <a:off x="1317525" y="2664540"/>
            <a:ext cx="2989004" cy="0"/>
          </a:xfrm>
          <a:prstGeom prst="line">
            <a:avLst/>
          </a:prstGeom>
        </p:spPr>
        <p:style>
          <a:lnRef idx="2">
            <a:schemeClr val="dk1"/>
          </a:lnRef>
          <a:fillRef idx="0">
            <a:schemeClr val="dk1"/>
          </a:fillRef>
          <a:effectRef idx="1">
            <a:schemeClr val="dk1"/>
          </a:effectRef>
          <a:fontRef idx="minor">
            <a:schemeClr val="tx1"/>
          </a:fontRef>
        </p:style>
      </p:cxnSp>
      <p:pic>
        <p:nvPicPr>
          <p:cNvPr id="12" name="Picture 11">
            <a:extLst>
              <a:ext uri="{FF2B5EF4-FFF2-40B4-BE49-F238E27FC236}">
                <a16:creationId xmlns:a16="http://schemas.microsoft.com/office/drawing/2014/main" id="{24EAF587-A858-647E-3EA2-9AD25E81E750}"/>
              </a:ext>
            </a:extLst>
          </p:cNvPr>
          <p:cNvPicPr>
            <a:picLocks noChangeAspect="1"/>
          </p:cNvPicPr>
          <p:nvPr/>
        </p:nvPicPr>
        <p:blipFill>
          <a:blip r:embed="rId2"/>
          <a:stretch>
            <a:fillRect/>
          </a:stretch>
        </p:blipFill>
        <p:spPr>
          <a:xfrm>
            <a:off x="6368237" y="2625212"/>
            <a:ext cx="4388251" cy="3291188"/>
          </a:xfrm>
          <a:prstGeom prst="ellipse">
            <a:avLst/>
          </a:prstGeom>
          <a:ln>
            <a:noFill/>
          </a:ln>
          <a:effectLst>
            <a:softEdge rad="112500"/>
          </a:effectLst>
        </p:spPr>
      </p:pic>
    </p:spTree>
    <p:extLst>
      <p:ext uri="{BB962C8B-B14F-4D97-AF65-F5344CB8AC3E}">
        <p14:creationId xmlns:p14="http://schemas.microsoft.com/office/powerpoint/2010/main" val="6496463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7E39A3A-9408-AB5E-27E2-319917CF0552}"/>
              </a:ext>
            </a:extLst>
          </p:cNvPr>
          <p:cNvSpPr>
            <a:spLocks noGrp="1"/>
          </p:cNvSpPr>
          <p:nvPr>
            <p:ph idx="1"/>
          </p:nvPr>
        </p:nvSpPr>
        <p:spPr>
          <a:xfrm>
            <a:off x="576057" y="764459"/>
            <a:ext cx="11045672" cy="1457632"/>
          </a:xfrm>
        </p:spPr>
        <p:txBody>
          <a:bodyPr>
            <a:normAutofit/>
          </a:bodyPr>
          <a:lstStyle/>
          <a:p>
            <a:r>
              <a:rPr lang="en-US" sz="2000" b="1" dirty="0">
                <a:solidFill>
                  <a:schemeClr val="tx1"/>
                </a:solidFill>
              </a:rPr>
              <a:t>Ad Campaign Launch: </a:t>
            </a:r>
            <a:r>
              <a:rPr lang="en-US" sz="2000" dirty="0">
                <a:solidFill>
                  <a:schemeClr val="tx1"/>
                </a:solidFill>
              </a:rPr>
              <a:t>The team wants to know the best day of the week to launch ads.</a:t>
            </a:r>
          </a:p>
          <a:p>
            <a:r>
              <a:rPr lang="en-US" sz="2000" b="1" dirty="0">
                <a:solidFill>
                  <a:schemeClr val="tx1"/>
                </a:solidFill>
              </a:rPr>
              <a:t>Your Task: </a:t>
            </a:r>
            <a:r>
              <a:rPr lang="en-US" sz="2000" dirty="0">
                <a:solidFill>
                  <a:schemeClr val="tx1"/>
                </a:solidFill>
              </a:rPr>
              <a:t>Determine the day of the week when most users register on Instagram. Provide insights on when to schedule an ad campaign.</a:t>
            </a:r>
            <a:endParaRPr lang="en-IN" sz="2000" dirty="0">
              <a:solidFill>
                <a:schemeClr val="tx1"/>
              </a:solidFill>
            </a:endParaRPr>
          </a:p>
        </p:txBody>
      </p:sp>
      <p:sp>
        <p:nvSpPr>
          <p:cNvPr id="5" name="TextBox 4">
            <a:extLst>
              <a:ext uri="{FF2B5EF4-FFF2-40B4-BE49-F238E27FC236}">
                <a16:creationId xmlns:a16="http://schemas.microsoft.com/office/drawing/2014/main" id="{4E9DA265-32C3-60C6-0162-6DA379927815}"/>
              </a:ext>
            </a:extLst>
          </p:cNvPr>
          <p:cNvSpPr txBox="1"/>
          <p:nvPr/>
        </p:nvSpPr>
        <p:spPr>
          <a:xfrm>
            <a:off x="2062316" y="2398674"/>
            <a:ext cx="6110748" cy="2308324"/>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endParaRPr lang="en-US" dirty="0"/>
          </a:p>
          <a:p>
            <a:r>
              <a:rPr lang="en-US" b="1" dirty="0"/>
              <a:t>SELECT  COUNT(*) AS </a:t>
            </a:r>
            <a:r>
              <a:rPr lang="en-US" b="1" dirty="0" err="1"/>
              <a:t>total_users</a:t>
            </a:r>
            <a:r>
              <a:rPr lang="en-US" b="1" dirty="0"/>
              <a:t>,     DAYNAME(</a:t>
            </a:r>
            <a:r>
              <a:rPr lang="en-US" b="1" dirty="0" err="1"/>
              <a:t>created_at</a:t>
            </a:r>
            <a:r>
              <a:rPr lang="en-US" b="1" dirty="0"/>
              <a:t>) AS </a:t>
            </a:r>
            <a:r>
              <a:rPr lang="en-US" b="1" dirty="0" err="1"/>
              <a:t>day_of_week</a:t>
            </a:r>
            <a:endParaRPr lang="en-US" b="1" dirty="0"/>
          </a:p>
          <a:p>
            <a:r>
              <a:rPr lang="en-US" b="1" dirty="0"/>
              <a:t>FROM users</a:t>
            </a:r>
          </a:p>
          <a:p>
            <a:r>
              <a:rPr lang="en-US" b="1" dirty="0"/>
              <a:t>GROUP BY </a:t>
            </a:r>
            <a:r>
              <a:rPr lang="en-US" b="1" dirty="0" err="1"/>
              <a:t>day_of_week</a:t>
            </a:r>
            <a:endParaRPr lang="en-US" b="1" dirty="0"/>
          </a:p>
          <a:p>
            <a:r>
              <a:rPr lang="en-US" b="1" dirty="0"/>
              <a:t>ORDER BY </a:t>
            </a:r>
            <a:r>
              <a:rPr lang="en-US" b="1" dirty="0" err="1"/>
              <a:t>total_users</a:t>
            </a:r>
            <a:r>
              <a:rPr lang="en-US" b="1" dirty="0"/>
              <a:t> </a:t>
            </a:r>
          </a:p>
          <a:p>
            <a:r>
              <a:rPr lang="en-US" b="1" dirty="0"/>
              <a:t>DESC LIMIT 3;</a:t>
            </a:r>
          </a:p>
          <a:p>
            <a:endParaRPr lang="en-IN" b="1" dirty="0"/>
          </a:p>
        </p:txBody>
      </p:sp>
    </p:spTree>
    <p:extLst>
      <p:ext uri="{BB962C8B-B14F-4D97-AF65-F5344CB8AC3E}">
        <p14:creationId xmlns:p14="http://schemas.microsoft.com/office/powerpoint/2010/main" val="26244261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BB9BDFD-4375-C3DB-46DE-082C6DA62585}"/>
              </a:ext>
            </a:extLst>
          </p:cNvPr>
          <p:cNvSpPr>
            <a:spLocks noGrp="1"/>
          </p:cNvSpPr>
          <p:nvPr>
            <p:ph idx="1"/>
          </p:nvPr>
        </p:nvSpPr>
        <p:spPr>
          <a:xfrm>
            <a:off x="684211" y="685800"/>
            <a:ext cx="11320975" cy="1398639"/>
          </a:xfrm>
        </p:spPr>
        <p:txBody>
          <a:bodyPr>
            <a:normAutofit/>
          </a:bodyPr>
          <a:lstStyle/>
          <a:p>
            <a:r>
              <a:rPr lang="en-US" dirty="0">
                <a:solidFill>
                  <a:schemeClr val="tx1"/>
                </a:solidFill>
              </a:rPr>
              <a:t> </a:t>
            </a:r>
            <a:r>
              <a:rPr lang="en-US" sz="2000" dirty="0">
                <a:solidFill>
                  <a:schemeClr val="tx1"/>
                </a:solidFill>
              </a:rPr>
              <a:t>By analyzing user registration data, I found the best day of the week for launching ad campaigns to maximize reach and engagement.</a:t>
            </a:r>
          </a:p>
          <a:p>
            <a:r>
              <a:rPr lang="en-US" sz="2000" dirty="0">
                <a:solidFill>
                  <a:schemeClr val="tx1"/>
                </a:solidFill>
              </a:rPr>
              <a:t>So the best day to schedule advertisement and campaign is on Thursday and Sunday.</a:t>
            </a:r>
            <a:endParaRPr lang="en-IN" sz="2000" dirty="0">
              <a:solidFill>
                <a:schemeClr val="tx1"/>
              </a:solidFill>
            </a:endParaRPr>
          </a:p>
        </p:txBody>
      </p:sp>
      <p:sp>
        <p:nvSpPr>
          <p:cNvPr id="5" name="TextBox 4">
            <a:extLst>
              <a:ext uri="{FF2B5EF4-FFF2-40B4-BE49-F238E27FC236}">
                <a16:creationId xmlns:a16="http://schemas.microsoft.com/office/drawing/2014/main" id="{6569F06C-2FA0-63C5-DE01-138FD7232488}"/>
              </a:ext>
            </a:extLst>
          </p:cNvPr>
          <p:cNvSpPr txBox="1"/>
          <p:nvPr/>
        </p:nvSpPr>
        <p:spPr>
          <a:xfrm>
            <a:off x="1177413" y="2334368"/>
            <a:ext cx="4515465" cy="1200329"/>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r>
              <a:rPr lang="en-US" dirty="0" err="1"/>
              <a:t>Total_users</a:t>
            </a:r>
            <a:r>
              <a:rPr lang="en-US" dirty="0"/>
              <a:t>        day of the week </a:t>
            </a:r>
          </a:p>
          <a:p>
            <a:r>
              <a:rPr lang="en-US" dirty="0"/>
              <a:t>16	                   Thursday</a:t>
            </a:r>
          </a:p>
          <a:p>
            <a:r>
              <a:rPr lang="en-US" dirty="0"/>
              <a:t>16	                   Sunday</a:t>
            </a:r>
          </a:p>
          <a:p>
            <a:r>
              <a:rPr lang="en-US" dirty="0"/>
              <a:t>15	                   Friday</a:t>
            </a:r>
          </a:p>
        </p:txBody>
      </p:sp>
      <p:cxnSp>
        <p:nvCxnSpPr>
          <p:cNvPr id="7" name="Straight Connector 6">
            <a:extLst>
              <a:ext uri="{FF2B5EF4-FFF2-40B4-BE49-F238E27FC236}">
                <a16:creationId xmlns:a16="http://schemas.microsoft.com/office/drawing/2014/main" id="{44B66096-8AA5-2C75-9489-DC3EE5B8129C}"/>
              </a:ext>
            </a:extLst>
          </p:cNvPr>
          <p:cNvCxnSpPr>
            <a:cxnSpLocks/>
          </p:cNvCxnSpPr>
          <p:nvPr/>
        </p:nvCxnSpPr>
        <p:spPr>
          <a:xfrm>
            <a:off x="2694039" y="2353806"/>
            <a:ext cx="0" cy="1161451"/>
          </a:xfrm>
          <a:prstGeom prst="line">
            <a:avLst/>
          </a:prstGeom>
        </p:spPr>
        <p:style>
          <a:lnRef idx="2">
            <a:schemeClr val="dk1"/>
          </a:lnRef>
          <a:fillRef idx="0">
            <a:schemeClr val="dk1"/>
          </a:fillRef>
          <a:effectRef idx="1">
            <a:schemeClr val="dk1"/>
          </a:effectRef>
          <a:fontRef idx="minor">
            <a:schemeClr val="tx1"/>
          </a:fontRef>
        </p:style>
      </p:cxnSp>
      <p:cxnSp>
        <p:nvCxnSpPr>
          <p:cNvPr id="14" name="Straight Connector 13">
            <a:extLst>
              <a:ext uri="{FF2B5EF4-FFF2-40B4-BE49-F238E27FC236}">
                <a16:creationId xmlns:a16="http://schemas.microsoft.com/office/drawing/2014/main" id="{CE33388C-6ED8-A1AA-DD21-EB84C9749FFA}"/>
              </a:ext>
            </a:extLst>
          </p:cNvPr>
          <p:cNvCxnSpPr>
            <a:cxnSpLocks/>
          </p:cNvCxnSpPr>
          <p:nvPr/>
        </p:nvCxnSpPr>
        <p:spPr>
          <a:xfrm>
            <a:off x="1213054" y="2674374"/>
            <a:ext cx="4444181" cy="0"/>
          </a:xfrm>
          <a:prstGeom prst="line">
            <a:avLst/>
          </a:prstGeom>
        </p:spPr>
        <p:style>
          <a:lnRef idx="2">
            <a:schemeClr val="dk1"/>
          </a:lnRef>
          <a:fillRef idx="0">
            <a:schemeClr val="dk1"/>
          </a:fillRef>
          <a:effectRef idx="1">
            <a:schemeClr val="dk1"/>
          </a:effectRef>
          <a:fontRef idx="minor">
            <a:schemeClr val="tx1"/>
          </a:fontRef>
        </p:style>
      </p:cxnSp>
      <p:pic>
        <p:nvPicPr>
          <p:cNvPr id="20" name="Picture 19">
            <a:extLst>
              <a:ext uri="{FF2B5EF4-FFF2-40B4-BE49-F238E27FC236}">
                <a16:creationId xmlns:a16="http://schemas.microsoft.com/office/drawing/2014/main" id="{2CE0656B-B62E-A4A0-6A4D-1630A3C83E27}"/>
              </a:ext>
            </a:extLst>
          </p:cNvPr>
          <p:cNvPicPr>
            <a:picLocks noChangeAspect="1"/>
          </p:cNvPicPr>
          <p:nvPr/>
        </p:nvPicPr>
        <p:blipFill>
          <a:blip r:embed="rId2"/>
          <a:stretch>
            <a:fillRect/>
          </a:stretch>
        </p:blipFill>
        <p:spPr>
          <a:xfrm>
            <a:off x="1638914" y="3889450"/>
            <a:ext cx="2291224" cy="2618542"/>
          </a:xfrm>
          <a:prstGeom prst="rect">
            <a:avLst/>
          </a:prstGeom>
        </p:spPr>
      </p:pic>
      <p:pic>
        <p:nvPicPr>
          <p:cNvPr id="22" name="Picture 21">
            <a:extLst>
              <a:ext uri="{FF2B5EF4-FFF2-40B4-BE49-F238E27FC236}">
                <a16:creationId xmlns:a16="http://schemas.microsoft.com/office/drawing/2014/main" id="{2010979D-B573-AE64-93E7-479D6F0AC504}"/>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10000" b="90000" l="278" r="99167">
                        <a14:foregroundMark x1="0" y1="14722" x2="694" y2="14734"/>
                        <a14:foregroundMark x1="93502" y1="15578" x2="98611" y2="15833"/>
                        <a14:foregroundMark x1="98611" y1="15833" x2="95827" y2="82148"/>
                        <a14:foregroundMark x1="296" y1="15364" x2="278" y2="15000"/>
                        <a14:foregroundMark x1="3466" y1="78766" x2="616" y2="21753"/>
                        <a14:foregroundMark x1="28611" y1="25556" x2="7778" y2="25556"/>
                        <a14:foregroundMark x1="7778" y1="25556" x2="833" y2="41667"/>
                        <a14:foregroundMark x1="833" y1="41667" x2="5556" y2="75278"/>
                        <a14:foregroundMark x1="5556" y1="75278" x2="13492" y2="79186"/>
                        <a14:foregroundMark x1="40129" y1="80545" x2="60556" y2="75556"/>
                        <a14:foregroundMark x1="60556" y1="75556" x2="88333" y2="76111"/>
                        <a14:foregroundMark x1="88333" y1="76111" x2="96667" y2="67500"/>
                        <a14:foregroundMark x1="96667" y1="67500" x2="95000" y2="19167"/>
                        <a14:foregroundMark x1="20234" y1="20582" x2="16919" y2="20645"/>
                        <a14:foregroundMark x1="91796" y1="19228" x2="91063" y2="19242"/>
                        <a14:foregroundMark x1="95000" y1="19167" x2="92894" y2="19207"/>
                        <a14:foregroundMark x1="66667" y1="26111" x2="54167" y2="22778"/>
                        <a14:foregroundMark x1="54167" y1="22778" x2="33889" y2="23889"/>
                        <a14:foregroundMark x1="33889" y1="23889" x2="26111" y2="30278"/>
                        <a14:foregroundMark x1="26111" y1="30278" x2="24167" y2="60278"/>
                        <a14:foregroundMark x1="24167" y1="60278" x2="41389" y2="77500"/>
                        <a14:foregroundMark x1="41389" y1="77500" x2="69167" y2="77222"/>
                        <a14:foregroundMark x1="69167" y1="77222" x2="78611" y2="64167"/>
                        <a14:foregroundMark x1="78611" y1="64167" x2="78611" y2="40000"/>
                        <a14:foregroundMark x1="78611" y1="40000" x2="71389" y2="23333"/>
                        <a14:foregroundMark x1="71389" y1="23333" x2="54444" y2="25278"/>
                        <a14:foregroundMark x1="96944" y1="43611" x2="84167" y2="41944"/>
                        <a14:foregroundMark x1="84167" y1="41944" x2="77778" y2="51667"/>
                        <a14:foregroundMark x1="77778" y1="51667" x2="84167" y2="64722"/>
                        <a14:foregroundMark x1="84167" y1="64722" x2="96667" y2="64444"/>
                        <a14:foregroundMark x1="96667" y1="64444" x2="96944" y2="47500"/>
                        <a14:foregroundMark x1="96944" y1="47500" x2="92778" y2="43056"/>
                        <a14:foregroundMark x1="95000" y1="46667" x2="74167" y2="51111"/>
                        <a14:foregroundMark x1="74167" y1="51111" x2="87500" y2="69167"/>
                        <a14:foregroundMark x1="87500" y1="69167" x2="98056" y2="59444"/>
                        <a14:foregroundMark x1="98056" y1="59444" x2="91667" y2="45278"/>
                        <a14:foregroundMark x1="91667" y1="45278" x2="89167" y2="44444"/>
                        <a14:foregroundMark x1="278" y1="81667" x2="15833" y2="80000"/>
                        <a14:foregroundMark x1="15833" y1="80000" x2="65278" y2="82500"/>
                        <a14:foregroundMark x1="65278" y1="82500" x2="98333" y2="81667"/>
                        <a14:foregroundMark x1="833" y1="17778" x2="22778" y2="20278"/>
                        <a14:foregroundMark x1="22778" y1="20278" x2="38889" y2="17500"/>
                        <a14:foregroundMark x1="38889" y1="17500" x2="73056" y2="20833"/>
                        <a14:foregroundMark x1="73056" y1="20833" x2="99167" y2="18333"/>
                        <a14:foregroundMark x1="99167" y1="18333" x2="99167" y2="18333"/>
                        <a14:foregroundMark x1="26667" y1="27500" x2="12778" y2="31389"/>
                        <a14:foregroundMark x1="12778" y1="31389" x2="26667" y2="71667"/>
                        <a14:foregroundMark x1="26667" y1="71667" x2="63333" y2="70833"/>
                        <a14:foregroundMark x1="63333" y1="70833" x2="78333" y2="61111"/>
                        <a14:foregroundMark x1="78333" y1="61111" x2="78333" y2="41389"/>
                        <a14:foregroundMark x1="78333" y1="41389" x2="63333" y2="28889"/>
                        <a14:foregroundMark x1="63333" y1="28889" x2="31667" y2="27778"/>
                        <a14:foregroundMark x1="33889" y1="26944" x2="30833" y2="37500"/>
                        <a14:foregroundMark x1="30833" y1="37500" x2="32500" y2="54722"/>
                        <a14:foregroundMark x1="32500" y1="54722" x2="37222" y2="29722"/>
                        <a14:foregroundMark x1="37222" y1="29722" x2="36389" y2="26667"/>
                        <a14:backgroundMark x1="0" y1="15833" x2="2188" y2="15804"/>
                        <a14:backgroundMark x1="39883" y1="15770" x2="40064" y2="15768"/>
                        <a14:backgroundMark x1="90110" y1="14428" x2="86111" y2="8611"/>
                        <a14:backgroundMark x1="86111" y1="8611" x2="2778" y2="9444"/>
                        <a14:backgroundMark x1="2778" y1="9444" x2="0" y2="14444"/>
                        <a14:backgroundMark x1="51149" y1="13486" x2="98333" y2="10278"/>
                        <a14:backgroundMark x1="40790" y1="14190" x2="41152" y2="14165"/>
                        <a14:backgroundMark x1="24906" y1="15270" x2="25683" y2="15217"/>
                        <a14:backgroundMark x1="278" y1="16944" x2="1461" y2="16864"/>
                        <a14:backgroundMark x1="98333" y1="10278" x2="99722" y2="10278"/>
                        <a14:backgroundMark x1="71802" y1="87261" x2="81944" y2="87778"/>
                        <a14:backgroundMark x1="62460" y1="86784" x2="62589" y2="86791"/>
                        <a14:backgroundMark x1="81944" y1="87778" x2="96944" y2="86944"/>
                        <a14:backgroundMark x1="96944" y1="86944" x2="97500" y2="86944"/>
                      </a14:backgroundRemoval>
                    </a14:imgEffect>
                  </a14:imgLayer>
                </a14:imgProps>
              </a:ext>
            </a:extLst>
          </a:blip>
          <a:stretch>
            <a:fillRect/>
          </a:stretch>
        </p:blipFill>
        <p:spPr>
          <a:xfrm>
            <a:off x="5922401" y="1531175"/>
            <a:ext cx="5932236" cy="5733902"/>
          </a:xfrm>
          <a:prstGeom prst="rect">
            <a:avLst/>
          </a:prstGeom>
          <a:ln>
            <a:noFill/>
          </a:ln>
          <a:effectLst>
            <a:softEdge rad="112500"/>
          </a:effectLst>
        </p:spPr>
      </p:pic>
    </p:spTree>
    <p:extLst>
      <p:ext uri="{BB962C8B-B14F-4D97-AF65-F5344CB8AC3E}">
        <p14:creationId xmlns:p14="http://schemas.microsoft.com/office/powerpoint/2010/main" val="28521392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11786D-65B3-2CC9-382A-507696E4D4BD}"/>
              </a:ext>
            </a:extLst>
          </p:cNvPr>
          <p:cNvSpPr>
            <a:spLocks noGrp="1"/>
          </p:cNvSpPr>
          <p:nvPr>
            <p:ph type="title"/>
          </p:nvPr>
        </p:nvSpPr>
        <p:spPr>
          <a:xfrm>
            <a:off x="458070" y="102145"/>
            <a:ext cx="8534400" cy="1507067"/>
          </a:xfrm>
        </p:spPr>
        <p:txBody>
          <a:bodyPr/>
          <a:lstStyle/>
          <a:p>
            <a:r>
              <a:rPr lang="en-IN" b="1" dirty="0">
                <a:latin typeface="Maiandra GD" panose="020E0502030308020204" pitchFamily="34" charset="0"/>
              </a:rPr>
              <a:t>INVESTOR METRICS</a:t>
            </a:r>
          </a:p>
        </p:txBody>
      </p:sp>
      <p:sp>
        <p:nvSpPr>
          <p:cNvPr id="3" name="Content Placeholder 2">
            <a:extLst>
              <a:ext uri="{FF2B5EF4-FFF2-40B4-BE49-F238E27FC236}">
                <a16:creationId xmlns:a16="http://schemas.microsoft.com/office/drawing/2014/main" id="{1A6254C7-3C1C-F168-CC95-94A5B6A209F6}"/>
              </a:ext>
            </a:extLst>
          </p:cNvPr>
          <p:cNvSpPr>
            <a:spLocks noGrp="1"/>
          </p:cNvSpPr>
          <p:nvPr>
            <p:ph idx="1"/>
          </p:nvPr>
        </p:nvSpPr>
        <p:spPr>
          <a:xfrm>
            <a:off x="458070" y="855678"/>
            <a:ext cx="11212820" cy="2733096"/>
          </a:xfrm>
        </p:spPr>
        <p:txBody>
          <a:bodyPr>
            <a:normAutofit/>
          </a:bodyPr>
          <a:lstStyle/>
          <a:p>
            <a:pPr marL="0" indent="0">
              <a:buNone/>
            </a:pPr>
            <a:endParaRPr lang="en-US" dirty="0"/>
          </a:p>
          <a:p>
            <a:r>
              <a:rPr lang="en-US" sz="2000" b="1" dirty="0">
                <a:solidFill>
                  <a:schemeClr val="tx1"/>
                </a:solidFill>
              </a:rPr>
              <a:t>User Engagement:</a:t>
            </a:r>
            <a:r>
              <a:rPr lang="en-US" sz="2000" dirty="0">
                <a:solidFill>
                  <a:schemeClr val="tx1"/>
                </a:solidFill>
              </a:rPr>
              <a:t> Investors want to know if users are still active and posting on Instagram or if they are making fewer posts.</a:t>
            </a:r>
          </a:p>
          <a:p>
            <a:r>
              <a:rPr lang="en-US" sz="2000" b="1" dirty="0">
                <a:solidFill>
                  <a:schemeClr val="tx1"/>
                </a:solidFill>
              </a:rPr>
              <a:t>Your Task: </a:t>
            </a:r>
            <a:r>
              <a:rPr lang="en-US" sz="2000" dirty="0">
                <a:solidFill>
                  <a:schemeClr val="tx1"/>
                </a:solidFill>
              </a:rPr>
              <a:t>Calculate the average number of posts per user on Instagram. Also, provide the total number of photos on Instagram divided by the total number of users.</a:t>
            </a:r>
            <a:endParaRPr lang="en-IN" sz="2000" dirty="0">
              <a:solidFill>
                <a:schemeClr val="tx1"/>
              </a:solidFill>
            </a:endParaRPr>
          </a:p>
        </p:txBody>
      </p:sp>
      <p:sp>
        <p:nvSpPr>
          <p:cNvPr id="6" name="TextBox 5">
            <a:extLst>
              <a:ext uri="{FF2B5EF4-FFF2-40B4-BE49-F238E27FC236}">
                <a16:creationId xmlns:a16="http://schemas.microsoft.com/office/drawing/2014/main" id="{25383C86-33D6-0525-2E28-13D5779CD0F4}"/>
              </a:ext>
            </a:extLst>
          </p:cNvPr>
          <p:cNvSpPr txBox="1"/>
          <p:nvPr/>
        </p:nvSpPr>
        <p:spPr>
          <a:xfrm>
            <a:off x="651822" y="3152462"/>
            <a:ext cx="10668000" cy="2585323"/>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endParaRPr lang="en-US" b="1" dirty="0"/>
          </a:p>
          <a:p>
            <a:r>
              <a:rPr lang="en-US" b="1" dirty="0"/>
              <a:t>SELECT     AVG (</a:t>
            </a:r>
            <a:r>
              <a:rPr lang="en-US" b="1" dirty="0" err="1"/>
              <a:t>photo_count</a:t>
            </a:r>
            <a:r>
              <a:rPr lang="en-US" b="1" dirty="0"/>
              <a:t>) AS </a:t>
            </a:r>
            <a:r>
              <a:rPr lang="en-US" b="1" dirty="0" err="1"/>
              <a:t>avg_posts_per_user</a:t>
            </a:r>
            <a:r>
              <a:rPr lang="en-US" b="1" dirty="0"/>
              <a:t>,   </a:t>
            </a:r>
          </a:p>
          <a:p>
            <a:r>
              <a:rPr lang="en-US" b="1" dirty="0"/>
              <a:t>(SELECT COUNT(*) FROM  photos) / (SELECT COUNT(*) FROM users) AS </a:t>
            </a:r>
            <a:r>
              <a:rPr lang="en-US" b="1" dirty="0" err="1"/>
              <a:t>photo_to_user_ratio</a:t>
            </a:r>
            <a:endParaRPr lang="en-US" b="1" dirty="0"/>
          </a:p>
          <a:p>
            <a:r>
              <a:rPr lang="en-US" b="1" dirty="0"/>
              <a:t>FROM ( </a:t>
            </a:r>
          </a:p>
          <a:p>
            <a:r>
              <a:rPr lang="en-US" b="1" dirty="0"/>
              <a:t>      SELECT </a:t>
            </a:r>
            <a:r>
              <a:rPr lang="en-US" b="1" dirty="0" err="1"/>
              <a:t>user_id</a:t>
            </a:r>
            <a:r>
              <a:rPr lang="en-US" b="1" dirty="0"/>
              <a:t>, COUNT(*) AS </a:t>
            </a:r>
            <a:r>
              <a:rPr lang="en-US" b="1" dirty="0" err="1"/>
              <a:t>photo_count</a:t>
            </a:r>
            <a:r>
              <a:rPr lang="en-US" b="1" dirty="0"/>
              <a:t>  </a:t>
            </a:r>
          </a:p>
          <a:p>
            <a:r>
              <a:rPr lang="en-US" b="1" dirty="0"/>
              <a:t>      FROM photos   </a:t>
            </a:r>
          </a:p>
          <a:p>
            <a:r>
              <a:rPr lang="en-US" b="1" dirty="0"/>
              <a:t>     GROUP BY </a:t>
            </a:r>
            <a:r>
              <a:rPr lang="en-US" b="1" dirty="0" err="1"/>
              <a:t>user_id</a:t>
            </a:r>
            <a:endParaRPr lang="en-US" b="1" dirty="0"/>
          </a:p>
          <a:p>
            <a:r>
              <a:rPr lang="en-US" b="1" dirty="0"/>
              <a:t>   ) </a:t>
            </a:r>
            <a:r>
              <a:rPr lang="en-US" b="1" dirty="0" err="1"/>
              <a:t>user_photos</a:t>
            </a:r>
            <a:r>
              <a:rPr lang="en-US" b="1" dirty="0"/>
              <a:t>;</a:t>
            </a:r>
          </a:p>
          <a:p>
            <a:endParaRPr lang="en-IN" b="1" dirty="0"/>
          </a:p>
        </p:txBody>
      </p:sp>
    </p:spTree>
    <p:extLst>
      <p:ext uri="{BB962C8B-B14F-4D97-AF65-F5344CB8AC3E}">
        <p14:creationId xmlns:p14="http://schemas.microsoft.com/office/powerpoint/2010/main" val="10495822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47F7151-5A4C-2419-8B08-90485DFC466F}"/>
              </a:ext>
            </a:extLst>
          </p:cNvPr>
          <p:cNvSpPr>
            <a:spLocks noGrp="1"/>
          </p:cNvSpPr>
          <p:nvPr>
            <p:ph idx="1"/>
          </p:nvPr>
        </p:nvSpPr>
        <p:spPr>
          <a:xfrm>
            <a:off x="589936" y="560439"/>
            <a:ext cx="10205884" cy="1730477"/>
          </a:xfrm>
        </p:spPr>
        <p:txBody>
          <a:bodyPr>
            <a:normAutofit/>
          </a:bodyPr>
          <a:lstStyle/>
          <a:p>
            <a:r>
              <a:rPr lang="en-US" sz="2000" dirty="0">
                <a:solidFill>
                  <a:schemeClr val="tx1"/>
                </a:solidFill>
              </a:rPr>
              <a:t> I calculated the average number of posts per user and the overall user-to-photo ratio, helping to assess the platform's overall engagement level.</a:t>
            </a:r>
          </a:p>
          <a:p>
            <a:r>
              <a:rPr lang="en-US" sz="2000" dirty="0">
                <a:solidFill>
                  <a:schemeClr val="tx1"/>
                </a:solidFill>
              </a:rPr>
              <a:t>Based on the data we can say that an average user posts 3-4 times.</a:t>
            </a:r>
          </a:p>
          <a:p>
            <a:endParaRPr lang="en-US" dirty="0">
              <a:solidFill>
                <a:schemeClr val="tx1"/>
              </a:solidFill>
            </a:endParaRPr>
          </a:p>
        </p:txBody>
      </p:sp>
      <p:pic>
        <p:nvPicPr>
          <p:cNvPr id="4" name="Picture 3">
            <a:extLst>
              <a:ext uri="{FF2B5EF4-FFF2-40B4-BE49-F238E27FC236}">
                <a16:creationId xmlns:a16="http://schemas.microsoft.com/office/drawing/2014/main" id="{11DE8303-9B1A-9786-50B9-ACCFAA7DBE3C}"/>
              </a:ext>
            </a:extLst>
          </p:cNvPr>
          <p:cNvPicPr>
            <a:picLocks noChangeAspect="1"/>
          </p:cNvPicPr>
          <p:nvPr/>
        </p:nvPicPr>
        <p:blipFill>
          <a:blip r:embed="rId2"/>
          <a:stretch>
            <a:fillRect/>
          </a:stretch>
        </p:blipFill>
        <p:spPr>
          <a:xfrm>
            <a:off x="6816087" y="1912375"/>
            <a:ext cx="4785977" cy="4581831"/>
          </a:xfrm>
          <a:prstGeom prst="rect">
            <a:avLst/>
          </a:prstGeom>
        </p:spPr>
      </p:pic>
      <p:pic>
        <p:nvPicPr>
          <p:cNvPr id="5" name="Picture 4">
            <a:extLst>
              <a:ext uri="{FF2B5EF4-FFF2-40B4-BE49-F238E27FC236}">
                <a16:creationId xmlns:a16="http://schemas.microsoft.com/office/drawing/2014/main" id="{225A53F3-B3E4-557C-B9B5-019437308EB8}"/>
              </a:ext>
            </a:extLst>
          </p:cNvPr>
          <p:cNvPicPr>
            <a:picLocks noChangeAspect="1"/>
          </p:cNvPicPr>
          <p:nvPr/>
        </p:nvPicPr>
        <p:blipFill>
          <a:blip r:embed="rId3"/>
          <a:stretch>
            <a:fillRect/>
          </a:stretch>
        </p:blipFill>
        <p:spPr>
          <a:xfrm>
            <a:off x="1148044" y="2536722"/>
            <a:ext cx="4872546" cy="3136491"/>
          </a:xfrm>
          <a:prstGeom prst="ellipse">
            <a:avLst/>
          </a:prstGeom>
          <a:ln>
            <a:noFill/>
          </a:ln>
          <a:effectLst>
            <a:softEdge rad="112500"/>
          </a:effectLst>
        </p:spPr>
      </p:pic>
    </p:spTree>
    <p:extLst>
      <p:ext uri="{BB962C8B-B14F-4D97-AF65-F5344CB8AC3E}">
        <p14:creationId xmlns:p14="http://schemas.microsoft.com/office/powerpoint/2010/main" val="19545019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07D124A-12B6-A25E-421B-4EBFEDC7E3B6}"/>
              </a:ext>
            </a:extLst>
          </p:cNvPr>
          <p:cNvSpPr>
            <a:spLocks noGrp="1"/>
          </p:cNvSpPr>
          <p:nvPr>
            <p:ph idx="1"/>
          </p:nvPr>
        </p:nvSpPr>
        <p:spPr>
          <a:xfrm>
            <a:off x="654714" y="675968"/>
            <a:ext cx="11301311" cy="1496962"/>
          </a:xfrm>
        </p:spPr>
        <p:txBody>
          <a:bodyPr>
            <a:normAutofit/>
          </a:bodyPr>
          <a:lstStyle/>
          <a:p>
            <a:r>
              <a:rPr lang="en-US" sz="2000" b="1" dirty="0">
                <a:solidFill>
                  <a:schemeClr val="tx1"/>
                </a:solidFill>
              </a:rPr>
              <a:t>Bots &amp; Fake Accounts: </a:t>
            </a:r>
            <a:r>
              <a:rPr lang="en-US" sz="2000" dirty="0">
                <a:solidFill>
                  <a:schemeClr val="tx1"/>
                </a:solidFill>
              </a:rPr>
              <a:t>Investors want to know if the platform is crowded with fake and dummy accounts.</a:t>
            </a:r>
          </a:p>
          <a:p>
            <a:r>
              <a:rPr lang="en-US" sz="2000" b="1" dirty="0">
                <a:solidFill>
                  <a:schemeClr val="tx1"/>
                </a:solidFill>
              </a:rPr>
              <a:t>Your Task: </a:t>
            </a:r>
            <a:r>
              <a:rPr lang="en-US" sz="2000" dirty="0">
                <a:solidFill>
                  <a:schemeClr val="tx1"/>
                </a:solidFill>
              </a:rPr>
              <a:t>Identify users (potential bots) who have liked every single photo on the site, as this is not typically possible for a normal user.</a:t>
            </a:r>
            <a:endParaRPr lang="en-IN" sz="2000" dirty="0">
              <a:solidFill>
                <a:schemeClr val="tx1"/>
              </a:solidFill>
            </a:endParaRPr>
          </a:p>
        </p:txBody>
      </p:sp>
      <p:sp>
        <p:nvSpPr>
          <p:cNvPr id="5" name="TextBox 4">
            <a:extLst>
              <a:ext uri="{FF2B5EF4-FFF2-40B4-BE49-F238E27FC236}">
                <a16:creationId xmlns:a16="http://schemas.microsoft.com/office/drawing/2014/main" id="{645DBE2E-1A93-6E92-613D-D9AB6C064235}"/>
              </a:ext>
            </a:extLst>
          </p:cNvPr>
          <p:cNvSpPr txBox="1"/>
          <p:nvPr/>
        </p:nvSpPr>
        <p:spPr>
          <a:xfrm>
            <a:off x="1238865" y="2615382"/>
            <a:ext cx="7848599" cy="2862322"/>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endParaRPr lang="en-IN" dirty="0"/>
          </a:p>
          <a:p>
            <a:r>
              <a:rPr lang="en-IN" b="1" dirty="0"/>
              <a:t>SELECT u.id AS </a:t>
            </a:r>
            <a:r>
              <a:rPr lang="en-IN" b="1" dirty="0" err="1"/>
              <a:t>user_id</a:t>
            </a:r>
            <a:r>
              <a:rPr lang="en-IN" b="1" dirty="0"/>
              <a:t>, </a:t>
            </a:r>
            <a:r>
              <a:rPr lang="en-IN" b="1" dirty="0" err="1"/>
              <a:t>u.Username</a:t>
            </a:r>
            <a:r>
              <a:rPr lang="en-IN" b="1" dirty="0"/>
              <a:t> </a:t>
            </a:r>
          </a:p>
          <a:p>
            <a:r>
              <a:rPr lang="en-IN" b="1" dirty="0"/>
              <a:t>FROM users u </a:t>
            </a:r>
          </a:p>
          <a:p>
            <a:r>
              <a:rPr lang="en-IN" b="1" dirty="0"/>
              <a:t>WHERE NOT EXISTS ( </a:t>
            </a:r>
          </a:p>
          <a:p>
            <a:r>
              <a:rPr lang="en-IN" b="1" dirty="0"/>
              <a:t>     SELECT 1    </a:t>
            </a:r>
          </a:p>
          <a:p>
            <a:r>
              <a:rPr lang="en-IN" b="1" dirty="0"/>
              <a:t>     FROM photos p    </a:t>
            </a:r>
          </a:p>
          <a:p>
            <a:r>
              <a:rPr lang="en-IN" b="1" dirty="0"/>
              <a:t>     WHERE NOT EXISTS ( SELECT 1   FROM likes l    </a:t>
            </a:r>
          </a:p>
          <a:p>
            <a:r>
              <a:rPr lang="en-IN" b="1" dirty="0"/>
              <a:t>     WHERE </a:t>
            </a:r>
            <a:r>
              <a:rPr lang="en-IN" b="1" dirty="0" err="1"/>
              <a:t>l.photo_id</a:t>
            </a:r>
            <a:r>
              <a:rPr lang="en-IN" b="1" dirty="0"/>
              <a:t> = p.id AND </a:t>
            </a:r>
            <a:r>
              <a:rPr lang="en-IN" b="1" dirty="0" err="1"/>
              <a:t>l.user_id</a:t>
            </a:r>
            <a:r>
              <a:rPr lang="en-IN" b="1" dirty="0"/>
              <a:t> = u.id   </a:t>
            </a:r>
          </a:p>
          <a:p>
            <a:r>
              <a:rPr lang="en-IN" b="1" dirty="0"/>
              <a:t> ));</a:t>
            </a:r>
          </a:p>
          <a:p>
            <a:endParaRPr lang="en-IN" dirty="0"/>
          </a:p>
        </p:txBody>
      </p:sp>
    </p:spTree>
    <p:extLst>
      <p:ext uri="{BB962C8B-B14F-4D97-AF65-F5344CB8AC3E}">
        <p14:creationId xmlns:p14="http://schemas.microsoft.com/office/powerpoint/2010/main" val="29660700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3A1631E-7AE7-7DFA-73EC-F768EE5EBDEF}"/>
              </a:ext>
            </a:extLst>
          </p:cNvPr>
          <p:cNvSpPr>
            <a:spLocks noGrp="1"/>
          </p:cNvSpPr>
          <p:nvPr>
            <p:ph idx="1"/>
          </p:nvPr>
        </p:nvSpPr>
        <p:spPr>
          <a:xfrm>
            <a:off x="396183" y="853658"/>
            <a:ext cx="11399633" cy="2381865"/>
          </a:xfrm>
        </p:spPr>
        <p:txBody>
          <a:bodyPr>
            <a:normAutofit/>
          </a:bodyPr>
          <a:lstStyle/>
          <a:p>
            <a:r>
              <a:rPr lang="en-US" sz="2000" dirty="0">
                <a:solidFill>
                  <a:schemeClr val="tx1"/>
                </a:solidFill>
              </a:rPr>
              <a:t>Users who had liked every single photo on Instagram were flagged as potential bots, helping to ensure platform authenticity.</a:t>
            </a:r>
          </a:p>
          <a:p>
            <a:r>
              <a:rPr lang="en-US" sz="2000" dirty="0">
                <a:solidFill>
                  <a:schemeClr val="tx1"/>
                </a:solidFill>
              </a:rPr>
              <a:t>We have 13 such users based on the data who have liked all 257 posts, user-</a:t>
            </a:r>
            <a:r>
              <a:rPr lang="en-US" sz="2000" dirty="0" err="1">
                <a:solidFill>
                  <a:schemeClr val="tx1"/>
                </a:solidFill>
              </a:rPr>
              <a:t>ld</a:t>
            </a:r>
            <a:r>
              <a:rPr lang="en-US" sz="2000" dirty="0">
                <a:solidFill>
                  <a:schemeClr val="tx1"/>
                </a:solidFill>
              </a:rPr>
              <a:t> for the same are specified below.</a:t>
            </a:r>
            <a:endParaRPr lang="en-IN" sz="2000" dirty="0">
              <a:solidFill>
                <a:schemeClr val="tx1"/>
              </a:solidFill>
            </a:endParaRPr>
          </a:p>
        </p:txBody>
      </p:sp>
      <p:sp>
        <p:nvSpPr>
          <p:cNvPr id="6" name="TextBox 5">
            <a:extLst>
              <a:ext uri="{FF2B5EF4-FFF2-40B4-BE49-F238E27FC236}">
                <a16:creationId xmlns:a16="http://schemas.microsoft.com/office/drawing/2014/main" id="{C02FB105-9FEF-0BD0-C066-EB0AB9B2746C}"/>
              </a:ext>
            </a:extLst>
          </p:cNvPr>
          <p:cNvSpPr txBox="1"/>
          <p:nvPr/>
        </p:nvSpPr>
        <p:spPr>
          <a:xfrm>
            <a:off x="1383890" y="2627018"/>
            <a:ext cx="3335594" cy="3970318"/>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r>
              <a:rPr lang="en-IN" dirty="0"/>
              <a:t>ID     username</a:t>
            </a:r>
          </a:p>
          <a:p>
            <a:r>
              <a:rPr lang="en-IN" dirty="0"/>
              <a:t>5	Aniya_Hackett</a:t>
            </a:r>
          </a:p>
          <a:p>
            <a:r>
              <a:rPr lang="en-IN" dirty="0"/>
              <a:t>14	Jaclyn81</a:t>
            </a:r>
          </a:p>
          <a:p>
            <a:r>
              <a:rPr lang="en-IN" dirty="0"/>
              <a:t>21	Rocio33</a:t>
            </a:r>
          </a:p>
          <a:p>
            <a:r>
              <a:rPr lang="en-IN" dirty="0"/>
              <a:t>24	Maxwell.Halvorson</a:t>
            </a:r>
          </a:p>
          <a:p>
            <a:r>
              <a:rPr lang="en-IN" dirty="0"/>
              <a:t>36	Ollie_Ledner37</a:t>
            </a:r>
          </a:p>
          <a:p>
            <a:r>
              <a:rPr lang="en-IN" dirty="0"/>
              <a:t>41	Mckenna17</a:t>
            </a:r>
          </a:p>
          <a:p>
            <a:r>
              <a:rPr lang="en-IN" dirty="0"/>
              <a:t>54	Duane60</a:t>
            </a:r>
          </a:p>
          <a:p>
            <a:r>
              <a:rPr lang="en-IN" dirty="0"/>
              <a:t>57	</a:t>
            </a:r>
            <a:r>
              <a:rPr lang="en-IN" dirty="0" err="1"/>
              <a:t>Julien_Schmidt</a:t>
            </a:r>
            <a:endParaRPr lang="en-IN" dirty="0"/>
          </a:p>
          <a:p>
            <a:r>
              <a:rPr lang="en-IN" dirty="0"/>
              <a:t>66	Mike.Auer39</a:t>
            </a:r>
          </a:p>
          <a:p>
            <a:r>
              <a:rPr lang="en-IN" dirty="0"/>
              <a:t>71	Nia_Haag</a:t>
            </a:r>
          </a:p>
          <a:p>
            <a:r>
              <a:rPr lang="en-IN" dirty="0"/>
              <a:t>75	Leslie67</a:t>
            </a:r>
          </a:p>
          <a:p>
            <a:r>
              <a:rPr lang="en-IN" dirty="0"/>
              <a:t>76	Janelle.Nikolaus81</a:t>
            </a:r>
          </a:p>
          <a:p>
            <a:r>
              <a:rPr lang="en-IN" dirty="0"/>
              <a:t>91	Bethany20</a:t>
            </a:r>
          </a:p>
        </p:txBody>
      </p:sp>
      <p:cxnSp>
        <p:nvCxnSpPr>
          <p:cNvPr id="8" name="Straight Connector 7">
            <a:extLst>
              <a:ext uri="{FF2B5EF4-FFF2-40B4-BE49-F238E27FC236}">
                <a16:creationId xmlns:a16="http://schemas.microsoft.com/office/drawing/2014/main" id="{52D6393C-BE75-02C4-0732-0FD5D1FDA7A3}"/>
              </a:ext>
            </a:extLst>
          </p:cNvPr>
          <p:cNvCxnSpPr>
            <a:cxnSpLocks/>
          </p:cNvCxnSpPr>
          <p:nvPr/>
        </p:nvCxnSpPr>
        <p:spPr>
          <a:xfrm>
            <a:off x="1877961" y="2627018"/>
            <a:ext cx="0" cy="3999924"/>
          </a:xfrm>
          <a:prstGeom prst="line">
            <a:avLst/>
          </a:prstGeom>
        </p:spPr>
        <p:style>
          <a:lnRef idx="2">
            <a:schemeClr val="dk1"/>
          </a:lnRef>
          <a:fillRef idx="0">
            <a:schemeClr val="dk1"/>
          </a:fillRef>
          <a:effectRef idx="1">
            <a:schemeClr val="dk1"/>
          </a:effectRef>
          <a:fontRef idx="minor">
            <a:schemeClr val="tx1"/>
          </a:fontRef>
        </p:style>
      </p:cxnSp>
      <p:cxnSp>
        <p:nvCxnSpPr>
          <p:cNvPr id="11" name="Straight Connector 10">
            <a:extLst>
              <a:ext uri="{FF2B5EF4-FFF2-40B4-BE49-F238E27FC236}">
                <a16:creationId xmlns:a16="http://schemas.microsoft.com/office/drawing/2014/main" id="{523067C2-788A-AF2E-AE89-A03794A5138F}"/>
              </a:ext>
            </a:extLst>
          </p:cNvPr>
          <p:cNvCxnSpPr/>
          <p:nvPr/>
        </p:nvCxnSpPr>
        <p:spPr>
          <a:xfrm>
            <a:off x="1383890" y="2930013"/>
            <a:ext cx="3335594" cy="0"/>
          </a:xfrm>
          <a:prstGeom prst="line">
            <a:avLst/>
          </a:prstGeom>
        </p:spPr>
        <p:style>
          <a:lnRef idx="2">
            <a:schemeClr val="dk1"/>
          </a:lnRef>
          <a:fillRef idx="0">
            <a:schemeClr val="dk1"/>
          </a:fillRef>
          <a:effectRef idx="1">
            <a:schemeClr val="dk1"/>
          </a:effectRef>
          <a:fontRef idx="minor">
            <a:schemeClr val="tx1"/>
          </a:fontRef>
        </p:style>
      </p:cxnSp>
      <p:pic>
        <p:nvPicPr>
          <p:cNvPr id="13" name="Picture 12">
            <a:extLst>
              <a:ext uri="{FF2B5EF4-FFF2-40B4-BE49-F238E27FC236}">
                <a16:creationId xmlns:a16="http://schemas.microsoft.com/office/drawing/2014/main" id="{E8A94E48-C271-EBDC-679C-E1CC13D618C3}"/>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10000" b="90000" l="10000" r="90000"/>
                    </a14:imgEffect>
                  </a14:imgLayer>
                </a14:imgProps>
              </a:ext>
            </a:extLst>
          </a:blip>
          <a:stretch>
            <a:fillRect/>
          </a:stretch>
        </p:blipFill>
        <p:spPr>
          <a:xfrm>
            <a:off x="8502009" y="1998911"/>
            <a:ext cx="3716594" cy="2473224"/>
          </a:xfrm>
          <a:prstGeom prst="rect">
            <a:avLst/>
          </a:prstGeom>
        </p:spPr>
      </p:pic>
      <p:pic>
        <p:nvPicPr>
          <p:cNvPr id="2" name="Picture 1">
            <a:extLst>
              <a:ext uri="{FF2B5EF4-FFF2-40B4-BE49-F238E27FC236}">
                <a16:creationId xmlns:a16="http://schemas.microsoft.com/office/drawing/2014/main" id="{8FF08D38-A272-34CA-1574-9AB4F418A326}"/>
              </a:ext>
            </a:extLst>
          </p:cNvPr>
          <p:cNvPicPr>
            <a:picLocks noChangeAspect="1"/>
          </p:cNvPicPr>
          <p:nvPr/>
        </p:nvPicPr>
        <p:blipFill>
          <a:blip r:embed="rId4"/>
          <a:stretch>
            <a:fillRect/>
          </a:stretch>
        </p:blipFill>
        <p:spPr>
          <a:xfrm>
            <a:off x="5095109" y="3342969"/>
            <a:ext cx="4583879" cy="3058232"/>
          </a:xfrm>
          <a:prstGeom prst="ellipse">
            <a:avLst/>
          </a:prstGeom>
          <a:ln>
            <a:noFill/>
          </a:ln>
          <a:effectLst>
            <a:softEdge rad="112500"/>
          </a:effectLst>
        </p:spPr>
      </p:pic>
    </p:spTree>
    <p:extLst>
      <p:ext uri="{BB962C8B-B14F-4D97-AF65-F5344CB8AC3E}">
        <p14:creationId xmlns:p14="http://schemas.microsoft.com/office/powerpoint/2010/main" val="11175158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C13DD-2C38-1BD0-077A-08061A477D87}"/>
              </a:ext>
            </a:extLst>
          </p:cNvPr>
          <p:cNvSpPr>
            <a:spLocks noGrp="1"/>
          </p:cNvSpPr>
          <p:nvPr>
            <p:ph type="title"/>
          </p:nvPr>
        </p:nvSpPr>
        <p:spPr/>
        <p:txBody>
          <a:bodyPr>
            <a:normAutofit/>
          </a:bodyPr>
          <a:lstStyle/>
          <a:p>
            <a:r>
              <a:rPr lang="en-IN" sz="4400" dirty="0">
                <a:latin typeface="Maiandra GD" panose="020E0502030308020204" pitchFamily="34" charset="0"/>
              </a:rPr>
              <a:t>RESULT</a:t>
            </a:r>
          </a:p>
        </p:txBody>
      </p:sp>
      <p:sp>
        <p:nvSpPr>
          <p:cNvPr id="3" name="Content Placeholder 2">
            <a:extLst>
              <a:ext uri="{FF2B5EF4-FFF2-40B4-BE49-F238E27FC236}">
                <a16:creationId xmlns:a16="http://schemas.microsoft.com/office/drawing/2014/main" id="{9613705C-C6A0-A572-7F6C-61F11F8D33E6}"/>
              </a:ext>
            </a:extLst>
          </p:cNvPr>
          <p:cNvSpPr>
            <a:spLocks noGrp="1"/>
          </p:cNvSpPr>
          <p:nvPr>
            <p:ph idx="1"/>
          </p:nvPr>
        </p:nvSpPr>
        <p:spPr>
          <a:xfrm>
            <a:off x="540774" y="1641987"/>
            <a:ext cx="8733228" cy="4399375"/>
          </a:xfrm>
        </p:spPr>
        <p:txBody>
          <a:bodyPr>
            <a:normAutofit/>
          </a:bodyPr>
          <a:lstStyle/>
          <a:p>
            <a:r>
              <a:rPr lang="en-US" sz="2000" dirty="0"/>
              <a:t>Through this project, I successfully accomplished the following:</a:t>
            </a:r>
          </a:p>
          <a:p>
            <a:r>
              <a:rPr lang="en-US" sz="2000" dirty="0"/>
              <a:t>From this project ,I got an idea how data is used to make data driven decisions.</a:t>
            </a:r>
          </a:p>
          <a:p>
            <a:r>
              <a:rPr lang="en-US" sz="2000" dirty="0"/>
              <a:t>Generated key insights that can directly impact marketing strategies and ad campaign planning.</a:t>
            </a:r>
          </a:p>
          <a:p>
            <a:r>
              <a:rPr lang="en-US" sz="2000" dirty="0"/>
              <a:t>Identified potential areas for improving user engagement and re-engaging inactive users.</a:t>
            </a:r>
          </a:p>
          <a:p>
            <a:r>
              <a:rPr lang="en-US" sz="2000" dirty="0"/>
              <a:t>Provided the marketing and product teams with actionable data that could help shape Instagram’s future growth.</a:t>
            </a:r>
          </a:p>
          <a:p>
            <a:r>
              <a:rPr lang="en-US" sz="2000" dirty="0"/>
              <a:t>The analysis provided valuable information about user behavior, which could lead to better-targeted campaigns and improved user retention strategies for future product features and updates.</a:t>
            </a:r>
          </a:p>
          <a:p>
            <a:endParaRPr lang="en-IN" dirty="0"/>
          </a:p>
        </p:txBody>
      </p:sp>
    </p:spTree>
    <p:extLst>
      <p:ext uri="{BB962C8B-B14F-4D97-AF65-F5344CB8AC3E}">
        <p14:creationId xmlns:p14="http://schemas.microsoft.com/office/powerpoint/2010/main" val="15601862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3751D-6137-E6C6-5CA0-48A975D0E318}"/>
              </a:ext>
            </a:extLst>
          </p:cNvPr>
          <p:cNvSpPr>
            <a:spLocks noGrp="1"/>
          </p:cNvSpPr>
          <p:nvPr>
            <p:ph type="title"/>
          </p:nvPr>
        </p:nvSpPr>
        <p:spPr>
          <a:xfrm>
            <a:off x="1179871" y="2133600"/>
            <a:ext cx="10363200" cy="2281084"/>
          </a:xfrm>
        </p:spPr>
        <p:txBody>
          <a:bodyPr>
            <a:normAutofit/>
          </a:bodyPr>
          <a:lstStyle/>
          <a:p>
            <a:r>
              <a:rPr lang="en-IN" sz="10300" dirty="0">
                <a:ln w="0"/>
                <a:effectLst>
                  <a:outerShdw blurRad="38100" dist="25400" dir="5400000" algn="ctr" rotWithShape="0">
                    <a:srgbClr val="6E747A">
                      <a:alpha val="43000"/>
                    </a:srgbClr>
                  </a:outerShdw>
                </a:effectLst>
                <a:latin typeface="Maiandra GD" panose="020E0502030308020204" pitchFamily="34" charset="0"/>
              </a:rPr>
              <a:t>THANK YOU</a:t>
            </a:r>
          </a:p>
        </p:txBody>
      </p:sp>
    </p:spTree>
    <p:extLst>
      <p:ext uri="{BB962C8B-B14F-4D97-AF65-F5344CB8AC3E}">
        <p14:creationId xmlns:p14="http://schemas.microsoft.com/office/powerpoint/2010/main" val="5988905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AC1F60-18C4-648D-E475-7FDDDFFE6DE1}"/>
              </a:ext>
            </a:extLst>
          </p:cNvPr>
          <p:cNvSpPr>
            <a:spLocks noGrp="1"/>
          </p:cNvSpPr>
          <p:nvPr>
            <p:ph type="title"/>
          </p:nvPr>
        </p:nvSpPr>
        <p:spPr>
          <a:xfrm>
            <a:off x="664547" y="180803"/>
            <a:ext cx="4133595" cy="1176049"/>
          </a:xfrm>
        </p:spPr>
        <p:txBody>
          <a:bodyPr>
            <a:normAutofit/>
          </a:bodyPr>
          <a:lstStyle/>
          <a:p>
            <a:r>
              <a:rPr lang="en-IN" sz="4000" b="1" dirty="0">
                <a:latin typeface="Maiandra GD" panose="020E0502030308020204" pitchFamily="34" charset="0"/>
              </a:rPr>
              <a:t>OVERVIEW</a:t>
            </a:r>
          </a:p>
        </p:txBody>
      </p:sp>
      <p:sp>
        <p:nvSpPr>
          <p:cNvPr id="3" name="Content Placeholder 2">
            <a:extLst>
              <a:ext uri="{FF2B5EF4-FFF2-40B4-BE49-F238E27FC236}">
                <a16:creationId xmlns:a16="http://schemas.microsoft.com/office/drawing/2014/main" id="{FB0F68FB-0847-7F8D-55C1-534192AF0A27}"/>
              </a:ext>
            </a:extLst>
          </p:cNvPr>
          <p:cNvSpPr>
            <a:spLocks noGrp="1"/>
          </p:cNvSpPr>
          <p:nvPr>
            <p:ph idx="4294967295"/>
          </p:nvPr>
        </p:nvSpPr>
        <p:spPr>
          <a:xfrm>
            <a:off x="0" y="1189038"/>
            <a:ext cx="9663113" cy="5265737"/>
          </a:xfrm>
        </p:spPr>
        <p:txBody>
          <a:bodyPr>
            <a:normAutofit/>
          </a:bodyPr>
          <a:lstStyle/>
          <a:p>
            <a:r>
              <a:rPr lang="en-US" sz="2000" dirty="0">
                <a:solidFill>
                  <a:schemeClr val="tx1"/>
                </a:solidFill>
              </a:rPr>
              <a:t>The goal of this project is to analyze Instagram user data using SQL to generate insights that can help drive marketing strategies, improve user engagement, and inform business decisions. </a:t>
            </a:r>
          </a:p>
          <a:p>
            <a:r>
              <a:rPr lang="en-US" sz="2000" dirty="0">
                <a:solidFill>
                  <a:schemeClr val="tx1"/>
                </a:solidFill>
              </a:rPr>
              <a:t>The objective is to extract valuable information from user interactions, such as user activity, photo engagement, hashtag popularity, and user demographics. These insights will be used by various teams within the business to enhance product features, optimize marketing efforts, and ensure the platform’s continued success.</a:t>
            </a:r>
          </a:p>
          <a:p>
            <a:r>
              <a:rPr lang="en-US" sz="2000" dirty="0">
                <a:solidFill>
                  <a:schemeClr val="tx1"/>
                </a:solidFill>
              </a:rPr>
              <a:t>The project focuses on two main areas:</a:t>
            </a:r>
          </a:p>
          <a:p>
            <a:r>
              <a:rPr lang="en-US" sz="2000" b="1" dirty="0">
                <a:solidFill>
                  <a:schemeClr val="tx1"/>
                </a:solidFill>
              </a:rPr>
              <a:t>Marketing Analysis: </a:t>
            </a:r>
            <a:r>
              <a:rPr lang="en-US" sz="2000" dirty="0">
                <a:solidFill>
                  <a:schemeClr val="tx1"/>
                </a:solidFill>
              </a:rPr>
              <a:t>Tasks aimed at improving user engagement, identifying loyal users, assessing contest results, and determining the best strategies for ad campaigns.</a:t>
            </a:r>
          </a:p>
          <a:p>
            <a:r>
              <a:rPr lang="en-US" sz="2000" b="1" dirty="0">
                <a:solidFill>
                  <a:schemeClr val="tx1"/>
                </a:solidFill>
              </a:rPr>
              <a:t>Investor Metrics:</a:t>
            </a:r>
            <a:r>
              <a:rPr lang="en-US" sz="2000" dirty="0">
                <a:solidFill>
                  <a:schemeClr val="tx1"/>
                </a:solidFill>
              </a:rPr>
              <a:t> Tasks to assess the overall activity on the platform, including average user engagement, detection of fake accounts, and performance metrics for investors.</a:t>
            </a:r>
            <a:endParaRPr lang="en-IN" sz="2000" dirty="0">
              <a:solidFill>
                <a:schemeClr val="tx1"/>
              </a:solidFill>
            </a:endParaRPr>
          </a:p>
        </p:txBody>
      </p:sp>
    </p:spTree>
    <p:extLst>
      <p:ext uri="{BB962C8B-B14F-4D97-AF65-F5344CB8AC3E}">
        <p14:creationId xmlns:p14="http://schemas.microsoft.com/office/powerpoint/2010/main" val="26439882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0AFD85B-5546-908D-5F83-E6C62112424A}"/>
              </a:ext>
            </a:extLst>
          </p:cNvPr>
          <p:cNvSpPr>
            <a:spLocks noGrp="1"/>
          </p:cNvSpPr>
          <p:nvPr>
            <p:ph type="title"/>
          </p:nvPr>
        </p:nvSpPr>
        <p:spPr>
          <a:xfrm>
            <a:off x="664548" y="708468"/>
            <a:ext cx="8534400" cy="1507067"/>
          </a:xfrm>
        </p:spPr>
        <p:txBody>
          <a:bodyPr>
            <a:normAutofit/>
          </a:bodyPr>
          <a:lstStyle/>
          <a:p>
            <a:r>
              <a:rPr lang="en-IN" sz="5400" dirty="0">
                <a:latin typeface="Maiandra GD" panose="020E0502030308020204" pitchFamily="34" charset="0"/>
              </a:rPr>
              <a:t>TECH-STACK</a:t>
            </a:r>
          </a:p>
        </p:txBody>
      </p:sp>
      <p:sp>
        <p:nvSpPr>
          <p:cNvPr id="4" name="Content Placeholder 3">
            <a:extLst>
              <a:ext uri="{FF2B5EF4-FFF2-40B4-BE49-F238E27FC236}">
                <a16:creationId xmlns:a16="http://schemas.microsoft.com/office/drawing/2014/main" id="{9AC89CA8-F564-ED13-4452-F64BE7C4C771}"/>
              </a:ext>
            </a:extLst>
          </p:cNvPr>
          <p:cNvSpPr>
            <a:spLocks noGrp="1"/>
          </p:cNvSpPr>
          <p:nvPr>
            <p:ph idx="1"/>
          </p:nvPr>
        </p:nvSpPr>
        <p:spPr>
          <a:xfrm>
            <a:off x="445345" y="2215535"/>
            <a:ext cx="7135325" cy="3068758"/>
          </a:xfrm>
        </p:spPr>
        <p:txBody>
          <a:bodyPr>
            <a:normAutofit/>
          </a:bodyPr>
          <a:lstStyle/>
          <a:p>
            <a:r>
              <a:rPr lang="en-US" sz="2000" b="1" dirty="0">
                <a:solidFill>
                  <a:schemeClr val="tx1"/>
                </a:solidFill>
              </a:rPr>
              <a:t>Tech-Stack Used MySQL Workbench: </a:t>
            </a:r>
          </a:p>
          <a:p>
            <a:pPr marL="0" indent="0">
              <a:buNone/>
            </a:pPr>
            <a:r>
              <a:rPr lang="en-US" sz="2000" dirty="0">
                <a:solidFill>
                  <a:schemeClr val="tx1"/>
                </a:solidFill>
              </a:rPr>
              <a:t>I used MySQL Workbench as my primary tool for this project. It provided an intuitive interface for running SQL queries, visualizing the data, and handling database management. I chose MySQL Workbench because of its powerful SQL execution features, ease of use, and compatibility with large datasets.</a:t>
            </a:r>
            <a:endParaRPr lang="en-IN" sz="2000" dirty="0">
              <a:solidFill>
                <a:schemeClr val="tx1"/>
              </a:solidFill>
            </a:endParaRPr>
          </a:p>
        </p:txBody>
      </p:sp>
      <p:pic>
        <p:nvPicPr>
          <p:cNvPr id="2" name="Picture 1">
            <a:extLst>
              <a:ext uri="{FF2B5EF4-FFF2-40B4-BE49-F238E27FC236}">
                <a16:creationId xmlns:a16="http://schemas.microsoft.com/office/drawing/2014/main" id="{4613F3A0-1A1B-33C0-C0BA-3447117C4C4A}"/>
              </a:ext>
            </a:extLst>
          </p:cNvPr>
          <p:cNvPicPr>
            <a:picLocks noChangeAspect="1"/>
          </p:cNvPicPr>
          <p:nvPr/>
        </p:nvPicPr>
        <p:blipFill>
          <a:blip r:embed="rId2"/>
          <a:stretch>
            <a:fillRect/>
          </a:stretch>
        </p:blipFill>
        <p:spPr>
          <a:xfrm>
            <a:off x="7463811" y="3468875"/>
            <a:ext cx="4577272" cy="2694390"/>
          </a:xfrm>
          <a:prstGeom prst="ellipse">
            <a:avLst/>
          </a:prstGeom>
          <a:ln>
            <a:noFill/>
          </a:ln>
          <a:effectLst>
            <a:softEdge rad="112500"/>
          </a:effectLst>
        </p:spPr>
      </p:pic>
    </p:spTree>
    <p:extLst>
      <p:ext uri="{BB962C8B-B14F-4D97-AF65-F5344CB8AC3E}">
        <p14:creationId xmlns:p14="http://schemas.microsoft.com/office/powerpoint/2010/main" val="17674190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9EB742-F4E6-26B4-EC64-BEC7D3580A9D}"/>
              </a:ext>
            </a:extLst>
          </p:cNvPr>
          <p:cNvSpPr>
            <a:spLocks noGrp="1"/>
          </p:cNvSpPr>
          <p:nvPr>
            <p:ph type="title"/>
          </p:nvPr>
        </p:nvSpPr>
        <p:spPr>
          <a:xfrm>
            <a:off x="491613" y="102146"/>
            <a:ext cx="5083277" cy="1146551"/>
          </a:xfrm>
        </p:spPr>
        <p:txBody>
          <a:bodyPr/>
          <a:lstStyle/>
          <a:p>
            <a:r>
              <a:rPr lang="en-US" b="1" dirty="0">
                <a:solidFill>
                  <a:schemeClr val="tx1"/>
                </a:solidFill>
                <a:latin typeface="Maiandra GD" panose="020E0502030308020204" pitchFamily="34" charset="0"/>
              </a:rPr>
              <a:t>Marketing Analysis</a:t>
            </a:r>
            <a:endParaRPr lang="en-IN" dirty="0">
              <a:latin typeface="Maiandra GD" panose="020E0502030308020204" pitchFamily="34" charset="0"/>
            </a:endParaRPr>
          </a:p>
        </p:txBody>
      </p:sp>
      <p:sp>
        <p:nvSpPr>
          <p:cNvPr id="3" name="Content Placeholder 2">
            <a:extLst>
              <a:ext uri="{FF2B5EF4-FFF2-40B4-BE49-F238E27FC236}">
                <a16:creationId xmlns:a16="http://schemas.microsoft.com/office/drawing/2014/main" id="{792B9F00-7327-D53F-FB47-48F1E9529348}"/>
              </a:ext>
            </a:extLst>
          </p:cNvPr>
          <p:cNvSpPr>
            <a:spLocks noGrp="1"/>
          </p:cNvSpPr>
          <p:nvPr>
            <p:ph idx="1"/>
          </p:nvPr>
        </p:nvSpPr>
        <p:spPr>
          <a:xfrm>
            <a:off x="143437" y="1105037"/>
            <a:ext cx="11704433" cy="1628332"/>
          </a:xfrm>
        </p:spPr>
        <p:txBody>
          <a:bodyPr>
            <a:normAutofit/>
          </a:bodyPr>
          <a:lstStyle/>
          <a:p>
            <a:r>
              <a:rPr lang="en-US" sz="2000" dirty="0">
                <a:solidFill>
                  <a:schemeClr val="tx1"/>
                </a:solidFill>
              </a:rPr>
              <a:t> </a:t>
            </a:r>
            <a:r>
              <a:rPr lang="en-US" sz="2000" b="1" dirty="0">
                <a:solidFill>
                  <a:schemeClr val="tx1"/>
                </a:solidFill>
              </a:rPr>
              <a:t>Loyal User Reward: </a:t>
            </a:r>
            <a:r>
              <a:rPr lang="en-US" sz="2000" dirty="0">
                <a:solidFill>
                  <a:schemeClr val="tx1"/>
                </a:solidFill>
              </a:rPr>
              <a:t>The marketing team wants to reward the most loyal users, i.e., those who have been using the platform for the longest time.</a:t>
            </a:r>
          </a:p>
          <a:p>
            <a:r>
              <a:rPr lang="en-US" sz="2000" b="1" dirty="0">
                <a:solidFill>
                  <a:schemeClr val="tx1"/>
                </a:solidFill>
              </a:rPr>
              <a:t>Your Task: </a:t>
            </a:r>
            <a:r>
              <a:rPr lang="en-US" sz="2000" dirty="0">
                <a:solidFill>
                  <a:schemeClr val="tx1"/>
                </a:solidFill>
              </a:rPr>
              <a:t>Identify the five oldest users on Instagram from the provided database.</a:t>
            </a:r>
            <a:endParaRPr lang="en-IN" sz="2000" dirty="0">
              <a:solidFill>
                <a:schemeClr val="tx1"/>
              </a:solidFill>
            </a:endParaRPr>
          </a:p>
        </p:txBody>
      </p:sp>
      <p:sp>
        <p:nvSpPr>
          <p:cNvPr id="6" name="TextBox 5">
            <a:extLst>
              <a:ext uri="{FF2B5EF4-FFF2-40B4-BE49-F238E27FC236}">
                <a16:creationId xmlns:a16="http://schemas.microsoft.com/office/drawing/2014/main" id="{D0234BD6-9768-4952-4770-26B09234FCDA}"/>
              </a:ext>
            </a:extLst>
          </p:cNvPr>
          <p:cNvSpPr txBox="1"/>
          <p:nvPr/>
        </p:nvSpPr>
        <p:spPr>
          <a:xfrm>
            <a:off x="2305665" y="2812930"/>
            <a:ext cx="6302478" cy="923330"/>
          </a:xfrm>
          <a:prstGeom prst="rect">
            <a:avLst/>
          </a:prstGeom>
          <a:ln/>
        </p:spPr>
        <p:style>
          <a:lnRef idx="1">
            <a:schemeClr val="accent1"/>
          </a:lnRef>
          <a:fillRef idx="2">
            <a:schemeClr val="accent1"/>
          </a:fillRef>
          <a:effectRef idx="1">
            <a:schemeClr val="accent1"/>
          </a:effectRef>
          <a:fontRef idx="minor">
            <a:schemeClr val="dk1"/>
          </a:fontRef>
        </p:style>
        <p:txBody>
          <a:bodyPr wrap="square" rtlCol="0">
            <a:spAutoFit/>
          </a:bodyPr>
          <a:lstStyle/>
          <a:p>
            <a:endParaRPr lang="en-US" dirty="0"/>
          </a:p>
          <a:p>
            <a:r>
              <a:rPr lang="en-US" b="1" dirty="0"/>
              <a:t>SELECT * FROM USERS ORDER BY CREATED_AT LIMIT 5;</a:t>
            </a:r>
          </a:p>
          <a:p>
            <a:endParaRPr lang="en-IN" dirty="0"/>
          </a:p>
        </p:txBody>
      </p:sp>
    </p:spTree>
    <p:extLst>
      <p:ext uri="{BB962C8B-B14F-4D97-AF65-F5344CB8AC3E}">
        <p14:creationId xmlns:p14="http://schemas.microsoft.com/office/powerpoint/2010/main" val="40997983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39F7A73-7372-572A-376F-48AB993A50A2}"/>
              </a:ext>
            </a:extLst>
          </p:cNvPr>
          <p:cNvSpPr>
            <a:spLocks noGrp="1"/>
          </p:cNvSpPr>
          <p:nvPr>
            <p:ph idx="1"/>
          </p:nvPr>
        </p:nvSpPr>
        <p:spPr>
          <a:xfrm>
            <a:off x="648929" y="685800"/>
            <a:ext cx="11280057" cy="1762432"/>
          </a:xfrm>
        </p:spPr>
        <p:txBody>
          <a:bodyPr>
            <a:normAutofit/>
          </a:bodyPr>
          <a:lstStyle/>
          <a:p>
            <a:r>
              <a:rPr lang="en-US" sz="2000" b="1" dirty="0">
                <a:solidFill>
                  <a:schemeClr val="tx1"/>
                </a:solidFill>
              </a:rPr>
              <a:t>Loyal Users: </a:t>
            </a:r>
            <a:r>
              <a:rPr lang="en-US" sz="2000" dirty="0">
                <a:solidFill>
                  <a:schemeClr val="tx1"/>
                </a:solidFill>
              </a:rPr>
              <a:t>The analysis revealed the oldest users on the platform, allowing the marketing team to target them for loyalty programs or special offers.</a:t>
            </a:r>
          </a:p>
          <a:p>
            <a:r>
              <a:rPr lang="en-US" sz="2000" dirty="0">
                <a:solidFill>
                  <a:schemeClr val="tx1"/>
                </a:solidFill>
              </a:rPr>
              <a:t>The analysis revealed that the oldest users created their account in 2016.</a:t>
            </a:r>
          </a:p>
          <a:p>
            <a:endParaRPr lang="en-IN" sz="2000" dirty="0">
              <a:solidFill>
                <a:schemeClr val="tx1"/>
              </a:solidFill>
            </a:endParaRPr>
          </a:p>
        </p:txBody>
      </p:sp>
      <p:pic>
        <p:nvPicPr>
          <p:cNvPr id="4" name="Picture 3">
            <a:extLst>
              <a:ext uri="{FF2B5EF4-FFF2-40B4-BE49-F238E27FC236}">
                <a16:creationId xmlns:a16="http://schemas.microsoft.com/office/drawing/2014/main" id="{1B9901BF-0B97-B322-7F68-0E2CABA6970C}"/>
              </a:ext>
            </a:extLst>
          </p:cNvPr>
          <p:cNvPicPr>
            <a:picLocks noChangeAspect="1"/>
          </p:cNvPicPr>
          <p:nvPr/>
        </p:nvPicPr>
        <p:blipFill>
          <a:blip r:embed="rId2"/>
          <a:stretch>
            <a:fillRect/>
          </a:stretch>
        </p:blipFill>
        <p:spPr>
          <a:xfrm>
            <a:off x="6494886" y="3293806"/>
            <a:ext cx="5611080" cy="2679291"/>
          </a:xfrm>
          <a:prstGeom prst="rect">
            <a:avLst/>
          </a:prstGeom>
          <a:ln>
            <a:noFill/>
          </a:ln>
          <a:effectLst>
            <a:softEdge rad="112500"/>
          </a:effectLst>
        </p:spPr>
      </p:pic>
      <p:pic>
        <p:nvPicPr>
          <p:cNvPr id="9" name="Picture 8">
            <a:extLst>
              <a:ext uri="{FF2B5EF4-FFF2-40B4-BE49-F238E27FC236}">
                <a16:creationId xmlns:a16="http://schemas.microsoft.com/office/drawing/2014/main" id="{FB026F1C-6C8F-24B6-454A-86CFE25E124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7254" y="2711245"/>
            <a:ext cx="5761703" cy="2679290"/>
          </a:xfrm>
          <a:prstGeom prst="rect">
            <a:avLst/>
          </a:prstGeom>
        </p:spPr>
      </p:pic>
    </p:spTree>
    <p:extLst>
      <p:ext uri="{BB962C8B-B14F-4D97-AF65-F5344CB8AC3E}">
        <p14:creationId xmlns:p14="http://schemas.microsoft.com/office/powerpoint/2010/main" val="41812678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33C79DD-48F5-BB6D-5434-F90F4215EE43}"/>
              </a:ext>
            </a:extLst>
          </p:cNvPr>
          <p:cNvSpPr>
            <a:spLocks noGrp="1"/>
          </p:cNvSpPr>
          <p:nvPr>
            <p:ph idx="1"/>
          </p:nvPr>
        </p:nvSpPr>
        <p:spPr>
          <a:xfrm>
            <a:off x="684211" y="685801"/>
            <a:ext cx="11222653" cy="1447799"/>
          </a:xfrm>
        </p:spPr>
        <p:txBody>
          <a:bodyPr>
            <a:normAutofit/>
          </a:bodyPr>
          <a:lstStyle/>
          <a:p>
            <a:r>
              <a:rPr lang="en-US" sz="2000" b="1" dirty="0">
                <a:solidFill>
                  <a:schemeClr val="tx1"/>
                </a:solidFill>
              </a:rPr>
              <a:t>Inactive User Engagement: </a:t>
            </a:r>
            <a:r>
              <a:rPr lang="en-US" sz="2000" dirty="0">
                <a:solidFill>
                  <a:schemeClr val="tx1"/>
                </a:solidFill>
              </a:rPr>
              <a:t>The team wants to encourage inactive users to start posting by sending them promotional emails.</a:t>
            </a:r>
          </a:p>
          <a:p>
            <a:r>
              <a:rPr lang="en-US" sz="2000" b="1" dirty="0">
                <a:solidFill>
                  <a:schemeClr val="tx1"/>
                </a:solidFill>
              </a:rPr>
              <a:t>Your Task: </a:t>
            </a:r>
            <a:r>
              <a:rPr lang="en-US" sz="2000" dirty="0">
                <a:solidFill>
                  <a:schemeClr val="tx1"/>
                </a:solidFill>
              </a:rPr>
              <a:t>Identify users who have never posted a single photo on Instagram.</a:t>
            </a:r>
          </a:p>
        </p:txBody>
      </p:sp>
      <p:sp>
        <p:nvSpPr>
          <p:cNvPr id="5" name="TextBox 4">
            <a:extLst>
              <a:ext uri="{FF2B5EF4-FFF2-40B4-BE49-F238E27FC236}">
                <a16:creationId xmlns:a16="http://schemas.microsoft.com/office/drawing/2014/main" id="{1DE6DF8E-39D3-F23A-1A8B-81B1EC1522A1}"/>
              </a:ext>
            </a:extLst>
          </p:cNvPr>
          <p:cNvSpPr txBox="1"/>
          <p:nvPr/>
        </p:nvSpPr>
        <p:spPr>
          <a:xfrm>
            <a:off x="2290916" y="2438400"/>
            <a:ext cx="6341808" cy="1754326"/>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endParaRPr lang="en-IN" b="1" dirty="0"/>
          </a:p>
          <a:p>
            <a:r>
              <a:rPr lang="en-IN" b="1" dirty="0"/>
              <a:t>select users.id,users.username,users.created_at </a:t>
            </a:r>
          </a:p>
          <a:p>
            <a:r>
              <a:rPr lang="en-IN" b="1" dirty="0"/>
              <a:t>from users </a:t>
            </a:r>
          </a:p>
          <a:p>
            <a:r>
              <a:rPr lang="en-IN" b="1" dirty="0"/>
              <a:t>left join photos on  users.id = photos.user_id</a:t>
            </a:r>
          </a:p>
          <a:p>
            <a:r>
              <a:rPr lang="en-IN" b="1" dirty="0"/>
              <a:t>where photos.user_id is null;</a:t>
            </a:r>
          </a:p>
          <a:p>
            <a:endParaRPr lang="en-IN" b="1" dirty="0"/>
          </a:p>
        </p:txBody>
      </p:sp>
    </p:spTree>
    <p:extLst>
      <p:ext uri="{BB962C8B-B14F-4D97-AF65-F5344CB8AC3E}">
        <p14:creationId xmlns:p14="http://schemas.microsoft.com/office/powerpoint/2010/main" val="24275118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69814A2-5007-CF70-443F-93CF078D67F8}"/>
              </a:ext>
            </a:extLst>
          </p:cNvPr>
          <p:cNvSpPr>
            <a:spLocks noGrp="1"/>
          </p:cNvSpPr>
          <p:nvPr>
            <p:ph idx="1"/>
          </p:nvPr>
        </p:nvSpPr>
        <p:spPr>
          <a:xfrm>
            <a:off x="684212" y="685800"/>
            <a:ext cx="11429130" cy="1270819"/>
          </a:xfrm>
        </p:spPr>
        <p:txBody>
          <a:bodyPr>
            <a:normAutofit/>
          </a:bodyPr>
          <a:lstStyle/>
          <a:p>
            <a:r>
              <a:rPr lang="en-US" sz="2000" b="1" dirty="0">
                <a:solidFill>
                  <a:schemeClr val="tx1"/>
                </a:solidFill>
              </a:rPr>
              <a:t>Inactive Users: </a:t>
            </a:r>
            <a:r>
              <a:rPr lang="en-US" sz="2000" dirty="0">
                <a:solidFill>
                  <a:schemeClr val="tx1"/>
                </a:solidFill>
              </a:rPr>
              <a:t>I identified  26 users who had never posted a photo on Instagram , which could be a target group for promotional emails.</a:t>
            </a:r>
            <a:endParaRPr lang="en-IN" sz="2000" dirty="0">
              <a:solidFill>
                <a:schemeClr val="tx1"/>
              </a:solidFill>
            </a:endParaRPr>
          </a:p>
        </p:txBody>
      </p:sp>
      <p:sp>
        <p:nvSpPr>
          <p:cNvPr id="7" name="TextBox 6">
            <a:extLst>
              <a:ext uri="{FF2B5EF4-FFF2-40B4-BE49-F238E27FC236}">
                <a16:creationId xmlns:a16="http://schemas.microsoft.com/office/drawing/2014/main" id="{EE0770F9-4865-AC86-BDD1-707E3E534C3B}"/>
              </a:ext>
            </a:extLst>
          </p:cNvPr>
          <p:cNvSpPr txBox="1"/>
          <p:nvPr/>
        </p:nvSpPr>
        <p:spPr>
          <a:xfrm>
            <a:off x="644933" y="1956619"/>
            <a:ext cx="3581401" cy="4524315"/>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r>
              <a:rPr lang="en-IN" b="1" dirty="0"/>
              <a:t>ID    USERNAME</a:t>
            </a:r>
          </a:p>
          <a:p>
            <a:endParaRPr lang="en-IN" dirty="0"/>
          </a:p>
          <a:p>
            <a:r>
              <a:rPr lang="en-IN" dirty="0"/>
              <a:t>5	</a:t>
            </a:r>
            <a:r>
              <a:rPr lang="en-IN" dirty="0" err="1"/>
              <a:t>Aniya_Hackett</a:t>
            </a:r>
            <a:endParaRPr lang="en-IN" dirty="0"/>
          </a:p>
          <a:p>
            <a:r>
              <a:rPr lang="en-IN" dirty="0"/>
              <a:t>7	</a:t>
            </a:r>
            <a:r>
              <a:rPr lang="en-IN" dirty="0" err="1"/>
              <a:t>Kasandra_Homenick</a:t>
            </a:r>
            <a:endParaRPr lang="en-IN" dirty="0"/>
          </a:p>
          <a:p>
            <a:r>
              <a:rPr lang="en-IN" dirty="0"/>
              <a:t>14	Jaclyn81</a:t>
            </a:r>
          </a:p>
          <a:p>
            <a:r>
              <a:rPr lang="en-IN" dirty="0"/>
              <a:t>21	Rocio33</a:t>
            </a:r>
          </a:p>
          <a:p>
            <a:r>
              <a:rPr lang="en-IN" dirty="0"/>
              <a:t>24	</a:t>
            </a:r>
            <a:r>
              <a:rPr lang="en-IN" dirty="0" err="1"/>
              <a:t>Maxwell.Halvorson</a:t>
            </a:r>
            <a:endParaRPr lang="en-IN" dirty="0"/>
          </a:p>
          <a:p>
            <a:r>
              <a:rPr lang="en-IN" dirty="0"/>
              <a:t>25	</a:t>
            </a:r>
            <a:r>
              <a:rPr lang="en-IN" dirty="0" err="1"/>
              <a:t>Tierra.Trantow</a:t>
            </a:r>
            <a:endParaRPr lang="en-IN" dirty="0"/>
          </a:p>
          <a:p>
            <a:r>
              <a:rPr lang="en-IN" dirty="0"/>
              <a:t>34	Pearl7</a:t>
            </a:r>
          </a:p>
          <a:p>
            <a:r>
              <a:rPr lang="en-IN" dirty="0"/>
              <a:t>36	Ollie_Ledner37</a:t>
            </a:r>
          </a:p>
          <a:p>
            <a:r>
              <a:rPr lang="en-IN" dirty="0"/>
              <a:t>41	Mckenna17</a:t>
            </a:r>
          </a:p>
          <a:p>
            <a:r>
              <a:rPr lang="en-IN" dirty="0"/>
              <a:t>45	David.Osinski47</a:t>
            </a:r>
          </a:p>
          <a:p>
            <a:r>
              <a:rPr lang="en-IN" dirty="0"/>
              <a:t>49	</a:t>
            </a:r>
            <a:r>
              <a:rPr lang="en-IN" dirty="0" err="1"/>
              <a:t>Morgan.Kassulke</a:t>
            </a:r>
            <a:endParaRPr lang="en-IN" dirty="0"/>
          </a:p>
          <a:p>
            <a:r>
              <a:rPr lang="en-IN" dirty="0"/>
              <a:t>53	Linnea59</a:t>
            </a:r>
          </a:p>
          <a:p>
            <a:r>
              <a:rPr lang="en-IN" dirty="0"/>
              <a:t>54	Duane60</a:t>
            </a:r>
          </a:p>
          <a:p>
            <a:r>
              <a:rPr lang="en-IN" dirty="0"/>
              <a:t>57	</a:t>
            </a:r>
            <a:r>
              <a:rPr lang="en-IN" dirty="0" err="1"/>
              <a:t>Julien_Schmidt</a:t>
            </a:r>
            <a:endParaRPr lang="en-IN" dirty="0"/>
          </a:p>
        </p:txBody>
      </p:sp>
      <p:sp>
        <p:nvSpPr>
          <p:cNvPr id="9" name="TextBox 8">
            <a:extLst>
              <a:ext uri="{FF2B5EF4-FFF2-40B4-BE49-F238E27FC236}">
                <a16:creationId xmlns:a16="http://schemas.microsoft.com/office/drawing/2014/main" id="{0EBA1426-13A5-C8BB-7A15-989A44907D86}"/>
              </a:ext>
            </a:extLst>
          </p:cNvPr>
          <p:cNvSpPr txBox="1"/>
          <p:nvPr/>
        </p:nvSpPr>
        <p:spPr>
          <a:xfrm>
            <a:off x="4454013" y="2148739"/>
            <a:ext cx="3283974" cy="3416320"/>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r>
              <a:rPr lang="en-IN" dirty="0"/>
              <a:t>66	Mike.Auer39</a:t>
            </a:r>
          </a:p>
          <a:p>
            <a:r>
              <a:rPr lang="en-IN" dirty="0"/>
              <a:t>68	Franco_Keebler64</a:t>
            </a:r>
          </a:p>
          <a:p>
            <a:r>
              <a:rPr lang="en-IN" dirty="0"/>
              <a:t>71	</a:t>
            </a:r>
            <a:r>
              <a:rPr lang="en-IN" dirty="0" err="1"/>
              <a:t>Nia_Haag</a:t>
            </a:r>
            <a:endParaRPr lang="en-IN" dirty="0"/>
          </a:p>
          <a:p>
            <a:r>
              <a:rPr lang="en-IN" dirty="0"/>
              <a:t>74	</a:t>
            </a:r>
            <a:r>
              <a:rPr lang="en-IN" dirty="0" err="1"/>
              <a:t>Hulda.Macejkovic</a:t>
            </a:r>
            <a:endParaRPr lang="en-IN" dirty="0"/>
          </a:p>
          <a:p>
            <a:r>
              <a:rPr lang="en-IN" dirty="0"/>
              <a:t>75	Leslie67</a:t>
            </a:r>
          </a:p>
          <a:p>
            <a:r>
              <a:rPr lang="en-IN" dirty="0"/>
              <a:t>76	Janelle.Nikolaus81</a:t>
            </a:r>
          </a:p>
          <a:p>
            <a:r>
              <a:rPr lang="en-IN" dirty="0"/>
              <a:t>80	Darby_Herzog</a:t>
            </a:r>
          </a:p>
          <a:p>
            <a:r>
              <a:rPr lang="en-IN" dirty="0"/>
              <a:t>81	Esther.Zulauf61</a:t>
            </a:r>
          </a:p>
          <a:p>
            <a:r>
              <a:rPr lang="en-IN" dirty="0"/>
              <a:t>83	</a:t>
            </a:r>
            <a:r>
              <a:rPr lang="en-IN" dirty="0" err="1"/>
              <a:t>Bartholome.Bernhard</a:t>
            </a:r>
            <a:endParaRPr lang="en-IN" dirty="0"/>
          </a:p>
          <a:p>
            <a:r>
              <a:rPr lang="en-IN" dirty="0"/>
              <a:t>89	</a:t>
            </a:r>
            <a:r>
              <a:rPr lang="en-IN" dirty="0" err="1"/>
              <a:t>Jessyca_West</a:t>
            </a:r>
            <a:endParaRPr lang="en-IN" dirty="0"/>
          </a:p>
          <a:p>
            <a:r>
              <a:rPr lang="en-IN" dirty="0"/>
              <a:t>90	Esmeralda.Mraz57</a:t>
            </a:r>
          </a:p>
          <a:p>
            <a:r>
              <a:rPr lang="en-IN" dirty="0"/>
              <a:t>91	Bethany20</a:t>
            </a:r>
          </a:p>
        </p:txBody>
      </p:sp>
      <p:cxnSp>
        <p:nvCxnSpPr>
          <p:cNvPr id="11" name="Straight Connector 10">
            <a:extLst>
              <a:ext uri="{FF2B5EF4-FFF2-40B4-BE49-F238E27FC236}">
                <a16:creationId xmlns:a16="http://schemas.microsoft.com/office/drawing/2014/main" id="{78092896-F3C6-8302-01D7-961489199B19}"/>
              </a:ext>
            </a:extLst>
          </p:cNvPr>
          <p:cNvCxnSpPr/>
          <p:nvPr/>
        </p:nvCxnSpPr>
        <p:spPr>
          <a:xfrm>
            <a:off x="684212" y="2448232"/>
            <a:ext cx="3500283" cy="0"/>
          </a:xfrm>
          <a:prstGeom prst="line">
            <a:avLst/>
          </a:prstGeom>
        </p:spPr>
        <p:style>
          <a:lnRef idx="3">
            <a:schemeClr val="dk1"/>
          </a:lnRef>
          <a:fillRef idx="0">
            <a:schemeClr val="dk1"/>
          </a:fillRef>
          <a:effectRef idx="2">
            <a:schemeClr val="dk1"/>
          </a:effectRef>
          <a:fontRef idx="minor">
            <a:schemeClr val="tx1"/>
          </a:fontRef>
        </p:style>
      </p:cxnSp>
      <p:cxnSp>
        <p:nvCxnSpPr>
          <p:cNvPr id="13" name="Straight Connector 12">
            <a:extLst>
              <a:ext uri="{FF2B5EF4-FFF2-40B4-BE49-F238E27FC236}">
                <a16:creationId xmlns:a16="http://schemas.microsoft.com/office/drawing/2014/main" id="{0F978421-BC61-6393-5E2A-03E76126FC75}"/>
              </a:ext>
            </a:extLst>
          </p:cNvPr>
          <p:cNvCxnSpPr>
            <a:cxnSpLocks/>
          </p:cNvCxnSpPr>
          <p:nvPr/>
        </p:nvCxnSpPr>
        <p:spPr>
          <a:xfrm>
            <a:off x="1120877" y="1956619"/>
            <a:ext cx="0" cy="4524315"/>
          </a:xfrm>
          <a:prstGeom prst="line">
            <a:avLst/>
          </a:prstGeom>
        </p:spPr>
        <p:style>
          <a:lnRef idx="3">
            <a:schemeClr val="dk1"/>
          </a:lnRef>
          <a:fillRef idx="0">
            <a:schemeClr val="dk1"/>
          </a:fillRef>
          <a:effectRef idx="2">
            <a:schemeClr val="dk1"/>
          </a:effectRef>
          <a:fontRef idx="minor">
            <a:schemeClr val="tx1"/>
          </a:fontRef>
        </p:style>
      </p:cxnSp>
      <p:cxnSp>
        <p:nvCxnSpPr>
          <p:cNvPr id="16" name="Straight Connector 15">
            <a:extLst>
              <a:ext uri="{FF2B5EF4-FFF2-40B4-BE49-F238E27FC236}">
                <a16:creationId xmlns:a16="http://schemas.microsoft.com/office/drawing/2014/main" id="{494AB51C-1600-8C44-63F7-B6EF6692D380}"/>
              </a:ext>
            </a:extLst>
          </p:cNvPr>
          <p:cNvCxnSpPr>
            <a:cxnSpLocks/>
          </p:cNvCxnSpPr>
          <p:nvPr/>
        </p:nvCxnSpPr>
        <p:spPr>
          <a:xfrm>
            <a:off x="4886632" y="2113392"/>
            <a:ext cx="0" cy="3451667"/>
          </a:xfrm>
          <a:prstGeom prst="line">
            <a:avLst/>
          </a:prstGeom>
        </p:spPr>
        <p:style>
          <a:lnRef idx="3">
            <a:schemeClr val="dk1"/>
          </a:lnRef>
          <a:fillRef idx="0">
            <a:schemeClr val="dk1"/>
          </a:fillRef>
          <a:effectRef idx="2">
            <a:schemeClr val="dk1"/>
          </a:effectRef>
          <a:fontRef idx="minor">
            <a:schemeClr val="tx1"/>
          </a:fontRef>
        </p:style>
      </p:cxnSp>
      <p:pic>
        <p:nvPicPr>
          <p:cNvPr id="19" name="Picture 18">
            <a:extLst>
              <a:ext uri="{FF2B5EF4-FFF2-40B4-BE49-F238E27FC236}">
                <a16:creationId xmlns:a16="http://schemas.microsoft.com/office/drawing/2014/main" id="{A947B461-CADD-8C0E-70C0-851A847E283C}"/>
              </a:ext>
            </a:extLst>
          </p:cNvPr>
          <p:cNvPicPr>
            <a:picLocks noChangeAspect="1"/>
          </p:cNvPicPr>
          <p:nvPr/>
        </p:nvPicPr>
        <p:blipFill>
          <a:blip r:embed="rId3"/>
          <a:stretch>
            <a:fillRect/>
          </a:stretch>
        </p:blipFill>
        <p:spPr>
          <a:xfrm>
            <a:off x="7882604" y="1679343"/>
            <a:ext cx="4378222" cy="2287974"/>
          </a:xfrm>
          <a:prstGeom prst="ellipse">
            <a:avLst/>
          </a:prstGeom>
          <a:ln>
            <a:noFill/>
          </a:ln>
          <a:effectLst>
            <a:softEdge rad="112500"/>
          </a:effectLst>
        </p:spPr>
      </p:pic>
      <p:pic>
        <p:nvPicPr>
          <p:cNvPr id="20" name="Picture 19">
            <a:extLst>
              <a:ext uri="{FF2B5EF4-FFF2-40B4-BE49-F238E27FC236}">
                <a16:creationId xmlns:a16="http://schemas.microsoft.com/office/drawing/2014/main" id="{1F05378D-8551-7D7C-E67C-22501E6A581F}"/>
              </a:ext>
            </a:extLst>
          </p:cNvPr>
          <p:cNvPicPr>
            <a:picLocks noChangeAspect="1"/>
          </p:cNvPicPr>
          <p:nvPr/>
        </p:nvPicPr>
        <p:blipFill>
          <a:blip r:embed="rId4"/>
          <a:stretch>
            <a:fillRect/>
          </a:stretch>
        </p:blipFill>
        <p:spPr>
          <a:xfrm rot="904806">
            <a:off x="8600261" y="4126605"/>
            <a:ext cx="2946806" cy="2718620"/>
          </a:xfrm>
          <a:prstGeom prst="ellipse">
            <a:avLst/>
          </a:prstGeom>
          <a:ln>
            <a:noFill/>
          </a:ln>
          <a:effectLst>
            <a:softEdge rad="112500"/>
          </a:effectLst>
        </p:spPr>
      </p:pic>
    </p:spTree>
    <p:extLst>
      <p:ext uri="{BB962C8B-B14F-4D97-AF65-F5344CB8AC3E}">
        <p14:creationId xmlns:p14="http://schemas.microsoft.com/office/powerpoint/2010/main" val="37925085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86990F6-D522-9C88-1B5F-596347ED55FF}"/>
              </a:ext>
            </a:extLst>
          </p:cNvPr>
          <p:cNvSpPr>
            <a:spLocks noGrp="1"/>
          </p:cNvSpPr>
          <p:nvPr>
            <p:ph idx="1"/>
          </p:nvPr>
        </p:nvSpPr>
        <p:spPr>
          <a:xfrm>
            <a:off x="684212" y="715296"/>
            <a:ext cx="11340640" cy="2470355"/>
          </a:xfrm>
        </p:spPr>
        <p:txBody>
          <a:bodyPr>
            <a:normAutofit/>
          </a:bodyPr>
          <a:lstStyle/>
          <a:p>
            <a:r>
              <a:rPr lang="en-US" sz="2000" b="1" dirty="0">
                <a:solidFill>
                  <a:schemeClr val="tx1"/>
                </a:solidFill>
              </a:rPr>
              <a:t>Contest Winner Declaration: </a:t>
            </a:r>
            <a:r>
              <a:rPr lang="en-US" sz="2000" dirty="0">
                <a:solidFill>
                  <a:schemeClr val="tx1"/>
                </a:solidFill>
              </a:rPr>
              <a:t>The team has organized a contest where the user with the most likes on a single photo wins.</a:t>
            </a:r>
          </a:p>
          <a:p>
            <a:r>
              <a:rPr lang="en-US" sz="2000" b="1" dirty="0">
                <a:solidFill>
                  <a:schemeClr val="tx1"/>
                </a:solidFill>
              </a:rPr>
              <a:t>Your Task: </a:t>
            </a:r>
            <a:r>
              <a:rPr lang="en-US" sz="2000" dirty="0">
                <a:solidFill>
                  <a:schemeClr val="tx1"/>
                </a:solidFill>
              </a:rPr>
              <a:t>Determine the winner of the contest and provide their details to the team.</a:t>
            </a:r>
            <a:endParaRPr lang="en-IN" sz="2000" dirty="0">
              <a:solidFill>
                <a:schemeClr val="tx1"/>
              </a:solidFill>
            </a:endParaRPr>
          </a:p>
        </p:txBody>
      </p:sp>
      <p:sp>
        <p:nvSpPr>
          <p:cNvPr id="5" name="TextBox 4">
            <a:extLst>
              <a:ext uri="{FF2B5EF4-FFF2-40B4-BE49-F238E27FC236}">
                <a16:creationId xmlns:a16="http://schemas.microsoft.com/office/drawing/2014/main" id="{DAA7B286-D6EB-0512-9DE7-7B1191842876}"/>
              </a:ext>
            </a:extLst>
          </p:cNvPr>
          <p:cNvSpPr txBox="1"/>
          <p:nvPr/>
        </p:nvSpPr>
        <p:spPr>
          <a:xfrm>
            <a:off x="1032387" y="1950473"/>
            <a:ext cx="8160776" cy="4524315"/>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endParaRPr lang="en-IN" dirty="0"/>
          </a:p>
          <a:p>
            <a:r>
              <a:rPr lang="en-IN" b="1" dirty="0"/>
              <a:t>SELECT    </a:t>
            </a:r>
          </a:p>
          <a:p>
            <a:r>
              <a:rPr lang="en-IN" b="1" dirty="0"/>
              <a:t>      photos.id AS </a:t>
            </a:r>
            <a:r>
              <a:rPr lang="en-IN" b="1" dirty="0" err="1"/>
              <a:t>photo_id</a:t>
            </a:r>
            <a:r>
              <a:rPr lang="en-IN" b="1" dirty="0"/>
              <a:t>,    </a:t>
            </a:r>
          </a:p>
          <a:p>
            <a:r>
              <a:rPr lang="en-IN" b="1" dirty="0"/>
              <a:t>      </a:t>
            </a:r>
            <a:r>
              <a:rPr lang="en-IN" b="1" dirty="0" err="1"/>
              <a:t>photos.image_url</a:t>
            </a:r>
            <a:r>
              <a:rPr lang="en-IN" b="1" dirty="0"/>
              <a:t>,    </a:t>
            </a:r>
          </a:p>
          <a:p>
            <a:r>
              <a:rPr lang="en-IN" b="1" dirty="0"/>
              <a:t>      photos.user_id,    </a:t>
            </a:r>
          </a:p>
          <a:p>
            <a:r>
              <a:rPr lang="en-IN" b="1" dirty="0"/>
              <a:t>      </a:t>
            </a:r>
            <a:r>
              <a:rPr lang="en-IN" b="1" dirty="0" err="1"/>
              <a:t>users.username</a:t>
            </a:r>
            <a:r>
              <a:rPr lang="en-IN" b="1" dirty="0"/>
              <a:t>,     </a:t>
            </a:r>
          </a:p>
          <a:p>
            <a:r>
              <a:rPr lang="en-IN" b="1" dirty="0"/>
              <a:t>COUNT(</a:t>
            </a:r>
            <a:r>
              <a:rPr lang="en-IN" b="1" dirty="0" err="1"/>
              <a:t>likes.user_id</a:t>
            </a:r>
            <a:r>
              <a:rPr lang="en-IN" b="1" dirty="0"/>
              <a:t>) AS </a:t>
            </a:r>
            <a:r>
              <a:rPr lang="en-IN" b="1" dirty="0" err="1"/>
              <a:t>like_count</a:t>
            </a:r>
            <a:endParaRPr lang="en-IN" b="1" dirty="0"/>
          </a:p>
          <a:p>
            <a:r>
              <a:rPr lang="en-IN" b="1" dirty="0"/>
              <a:t>FROM photos</a:t>
            </a:r>
          </a:p>
          <a:p>
            <a:r>
              <a:rPr lang="en-IN" b="1" dirty="0"/>
              <a:t>INNER JOIN likes ON </a:t>
            </a:r>
          </a:p>
          <a:p>
            <a:r>
              <a:rPr lang="en-IN" b="1" dirty="0"/>
              <a:t>photos.id = </a:t>
            </a:r>
            <a:r>
              <a:rPr lang="en-IN" b="1" dirty="0" err="1"/>
              <a:t>likes.photo_id</a:t>
            </a:r>
            <a:endParaRPr lang="en-IN" b="1" dirty="0"/>
          </a:p>
          <a:p>
            <a:r>
              <a:rPr lang="en-IN" b="1" dirty="0"/>
              <a:t>INNER JOIN users ON </a:t>
            </a:r>
          </a:p>
          <a:p>
            <a:r>
              <a:rPr lang="en-IN" b="1" dirty="0"/>
              <a:t>photos.user_id = users.id</a:t>
            </a:r>
          </a:p>
          <a:p>
            <a:r>
              <a:rPr lang="en-IN" b="1" dirty="0"/>
              <a:t>GROUP BY photos.id, </a:t>
            </a:r>
            <a:r>
              <a:rPr lang="en-IN" b="1" dirty="0" err="1"/>
              <a:t>photos.image_url</a:t>
            </a:r>
            <a:r>
              <a:rPr lang="en-IN" b="1" dirty="0"/>
              <a:t>, photos.user_id, </a:t>
            </a:r>
            <a:r>
              <a:rPr lang="en-IN" b="1" dirty="0" err="1"/>
              <a:t>users.username</a:t>
            </a:r>
            <a:endParaRPr lang="en-IN" b="1" dirty="0"/>
          </a:p>
          <a:p>
            <a:r>
              <a:rPr lang="en-IN" b="1" dirty="0"/>
              <a:t>ORDER BY </a:t>
            </a:r>
            <a:r>
              <a:rPr lang="en-IN" b="1" dirty="0" err="1"/>
              <a:t>like_count</a:t>
            </a:r>
            <a:r>
              <a:rPr lang="en-IN" b="1" dirty="0"/>
              <a:t> </a:t>
            </a:r>
          </a:p>
          <a:p>
            <a:r>
              <a:rPr lang="en-IN" b="1" dirty="0"/>
              <a:t>DESC</a:t>
            </a:r>
          </a:p>
          <a:p>
            <a:r>
              <a:rPr lang="en-IN" b="1" dirty="0"/>
              <a:t>LIMIT 1;</a:t>
            </a:r>
          </a:p>
        </p:txBody>
      </p:sp>
    </p:spTree>
    <p:extLst>
      <p:ext uri="{BB962C8B-B14F-4D97-AF65-F5344CB8AC3E}">
        <p14:creationId xmlns:p14="http://schemas.microsoft.com/office/powerpoint/2010/main" val="4415304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CC11539-66CF-1F29-A653-04907D085D1D}"/>
              </a:ext>
            </a:extLst>
          </p:cNvPr>
          <p:cNvSpPr>
            <a:spLocks noGrp="1"/>
          </p:cNvSpPr>
          <p:nvPr>
            <p:ph idx="1"/>
          </p:nvPr>
        </p:nvSpPr>
        <p:spPr>
          <a:xfrm>
            <a:off x="684212" y="685801"/>
            <a:ext cx="10740872" cy="975852"/>
          </a:xfrm>
        </p:spPr>
        <p:txBody>
          <a:bodyPr/>
          <a:lstStyle/>
          <a:p>
            <a:r>
              <a:rPr lang="en-IN" sz="2000" dirty="0">
                <a:solidFill>
                  <a:schemeClr val="tx1"/>
                </a:solidFill>
              </a:rPr>
              <a:t>In the contest the user with most likes on a single photo has won and the winner is Zack_kemmer93.</a:t>
            </a:r>
          </a:p>
          <a:p>
            <a:endParaRPr lang="en-IN" dirty="0">
              <a:solidFill>
                <a:schemeClr val="tx1"/>
              </a:solidFill>
            </a:endParaRPr>
          </a:p>
        </p:txBody>
      </p:sp>
      <p:graphicFrame>
        <p:nvGraphicFramePr>
          <p:cNvPr id="6" name="Table 5">
            <a:extLst>
              <a:ext uri="{FF2B5EF4-FFF2-40B4-BE49-F238E27FC236}">
                <a16:creationId xmlns:a16="http://schemas.microsoft.com/office/drawing/2014/main" id="{62AB738F-0ABA-3FEC-DDBD-3E2963CB8B97}"/>
              </a:ext>
            </a:extLst>
          </p:cNvPr>
          <p:cNvGraphicFramePr>
            <a:graphicFrameLocks noGrp="1"/>
          </p:cNvGraphicFramePr>
          <p:nvPr>
            <p:extLst>
              <p:ext uri="{D42A27DB-BD31-4B8C-83A1-F6EECF244321}">
                <p14:modId xmlns:p14="http://schemas.microsoft.com/office/powerpoint/2010/main" val="2319669723"/>
              </p:ext>
            </p:extLst>
          </p:nvPr>
        </p:nvGraphicFramePr>
        <p:xfrm>
          <a:off x="684212" y="1661653"/>
          <a:ext cx="7889517" cy="1285240"/>
        </p:xfrm>
        <a:graphic>
          <a:graphicData uri="http://schemas.openxmlformats.org/drawingml/2006/table">
            <a:tbl>
              <a:tblPr firstRow="1" bandRow="1">
                <a:tableStyleId>{5C22544A-7EE6-4342-B048-85BDC9FD1C3A}</a:tableStyleId>
              </a:tblPr>
              <a:tblGrid>
                <a:gridCol w="1193749">
                  <a:extLst>
                    <a:ext uri="{9D8B030D-6E8A-4147-A177-3AD203B41FA5}">
                      <a16:colId xmlns:a16="http://schemas.microsoft.com/office/drawing/2014/main" val="1217946978"/>
                    </a:ext>
                  </a:extLst>
                </a:gridCol>
                <a:gridCol w="2208731">
                  <a:extLst>
                    <a:ext uri="{9D8B030D-6E8A-4147-A177-3AD203B41FA5}">
                      <a16:colId xmlns:a16="http://schemas.microsoft.com/office/drawing/2014/main" val="2238393560"/>
                    </a:ext>
                  </a:extLst>
                </a:gridCol>
                <a:gridCol w="1039286">
                  <a:extLst>
                    <a:ext uri="{9D8B030D-6E8A-4147-A177-3AD203B41FA5}">
                      <a16:colId xmlns:a16="http://schemas.microsoft.com/office/drawing/2014/main" val="2600715557"/>
                    </a:ext>
                  </a:extLst>
                </a:gridCol>
                <a:gridCol w="2072005">
                  <a:extLst>
                    <a:ext uri="{9D8B030D-6E8A-4147-A177-3AD203B41FA5}">
                      <a16:colId xmlns:a16="http://schemas.microsoft.com/office/drawing/2014/main" val="4072415004"/>
                    </a:ext>
                  </a:extLst>
                </a:gridCol>
                <a:gridCol w="1375746">
                  <a:extLst>
                    <a:ext uri="{9D8B030D-6E8A-4147-A177-3AD203B41FA5}">
                      <a16:colId xmlns:a16="http://schemas.microsoft.com/office/drawing/2014/main" val="3367738539"/>
                    </a:ext>
                  </a:extLst>
                </a:gridCol>
              </a:tblGrid>
              <a:tr h="370840">
                <a:tc>
                  <a:txBody>
                    <a:bodyPr/>
                    <a:lstStyle/>
                    <a:p>
                      <a:r>
                        <a:rPr lang="en-IN" dirty="0" err="1"/>
                        <a:t>Photo_id</a:t>
                      </a:r>
                      <a:endParaRPr lang="en-IN" dirty="0"/>
                    </a:p>
                  </a:txBody>
                  <a:tcPr/>
                </a:tc>
                <a:tc>
                  <a:txBody>
                    <a:bodyPr/>
                    <a:lstStyle/>
                    <a:p>
                      <a:r>
                        <a:rPr lang="en-IN" dirty="0" err="1"/>
                        <a:t>Image_url</a:t>
                      </a:r>
                      <a:endParaRPr lang="en-IN" dirty="0"/>
                    </a:p>
                  </a:txBody>
                  <a:tcPr/>
                </a:tc>
                <a:tc>
                  <a:txBody>
                    <a:bodyPr/>
                    <a:lstStyle/>
                    <a:p>
                      <a:r>
                        <a:rPr lang="en-IN" dirty="0" err="1"/>
                        <a:t>User_id</a:t>
                      </a:r>
                      <a:endParaRPr lang="en-IN" dirty="0"/>
                    </a:p>
                  </a:txBody>
                  <a:tcPr/>
                </a:tc>
                <a:tc>
                  <a:txBody>
                    <a:bodyPr/>
                    <a:lstStyle/>
                    <a:p>
                      <a:r>
                        <a:rPr lang="en-IN" dirty="0"/>
                        <a:t>username</a:t>
                      </a:r>
                    </a:p>
                  </a:txBody>
                  <a:tcPr/>
                </a:tc>
                <a:tc>
                  <a:txBody>
                    <a:bodyPr/>
                    <a:lstStyle/>
                    <a:p>
                      <a:r>
                        <a:rPr lang="en-IN" dirty="0"/>
                        <a:t>Like count</a:t>
                      </a:r>
                    </a:p>
                  </a:txBody>
                  <a:tcPr/>
                </a:tc>
                <a:extLst>
                  <a:ext uri="{0D108BD9-81ED-4DB2-BD59-A6C34878D82A}">
                    <a16:rowId xmlns:a16="http://schemas.microsoft.com/office/drawing/2014/main" val="4077472121"/>
                  </a:ext>
                </a:extLst>
              </a:tr>
              <a:tr h="518215">
                <a:tc>
                  <a:txBody>
                    <a:bodyPr/>
                    <a:lstStyle/>
                    <a:p>
                      <a:r>
                        <a:rPr lang="en-IN" dirty="0"/>
                        <a:t>145</a:t>
                      </a:r>
                    </a:p>
                  </a:txBody>
                  <a:tcPr/>
                </a:tc>
                <a:tc>
                  <a:txBody>
                    <a:bodyPr/>
                    <a:lstStyle/>
                    <a:p>
                      <a:r>
                        <a:rPr lang="en-IN" dirty="0"/>
                        <a:t> https://jarret.name</a:t>
                      </a:r>
                    </a:p>
                  </a:txBody>
                  <a:tcPr/>
                </a:tc>
                <a:tc>
                  <a:txBody>
                    <a:bodyPr/>
                    <a:lstStyle/>
                    <a:p>
                      <a:r>
                        <a:rPr lang="en-IN" dirty="0"/>
                        <a:t>52</a:t>
                      </a:r>
                    </a:p>
                  </a:txBody>
                  <a:tcPr/>
                </a:tc>
                <a:tc>
                  <a:txBody>
                    <a:bodyPr/>
                    <a:lstStyle/>
                    <a:p>
                      <a:r>
                        <a:rPr lang="en-IN" dirty="0"/>
                        <a:t>Zack_Kemmer93</a:t>
                      </a:r>
                    </a:p>
                  </a:txBody>
                  <a:tcPr/>
                </a:tc>
                <a:tc>
                  <a:txBody>
                    <a:bodyPr/>
                    <a:lstStyle/>
                    <a:p>
                      <a:r>
                        <a:rPr lang="en-IN" dirty="0"/>
                        <a:t>48</a:t>
                      </a:r>
                    </a:p>
                  </a:txBody>
                  <a:tcPr/>
                </a:tc>
                <a:extLst>
                  <a:ext uri="{0D108BD9-81ED-4DB2-BD59-A6C34878D82A}">
                    <a16:rowId xmlns:a16="http://schemas.microsoft.com/office/drawing/2014/main" val="2714218596"/>
                  </a:ext>
                </a:extLst>
              </a:tr>
            </a:tbl>
          </a:graphicData>
        </a:graphic>
      </p:graphicFrame>
      <p:pic>
        <p:nvPicPr>
          <p:cNvPr id="7" name="Picture 6">
            <a:extLst>
              <a:ext uri="{FF2B5EF4-FFF2-40B4-BE49-F238E27FC236}">
                <a16:creationId xmlns:a16="http://schemas.microsoft.com/office/drawing/2014/main" id="{FA52ECCA-F884-24C8-6161-26B4492BD60D}"/>
              </a:ext>
            </a:extLst>
          </p:cNvPr>
          <p:cNvPicPr>
            <a:picLocks noChangeAspect="1"/>
          </p:cNvPicPr>
          <p:nvPr/>
        </p:nvPicPr>
        <p:blipFill>
          <a:blip r:embed="rId2"/>
          <a:stretch>
            <a:fillRect/>
          </a:stretch>
        </p:blipFill>
        <p:spPr>
          <a:xfrm>
            <a:off x="894736" y="3429000"/>
            <a:ext cx="3916157" cy="2871019"/>
          </a:xfrm>
          <a:prstGeom prst="ellipse">
            <a:avLst/>
          </a:prstGeom>
          <a:ln>
            <a:noFill/>
          </a:ln>
          <a:effectLst>
            <a:softEdge rad="112500"/>
          </a:effectLst>
        </p:spPr>
      </p:pic>
      <p:pic>
        <p:nvPicPr>
          <p:cNvPr id="8" name="Picture 7">
            <a:extLst>
              <a:ext uri="{FF2B5EF4-FFF2-40B4-BE49-F238E27FC236}">
                <a16:creationId xmlns:a16="http://schemas.microsoft.com/office/drawing/2014/main" id="{7DCB64B1-95CA-EA8A-3291-55BF833E3CDA}"/>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10000" b="90000" l="10000" r="90000"/>
                    </a14:imgEffect>
                  </a14:imgLayer>
                </a14:imgProps>
              </a:ext>
            </a:extLst>
          </a:blip>
          <a:stretch>
            <a:fillRect/>
          </a:stretch>
        </p:blipFill>
        <p:spPr>
          <a:xfrm>
            <a:off x="6313775" y="0"/>
            <a:ext cx="7716858" cy="4321441"/>
          </a:xfrm>
          <a:prstGeom prst="rect">
            <a:avLst/>
          </a:prstGeom>
        </p:spPr>
      </p:pic>
      <p:pic>
        <p:nvPicPr>
          <p:cNvPr id="9" name="Picture 8">
            <a:extLst>
              <a:ext uri="{FF2B5EF4-FFF2-40B4-BE49-F238E27FC236}">
                <a16:creationId xmlns:a16="http://schemas.microsoft.com/office/drawing/2014/main" id="{65296346-592C-0A92-C129-F515FCD1C551}"/>
              </a:ext>
            </a:extLst>
          </p:cNvPr>
          <p:cNvPicPr>
            <a:picLocks noChangeAspect="1"/>
          </p:cNvPicPr>
          <p:nvPr/>
        </p:nvPicPr>
        <p:blipFill>
          <a:blip r:embed="rId5">
            <a:extLst>
              <a:ext uri="{BEBA8EAE-BF5A-486C-A8C5-ECC9F3942E4B}">
                <a14:imgProps xmlns:a14="http://schemas.microsoft.com/office/drawing/2010/main">
                  <a14:imgLayer r:embed="rId6">
                    <a14:imgEffect>
                      <a14:backgroundRemoval t="6222" b="89778" l="9778" r="89778">
                        <a14:foregroundMark x1="48444" y1="33333" x2="48444" y2="33333"/>
                        <a14:foregroundMark x1="51556" y1="26222" x2="54222" y2="27111"/>
                        <a14:foregroundMark x1="41493" y1="12065" x2="57333" y2="15111"/>
                        <a14:foregroundMark x1="57333" y1="15111" x2="68889" y2="60889"/>
                        <a14:foregroundMark x1="68889" y1="60889" x2="67556" y2="85333"/>
                        <a14:foregroundMark x1="67556" y1="85333" x2="51111" y2="89778"/>
                        <a14:foregroundMark x1="51111" y1="89778" x2="31556" y2="78222"/>
                        <a14:foregroundMark x1="31556" y1="78222" x2="31973" y2="10650"/>
                        <a14:backgroundMark x1="34222" y1="7556" x2="32000" y2="10667"/>
                      </a14:backgroundRemoval>
                    </a14:imgEffect>
                  </a14:imgLayer>
                </a14:imgProps>
              </a:ext>
            </a:extLst>
          </a:blip>
          <a:stretch>
            <a:fillRect/>
          </a:stretch>
        </p:blipFill>
        <p:spPr>
          <a:xfrm rot="755802">
            <a:off x="6873390" y="3017404"/>
            <a:ext cx="3916156" cy="3916156"/>
          </a:xfrm>
          <a:prstGeom prst="rect">
            <a:avLst/>
          </a:prstGeom>
        </p:spPr>
      </p:pic>
    </p:spTree>
    <p:extLst>
      <p:ext uri="{BB962C8B-B14F-4D97-AF65-F5344CB8AC3E}">
        <p14:creationId xmlns:p14="http://schemas.microsoft.com/office/powerpoint/2010/main" val="2841224720"/>
      </p:ext>
    </p:extLst>
  </p:cSld>
  <p:clrMapOvr>
    <a:masterClrMapping/>
  </p:clrMapOvr>
</p:sld>
</file>

<file path=ppt/theme/theme1.xml><?xml version="1.0" encoding="utf-8"?>
<a:theme xmlns:a="http://schemas.openxmlformats.org/drawingml/2006/main" name="Facet">
  <a:themeElements>
    <a:clrScheme name="Violet">
      <a:dk1>
        <a:sysClr val="windowText" lastClr="000000"/>
      </a:dk1>
      <a:lt1>
        <a:sysClr val="window" lastClr="FFFFFF"/>
      </a:lt1>
      <a:dk2>
        <a:srgbClr val="373545"/>
      </a:dk2>
      <a:lt2>
        <a:srgbClr val="DCD8DC"/>
      </a:lt2>
      <a:accent1>
        <a:srgbClr val="AD84C6"/>
      </a:accent1>
      <a:accent2>
        <a:srgbClr val="8784C7"/>
      </a:accent2>
      <a:accent3>
        <a:srgbClr val="5D739A"/>
      </a:accent3>
      <a:accent4>
        <a:srgbClr val="6997AF"/>
      </a:accent4>
      <a:accent5>
        <a:srgbClr val="84ACB6"/>
      </a:accent5>
      <a:accent6>
        <a:srgbClr val="6F8183"/>
      </a:accent6>
      <a:hlink>
        <a:srgbClr val="69A020"/>
      </a:hlink>
      <a:folHlink>
        <a:srgbClr val="8C8C8C"/>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151</TotalTime>
  <Words>1490</Words>
  <Application>Microsoft Office PowerPoint</Application>
  <PresentationFormat>Widescreen</PresentationFormat>
  <Paragraphs>163</Paragraphs>
  <Slides>19</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Calibri</vt:lpstr>
      <vt:lpstr>Maiandra GD</vt:lpstr>
      <vt:lpstr>Manrope</vt:lpstr>
      <vt:lpstr>Trebuchet MS</vt:lpstr>
      <vt:lpstr>Wingdings 3</vt:lpstr>
      <vt:lpstr>Facet</vt:lpstr>
      <vt:lpstr>INSTAGRAM USER  ANALYTICS </vt:lpstr>
      <vt:lpstr>OVERVIEW</vt:lpstr>
      <vt:lpstr>TECH-STACK</vt:lpstr>
      <vt:lpstr>Marketing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INVESTOR METRICS</vt:lpstr>
      <vt:lpstr>PowerPoint Presentation</vt:lpstr>
      <vt:lpstr>PowerPoint Presentation</vt:lpstr>
      <vt:lpstr>PowerPoint Presentation</vt:lpstr>
      <vt:lpstr>RESULT</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Priya Methre</dc:creator>
  <cp:lastModifiedBy>Priya Methre</cp:lastModifiedBy>
  <cp:revision>4</cp:revision>
  <dcterms:created xsi:type="dcterms:W3CDTF">2024-11-18T12:24:32Z</dcterms:created>
  <dcterms:modified xsi:type="dcterms:W3CDTF">2025-02-07T06:19:35Z</dcterms:modified>
</cp:coreProperties>
</file>