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07" d="100"/>
          <a:sy n="107" d="100"/>
        </p:scale>
        <p:origin x="754"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2/26/2024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rPr dirty="0"/>
              <a:t>Project 1</a:t>
            </a:r>
            <a:br>
              <a:rPr lang="en-US" dirty="0"/>
            </a:br>
            <a:r>
              <a:rPr lang="en-US" dirty="0"/>
              <a:t>FINA 6333 – Spring 2024</a:t>
            </a:r>
            <a:br>
              <a:rPr lang="en-US" dirty="0"/>
            </a:br>
            <a:r>
              <a:rPr lang="en-US" dirty="0"/>
              <a:t>Group 20</a:t>
            </a:r>
            <a:endParaRPr dirty="0"/>
          </a:p>
        </p:txBody>
      </p:sp>
      <p:sp>
        <p:nvSpPr>
          <p:cNvPr id="3" name="Subtitle 2"/>
          <p:cNvSpPr>
            <a:spLocks noGrp="1"/>
          </p:cNvSpPr>
          <p:nvPr>
            <p:ph type="subTitle" idx="1"/>
          </p:nvPr>
        </p:nvSpPr>
        <p:spPr>
          <a:xfrm>
            <a:off x="1371600" y="2914650"/>
            <a:ext cx="6400800" cy="1314450"/>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ject_1_Group20_files/figure-pptx/cell-33-output-2.png"/>
          <p:cNvPicPr>
            <a:picLocks noGrp="1" noChangeAspect="1"/>
          </p:cNvPicPr>
          <p:nvPr/>
        </p:nvPicPr>
        <p:blipFill>
          <a:blip r:embed="rId2"/>
          <a:stretch>
            <a:fillRect/>
          </a:stretch>
        </p:blipFill>
        <p:spPr bwMode="auto">
          <a:xfrm>
            <a:off x="1943100" y="1193800"/>
            <a:ext cx="52451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rPr dirty="0"/>
              <a:t>Daily Returns vs Overnight Returns: The daily returns seem to fluctuate around 0, with both positive and negative returns. The overnight returns seem mostly positive, with some periods of negative returns.</a:t>
            </a:r>
          </a:p>
          <a:p>
            <a:pPr marL="0" lvl="0" indent="0">
              <a:buNone/>
            </a:pPr>
            <a:r>
              <a:rPr dirty="0"/>
              <a:t>This indicates that buying SPY at close and selling at open yields overall positive returns, while holding SPY during the day leads to more variable returns.</a:t>
            </a:r>
          </a:p>
          <a:p>
            <a:pPr lvl="0" indent="0">
              <a:buNone/>
            </a:pPr>
            <a:r>
              <a:rPr lang="en-US" dirty="0">
                <a:latin typeface="Courier"/>
              </a:rPr>
              <a:t>Initial shares- </a:t>
            </a:r>
            <a:r>
              <a:rPr dirty="0">
                <a:latin typeface="Courier"/>
              </a:rPr>
              <a:t>399.7226</a:t>
            </a:r>
          </a:p>
          <a:p>
            <a:pPr lvl="0" indent="0">
              <a:buNone/>
            </a:pPr>
            <a:r>
              <a:rPr lang="en-US" dirty="0">
                <a:latin typeface="Courier"/>
              </a:rPr>
              <a:t>Current spy price - </a:t>
            </a:r>
            <a:r>
              <a:rPr dirty="0">
                <a:latin typeface="Courier"/>
              </a:rPr>
              <a:t>25.0173</a:t>
            </a:r>
          </a:p>
        </p:txBody>
      </p:sp>
      <p:pic>
        <p:nvPicPr>
          <p:cNvPr id="2" name="Picture 1" descr="Project_1_Group20_files/figure-pptx/cell-36-output-1.png"/>
          <p:cNvPicPr>
            <a:picLocks noGrp="1" noChangeAspect="1"/>
          </p:cNvPicPr>
          <p:nvPr/>
        </p:nvPicPr>
        <p:blipFill>
          <a:blip r:embed="rId2"/>
          <a:stretch>
            <a:fillRect/>
          </a:stretch>
        </p:blipFill>
        <p:spPr bwMode="auto">
          <a:xfrm>
            <a:off x="3568700" y="1028700"/>
            <a:ext cx="5105400" cy="27305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lvl="0" indent="0">
              <a:buNone/>
            </a:pPr>
            <a:r>
              <a:rPr>
                <a:latin typeface="Courier"/>
              </a:rPr>
              <a:t>Daily Volatility: 0.01180772372574381</a:t>
            </a:r>
          </a:p>
          <a:p>
            <a:pPr marL="0" lvl="0" indent="0">
              <a:buNone/>
            </a:pPr>
            <a:r>
              <a:t>Overnight Returns Plot: The portfolio value increases exponentially over time. This indicates the power of compounding with an overnight strategy. However, the returns seem unrealistic over such a long period. In reality, returns are unlikely to be this consistent.</a:t>
            </a:r>
          </a:p>
          <a:p>
            <a:pPr lvl="0" indent="0">
              <a:buNone/>
            </a:pPr>
            <a:r>
              <a:rPr>
                <a:latin typeface="Courier"/>
              </a:rPr>
              <a:t>sharpe_ratioS3: 1.5417658179186282</a:t>
            </a:r>
          </a:p>
          <a:p>
            <a:pPr marL="0" lvl="0" indent="0">
              <a:buNone/>
            </a:pPr>
            <a:r>
              <a:t>Sharpe Ratio: The Sharpe ratio of 1.54 indicates decent risk-adjusted returns for the overnight strategy. However, there are some limitations:</a:t>
            </a:r>
          </a:p>
          <a:p>
            <a:pPr marL="0" lvl="0" indent="0">
              <a:buNone/>
            </a:pPr>
            <a:r>
              <a:t>The Sharpe ratio only considers the mean and standard deviation of returns. It does not account for other risk factors.</a:t>
            </a:r>
          </a:p>
          <a:p>
            <a:pPr marL="0" lvl="0" indent="0">
              <a:buNone/>
            </a:pPr>
            <a:r>
              <a:t>The strategy was backtested over a limited time period. The Sharpe ratio could be lower over a longer time horizon.</a:t>
            </a:r>
          </a:p>
          <a:p>
            <a:pPr marL="0" lvl="0" indent="0">
              <a:buNone/>
            </a:pPr>
            <a:r>
              <a:t>The risk-free rate used was very low. A higher risk-free rate would lower the Sharpe ratio.</a:t>
            </a:r>
          </a:p>
        </p:txBody>
      </p:sp>
      <p:pic>
        <p:nvPicPr>
          <p:cNvPr id="2" name="Picture 1" descr="Project_1_Group20_files/figure-pptx/cell-38-output-1.png"/>
          <p:cNvPicPr>
            <a:picLocks noGrp="1" noChangeAspect="1"/>
          </p:cNvPicPr>
          <p:nvPr/>
        </p:nvPicPr>
        <p:blipFill>
          <a:blip r:embed="rId2"/>
          <a:stretch>
            <a:fillRect/>
          </a:stretch>
        </p:blipFill>
        <p:spPr bwMode="auto">
          <a:xfrm>
            <a:off x="3568700" y="406400"/>
            <a:ext cx="5105400" cy="39878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lvl="0" indent="0">
              <a:buNone/>
            </a:pPr>
            <a:r>
              <a:rPr sz="1600" dirty="0"/>
              <a:t>Limitations:</a:t>
            </a:r>
          </a:p>
          <a:p>
            <a:pPr marL="0" lvl="0" indent="0">
              <a:buNone/>
            </a:pPr>
            <a:r>
              <a:rPr sz="1600" dirty="0"/>
              <a:t>Ignores trading costs like commissions, slippage and bid-ask spreads. These would lower net returns. Does not account for price jumps between close and open. Gap risk could lead to lower or negative returns. Unlikely to be implementable at scale in real markets due to price impact and liquidity constraints. </a:t>
            </a:r>
            <a:r>
              <a:rPr sz="1600" dirty="0" err="1"/>
              <a:t>Backtested</a:t>
            </a:r>
            <a:r>
              <a:rPr sz="1600" dirty="0"/>
              <a:t> over limited dataset. Real performance could vary significantly. Does not consider taxes, which would lower realized returns.</a:t>
            </a:r>
          </a:p>
          <a:p>
            <a:pPr marL="0" lvl="0" indent="0">
              <a:buNone/>
            </a:pPr>
            <a:r>
              <a:rPr sz="1600" dirty="0"/>
              <a:t>In summary, the overnight strategy looks promising based on </a:t>
            </a:r>
            <a:r>
              <a:rPr sz="1600" dirty="0" err="1"/>
              <a:t>backtest</a:t>
            </a:r>
            <a:r>
              <a:rPr sz="1600" dirty="0"/>
              <a:t>, but real-world limitations could significantly affect its viability. More rigorous analysis is needed before implementing this strategy.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Strategy 4</a:t>
            </a:r>
          </a:p>
        </p:txBody>
      </p:sp>
      <p:sp>
        <p:nvSpPr>
          <p:cNvPr id="4" name="Text Placeholder 3"/>
          <p:cNvSpPr>
            <a:spLocks noGrp="1"/>
          </p:cNvSpPr>
          <p:nvPr>
            <p:ph type="body" sz="half" idx="2"/>
          </p:nvPr>
        </p:nvSpPr>
        <p:spPr/>
        <p:txBody>
          <a:bodyPr>
            <a:noAutofit/>
          </a:bodyPr>
          <a:lstStyle/>
          <a:p>
            <a:pPr lvl="0" indent="0">
              <a:buNone/>
            </a:pPr>
            <a:r>
              <a:rPr sz="800" dirty="0">
                <a:latin typeface="Courier"/>
              </a:rPr>
              <a:t>0          </a:t>
            </a:r>
            <a:r>
              <a:rPr sz="800" dirty="0" err="1">
                <a:latin typeface="Courier"/>
              </a:rPr>
              <a:t>NaN</a:t>
            </a:r>
            <a:r>
              <a:rPr sz="800" dirty="0">
                <a:latin typeface="Courier"/>
              </a:rPr>
              <a:t>
1       0.0071
2       0.0021
3       0.0106
4       0.0042
         ...  
7817    0.0069
7818   -0.0050
7819   -0.0055
7820    0.0009
7822    0.0007
Name: Daily Returns, Length: 7759, </a:t>
            </a:r>
            <a:r>
              <a:rPr sz="800" dirty="0" err="1">
                <a:latin typeface="Courier"/>
              </a:rPr>
              <a:t>dtype</a:t>
            </a:r>
            <a:r>
              <a:rPr sz="800" dirty="0">
                <a:latin typeface="Courier"/>
              </a:rPr>
              <a:t>: float64</a:t>
            </a:r>
          </a:p>
          <a:p>
            <a:pPr lvl="0" indent="0">
              <a:buNone/>
            </a:pPr>
            <a:r>
              <a:rPr sz="800" dirty="0">
                <a:latin typeface="Courier"/>
              </a:rPr>
              <a:t>0              </a:t>
            </a:r>
            <a:r>
              <a:rPr sz="800" dirty="0" err="1">
                <a:latin typeface="Courier"/>
              </a:rPr>
              <a:t>NaN</a:t>
            </a:r>
            <a:r>
              <a:rPr sz="800" dirty="0">
                <a:latin typeface="Courier"/>
              </a:rPr>
              <a:t>
1       10071.1229
2       10092.4649
3       10199.1516
4       10241.8276
           ...    
7817   215970.5750
7818   214895.0458
7819   213711.9636
7820   213905.5507
7822   214053.0743
Name: Daily Returns, Length: 7759, </a:t>
            </a:r>
            <a:r>
              <a:rPr sz="800" dirty="0" err="1">
                <a:latin typeface="Courier"/>
              </a:rPr>
              <a:t>dtype</a:t>
            </a:r>
            <a:r>
              <a:rPr sz="800" dirty="0">
                <a:latin typeface="Courier"/>
              </a:rPr>
              <a:t>: float64</a:t>
            </a:r>
          </a:p>
        </p:txBody>
      </p:sp>
      <p:pic>
        <p:nvPicPr>
          <p:cNvPr id="3" name="Picture 1" descr="Project_1_Group20_files/figure-pptx/cell-46-output-1.png"/>
          <p:cNvPicPr>
            <a:picLocks noGrp="1" noChangeAspect="1"/>
          </p:cNvPicPr>
          <p:nvPr/>
        </p:nvPicPr>
        <p:blipFill>
          <a:blip r:embed="rId2"/>
          <a:stretch>
            <a:fillRect/>
          </a:stretch>
        </p:blipFill>
        <p:spPr bwMode="auto">
          <a:xfrm>
            <a:off x="3568700" y="482600"/>
            <a:ext cx="5105400" cy="38227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lvl="0" indent="0">
              <a:buNone/>
            </a:pPr>
            <a:r>
              <a:rPr>
                <a:latin typeface="Courier"/>
              </a:rPr>
              <a:t>adjusted cumulative return n=1 214053.07433102903</a:t>
            </a:r>
          </a:p>
          <a:p>
            <a:pPr marL="0" lvl="0" indent="0">
              <a:buNone/>
            </a:pPr>
            <a:r>
              <a:t>The total return for n=1 came to $214,053.07. This shows a substantial return from the original investment and shows how significant growth may be obtained over time by reducing extreme daily volatility by removing the most positive and negative days. By eliminating days of high volatility, the approach seeks to mitigate the impact of strong market fluctuations and may lead to a more stable and even profitable investment trajectory.</a:t>
            </a:r>
          </a:p>
        </p:txBody>
      </p:sp>
      <p:pic>
        <p:nvPicPr>
          <p:cNvPr id="2" name="Picture 1" descr="Project_1_Group20_files/figure-pptx/cell-49-output-1.png"/>
          <p:cNvPicPr>
            <a:picLocks noGrp="1" noChangeAspect="1"/>
          </p:cNvPicPr>
          <p:nvPr/>
        </p:nvPicPr>
        <p:blipFill>
          <a:blip r:embed="rId2"/>
          <a:stretch>
            <a:fillRect/>
          </a:stretch>
        </p:blipFill>
        <p:spPr bwMode="auto">
          <a:xfrm>
            <a:off x="3568700" y="495300"/>
            <a:ext cx="5105400" cy="37846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lvl="0" indent="0">
              <a:buNone/>
            </a:pPr>
            <a:r>
              <a:rPr>
                <a:latin typeface="Courier"/>
              </a:rPr>
              <a:t>adjusted cumulative return n=2 221506.50584007573</a:t>
            </a:r>
          </a:p>
          <a:p>
            <a:pPr marL="0" lvl="0" indent="0">
              <a:buNone/>
            </a:pPr>
            <a:r>
              <a:t>The total return for n=2 increased to $221,506.51. This additional increase shows that removing the top two days of profits and the bottom two days of losses from each year can improve investment performance. It shows that extreme market fluctuations, both good and negative, can have a substantial effect on the overall return. By removing specific days, the investment’s volatility is reduced, which can be helpful for long term growth.</a:t>
            </a:r>
          </a:p>
        </p:txBody>
      </p:sp>
      <p:pic>
        <p:nvPicPr>
          <p:cNvPr id="2" name="Picture 1" descr="Project_1_Group20_files/figure-pptx/cell-52-output-1.png"/>
          <p:cNvPicPr>
            <a:picLocks noGrp="1" noChangeAspect="1"/>
          </p:cNvPicPr>
          <p:nvPr/>
        </p:nvPicPr>
        <p:blipFill>
          <a:blip r:embed="rId2"/>
          <a:stretch>
            <a:fillRect/>
          </a:stretch>
        </p:blipFill>
        <p:spPr bwMode="auto">
          <a:xfrm>
            <a:off x="3568700" y="495300"/>
            <a:ext cx="5105400" cy="37846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lvl="0" indent="0">
              <a:buNone/>
            </a:pPr>
            <a:r>
              <a:rPr>
                <a:latin typeface="Courier"/>
              </a:rPr>
              <a:t>adjusted cumulative return n=3 234007.04962897924</a:t>
            </a:r>
          </a:p>
          <a:p>
            <a:pPr marL="0" lvl="0" indent="0">
              <a:buNone/>
            </a:pPr>
            <a:r>
              <a:t>The cumulative return for n=3 increased to $234,007.05. This is the highest return of all three scenarios, showing that removing the three most positive and three most negative days each year can result in more favourable investment outcomes. This scenario highlights the idea that excessive market volatility can have a significant impact on cumulative returns, and averaging them out may result in higher returns.</a:t>
            </a:r>
          </a:p>
        </p:txBody>
      </p:sp>
      <p:pic>
        <p:nvPicPr>
          <p:cNvPr id="2" name="Picture 1" descr="Project_1_Group20_files/figure-pptx/cell-54-output-1.png"/>
          <p:cNvPicPr>
            <a:picLocks noGrp="1" noChangeAspect="1"/>
          </p:cNvPicPr>
          <p:nvPr/>
        </p:nvPicPr>
        <p:blipFill>
          <a:blip r:embed="rId2"/>
          <a:stretch>
            <a:fillRect/>
          </a:stretch>
        </p:blipFill>
        <p:spPr bwMode="auto">
          <a:xfrm>
            <a:off x="3568700" y="469900"/>
            <a:ext cx="5105400" cy="38481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lvl="0" indent="0">
              <a:buNone/>
            </a:pPr>
            <a:r>
              <a:rPr>
                <a:latin typeface="Courier"/>
              </a:rPr>
              <a:t>final cumulative return with investment: 214053.07433102903 221506.50584007573 234007.04962897924</a:t>
            </a:r>
          </a:p>
          <a:p>
            <a:pPr lvl="0" indent="0">
              <a:buNone/>
            </a:pPr>
            <a:r>
              <a:rPr>
                <a:latin typeface="Courier"/>
              </a:rPr>
              <a:t>Returns on investment n = 1: 2040.53%
Returns on investment n = 2: 2115.07%
Returns on investment n = 3: 2240.07%</a:t>
            </a:r>
          </a:p>
          <a:p>
            <a:pPr marL="0" lvl="0" indent="0">
              <a:buNone/>
            </a:pPr>
            <a:r>
              <a:t>These ROIs illustrate a key component of making investments. While it has the potential to provide big returns, it also contains risks that can have an adverse effect on investment outcomes. It’s essential to recognise the limitations of this strategy in real-world investment. It is not possible to accurately predict which days will be the best or worst, thus this strategy is more of a conceptual exercise than a real investment strategy.</a:t>
            </a:r>
          </a:p>
        </p:txBody>
      </p:sp>
      <p:pic>
        <p:nvPicPr>
          <p:cNvPr id="2" name="Picture 1" descr="Project_1_Group20_files/figure-pptx/cell-57-output-1.png"/>
          <p:cNvPicPr>
            <a:picLocks noGrp="1" noChangeAspect="1"/>
          </p:cNvPicPr>
          <p:nvPr/>
        </p:nvPicPr>
        <p:blipFill>
          <a:blip r:embed="rId2"/>
          <a:stretch>
            <a:fillRect/>
          </a:stretch>
        </p:blipFill>
        <p:spPr bwMode="auto">
          <a:xfrm>
            <a:off x="3568700" y="457200"/>
            <a:ext cx="5105400" cy="38735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92500" lnSpcReduction="10000"/>
          </a:bodyPr>
          <a:lstStyle/>
          <a:p>
            <a:pPr lvl="0" indent="0">
              <a:buNone/>
            </a:pPr>
            <a:r>
              <a:rPr sz="1000" dirty="0">
                <a:latin typeface="Courier"/>
              </a:rPr>
              <a:t>volatility_n1: 0.009621283812935812</a:t>
            </a:r>
          </a:p>
          <a:p>
            <a:pPr marL="0" lvl="0" indent="0">
              <a:buNone/>
            </a:pPr>
            <a:r>
              <a:rPr sz="1000" dirty="0"/>
              <a:t>The average volatility for n=1 is 0.009621, or about 0.962%. This amount of volatility measures the average variance in returns across 20-day periods, removing the most major positive and negative return days of the year. A volatility of less than 1% implies very small shifts in daily returns, indicating that the investment’s return profile becomes more predictable and possibly less risky for investors.</a:t>
            </a:r>
          </a:p>
          <a:p>
            <a:pPr lvl="0" indent="0">
              <a:buNone/>
            </a:pPr>
            <a:r>
              <a:rPr sz="1000" dirty="0">
                <a:latin typeface="Courier"/>
              </a:rPr>
              <a:t>volatility_n2: 0.009305531931176102</a:t>
            </a:r>
          </a:p>
          <a:p>
            <a:pPr marL="0" lvl="0" indent="0">
              <a:buNone/>
            </a:pPr>
            <a:r>
              <a:rPr sz="1000" dirty="0"/>
              <a:t>The average volatility for n=2 falls to 0.009306 or about 0.931%. This additional reduction in volatility indicates that removing more extreme days from the dataset can result in a more consistent return pattern. By removing the two most volatile days of the year, the investment has decreased daily return fluctuation, which may make it more appealing to risk-averse investors.</a:t>
            </a:r>
          </a:p>
          <a:p>
            <a:pPr lvl="0" indent="0">
              <a:buNone/>
            </a:pPr>
            <a:r>
              <a:rPr sz="1000" dirty="0">
                <a:latin typeface="Courier"/>
              </a:rPr>
              <a:t>volatility_n3: 0.009048227033717195</a:t>
            </a:r>
          </a:p>
          <a:p>
            <a:pPr marL="0" lvl="0" indent="0">
              <a:buNone/>
            </a:pPr>
            <a:r>
              <a:rPr sz="1000" dirty="0"/>
              <a:t>The mean volatility for n=3 falls further to 0.009048 or about 0.905%. This is the least volatile of the three scenarios, illustrating the most consistent return pattern. Removing out the three most extreme days of gains and losses each year seems to significantly level out the return on investment’s variations, thus reducing the risk profile even more</a:t>
            </a:r>
            <a:r>
              <a:rPr dirty="0"/>
              <a:t>.</a:t>
            </a:r>
          </a:p>
        </p:txBody>
      </p:sp>
      <p:pic>
        <p:nvPicPr>
          <p:cNvPr id="2" name="Picture 1" descr="Project_1_Group20_files/figure-pptx/cell-61-output-1.png"/>
          <p:cNvPicPr>
            <a:picLocks noGrp="1" noChangeAspect="1"/>
          </p:cNvPicPr>
          <p:nvPr/>
        </p:nvPicPr>
        <p:blipFill>
          <a:blip r:embed="rId2"/>
          <a:stretch>
            <a:fillRect/>
          </a:stretch>
        </p:blipFill>
        <p:spPr bwMode="auto">
          <a:xfrm>
            <a:off x="3568700" y="762000"/>
            <a:ext cx="5105400" cy="32639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Strategy 1</a:t>
            </a:r>
          </a:p>
        </p:txBody>
      </p:sp>
      <p:sp>
        <p:nvSpPr>
          <p:cNvPr id="4" name="Text Placeholder 3"/>
          <p:cNvSpPr>
            <a:spLocks noGrp="1"/>
          </p:cNvSpPr>
          <p:nvPr>
            <p:ph type="body" sz="half" idx="2"/>
          </p:nvPr>
        </p:nvSpPr>
        <p:spPr/>
        <p:txBody>
          <a:bodyPr/>
          <a:lstStyle/>
          <a:p>
            <a:pPr lvl="0" indent="0">
              <a:buNone/>
            </a:pPr>
            <a:r>
              <a:rPr>
                <a:latin typeface="Courier"/>
              </a:rPr>
              <a:t>0          NaN
1       0.0071
2       0.0021
3       0.0106
4       0.0042
         ...  
7818   -0.0050
7819   -0.0055
7820    0.0009
7821    0.0207
7822    0.0007
Name: Adj Close, Length: 7823, dtype: float64</a:t>
            </a:r>
          </a:p>
        </p:txBody>
      </p:sp>
      <p:pic>
        <p:nvPicPr>
          <p:cNvPr id="3" name="Picture 1" descr="Project_1_Group20_files/figure-pptx/cell-6-output-1.png"/>
          <p:cNvPicPr>
            <a:picLocks noGrp="1" noChangeAspect="1"/>
          </p:cNvPicPr>
          <p:nvPr/>
        </p:nvPicPr>
        <p:blipFill>
          <a:blip r:embed="rId2"/>
          <a:stretch>
            <a:fillRect/>
          </a:stretch>
        </p:blipFill>
        <p:spPr bwMode="auto">
          <a:xfrm>
            <a:off x="3568700" y="444500"/>
            <a:ext cx="5105400" cy="3911600"/>
          </a:xfrm>
          <a:prstGeom prst="rect">
            <a:avLst/>
          </a:prstGeom>
          <a:noFill/>
          <a:ln w="9525">
            <a:noFill/>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lvl="0" indent="0">
              <a:buNone/>
            </a:pPr>
            <a:r>
              <a:rPr>
                <a:latin typeface="Courier"/>
              </a:rPr>
              <a:t>sharpe_ratio_n1: 0.652766062773865</a:t>
            </a:r>
          </a:p>
          <a:p>
            <a:pPr lvl="0" indent="0">
              <a:buNone/>
            </a:pPr>
            <a:r>
              <a:rPr>
                <a:latin typeface="Courier"/>
              </a:rPr>
              <a:t>sharpe_ratio_n2: 0.6876117897391778</a:t>
            </a:r>
          </a:p>
          <a:p>
            <a:pPr lvl="0" indent="0">
              <a:buNone/>
            </a:pPr>
            <a:r>
              <a:rPr>
                <a:latin typeface="Courier"/>
              </a:rPr>
              <a:t>sharpe_ratio_n3: 0.7231307647067668</a:t>
            </a:r>
          </a:p>
          <a:p>
            <a:pPr marL="0" lvl="0" indent="0">
              <a:buNone/>
            </a:pPr>
            <a:r>
              <a:t>The Sharpe Ratios for different scenarios, which exclude the best and worst 1, 2, and 3 days of investment returns, indicate an upward trend from 0.6528 to 0.7231. This pattern shows a rise in risk-adjusted returns as more volatile days are removed, indicating that limiting exposure to high market volatility can lead to more effective investing outcomes. The highest Sharpe Ratio of 0.7231, observed when the best and worst three days are eliminated, shows the potential benefits of a risk-management plan that eliminates extreme volatility, which provides investors with larger returns per unit of risk taken. This progression shows the important role of risk management in increasing investment efficiency, showing the significance of balancing risk and return to reach optimum investment performance.</a:t>
            </a:r>
          </a:p>
        </p:txBody>
      </p:sp>
      <p:pic>
        <p:nvPicPr>
          <p:cNvPr id="2" name="Picture 1" descr="Project_1_Group20_files/figure-pptx/cell-69-output-1.png"/>
          <p:cNvPicPr>
            <a:picLocks noGrp="1" noChangeAspect="1"/>
          </p:cNvPicPr>
          <p:nvPr/>
        </p:nvPicPr>
        <p:blipFill>
          <a:blip r:embed="rId2"/>
          <a:stretch>
            <a:fillRect/>
          </a:stretch>
        </p:blipFill>
        <p:spPr bwMode="auto">
          <a:xfrm>
            <a:off x="3568700" y="901700"/>
            <a:ext cx="5105400" cy="29845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sz="2000" dirty="0"/>
              <a:t>Final Result :</a:t>
            </a:r>
          </a:p>
          <a:p>
            <a:pPr marL="0" lvl="0" indent="0">
              <a:buNone/>
            </a:pPr>
            <a:r>
              <a:rPr sz="2000" dirty="0"/>
              <a:t>Considering only the final cumulative return as a success criterion, Strategy 4 n=3 is the best strategy as it has the highest final cumulative return. Though it is essential to keep in mind that the best approach should not be decided only on the basis of the final return. Other aspects to consider include risk, volatility and the and time frames. Based on the results displayed in the graph, Strategy 4 n=3 would be regarded the most successful in terms of final value of investment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t>Moving Average</a:t>
            </a:r>
          </a:p>
          <a:p>
            <a:pPr lvl="0" indent="0">
              <a:buNone/>
            </a:pPr>
            <a:r>
              <a:rPr>
                <a:latin typeface="Courier"/>
              </a:rPr>
              <a:t>0           NaN
1           NaN
2           NaN
3           NaN
4           NaN
         ...   
7818   479.6298
7819   480.5065
7820   481.3231
7821   482.3063
7822   483.2608
Name: 50_Day_MA, Length: 7823, dtype: float64</a:t>
            </a:r>
          </a:p>
        </p:txBody>
      </p:sp>
      <p:pic>
        <p:nvPicPr>
          <p:cNvPr id="2" name="Picture 1" descr="Project_1_Group20_files/figure-pptx/cell-8-output-1.png"/>
          <p:cNvPicPr>
            <a:picLocks noGrp="1" noChangeAspect="1"/>
          </p:cNvPicPr>
          <p:nvPr/>
        </p:nvPicPr>
        <p:blipFill>
          <a:blip r:embed="rId2"/>
          <a:stretch>
            <a:fillRect/>
          </a:stretch>
        </p:blipFill>
        <p:spPr bwMode="auto">
          <a:xfrm>
            <a:off x="3568700" y="381000"/>
            <a:ext cx="5105400" cy="40132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92500"/>
          </a:bodyPr>
          <a:lstStyle/>
          <a:p>
            <a:pPr marL="0" lvl="0" indent="0">
              <a:buNone/>
            </a:pPr>
            <a:r>
              <a:rPr b="1" dirty="0"/>
              <a:t>Strategy 1: Buy-and-Hold the SPY ETF</a:t>
            </a:r>
          </a:p>
          <a:p>
            <a:pPr lvl="0" indent="0">
              <a:buNone/>
            </a:pPr>
            <a:r>
              <a:rPr dirty="0">
                <a:latin typeface="Courier"/>
              </a:rPr>
              <a:t>25.0173</a:t>
            </a:r>
          </a:p>
          <a:p>
            <a:pPr lvl="0" indent="0">
              <a:buNone/>
            </a:pPr>
            <a:r>
              <a:rPr dirty="0">
                <a:latin typeface="Courier"/>
              </a:rPr>
              <a:t>399.7226</a:t>
            </a:r>
          </a:p>
          <a:p>
            <a:pPr lvl="0" indent="0">
              <a:buNone/>
            </a:pPr>
            <a:r>
              <a:rPr dirty="0">
                <a:latin typeface="Courier"/>
              </a:rPr>
              <a:t>507.8500</a:t>
            </a:r>
          </a:p>
          <a:p>
            <a:pPr lvl="0" indent="0">
              <a:buNone/>
            </a:pPr>
            <a:r>
              <a:rPr dirty="0" err="1">
                <a:latin typeface="Courier"/>
              </a:rPr>
              <a:t>final_investment</a:t>
            </a:r>
            <a:r>
              <a:rPr dirty="0">
                <a:latin typeface="Courier"/>
              </a:rPr>
              <a:t>: 202999.14535302244</a:t>
            </a:r>
          </a:p>
          <a:p>
            <a:pPr lvl="0" indent="0">
              <a:buNone/>
            </a:pPr>
            <a:r>
              <a:rPr dirty="0">
                <a:latin typeface="Courier"/>
              </a:rPr>
              <a:t>Returns on investment: 1929.99%</a:t>
            </a:r>
          </a:p>
          <a:p>
            <a:pPr marL="0" lvl="0" indent="0">
              <a:buNone/>
            </a:pPr>
            <a:r>
              <a:rPr dirty="0"/>
              <a:t>COMMENTS:</a:t>
            </a:r>
          </a:p>
          <a:p>
            <a:pPr marL="0" lvl="0" indent="0">
              <a:buNone/>
            </a:pPr>
            <a:r>
              <a:rPr dirty="0"/>
              <a:t>The 1925.87% ROI for the SPY ETF from 1993 to 2023 reflects significant growth, where if $1 was invested during 1993 it would be multiplied nearly 20 times in 30 years. This underscores the effectiveness of long-term strategies particularly through passive vehicles like exchange traded funds while tracking the S&amp;P 500. It signifies the collective performance of diverse companies within the index which is indicative of the broader market’s growth. Investors should exercise caution due to market volatility and consider maintaining a diversified portfolio. While past performance is </a:t>
            </a:r>
            <a:r>
              <a:rPr dirty="0" err="1"/>
              <a:t>sugguestiive</a:t>
            </a:r>
            <a:r>
              <a:rPr dirty="0"/>
              <a:t> of the potential, it does not guarantee future </a:t>
            </a:r>
            <a:r>
              <a:rPr dirty="0" err="1"/>
              <a:t>outocomes</a:t>
            </a:r>
            <a:r>
              <a:rPr dirty="0"/>
              <a:t> which necessitate prudent risk management.</a:t>
            </a:r>
          </a:p>
        </p:txBody>
      </p:sp>
      <p:pic>
        <p:nvPicPr>
          <p:cNvPr id="2" name="Picture 1" descr="Project_1_Group20_files/figure-pptx/cell-16-output-1.png"/>
          <p:cNvPicPr>
            <a:picLocks noGrp="1" noChangeAspect="1"/>
          </p:cNvPicPr>
          <p:nvPr/>
        </p:nvPicPr>
        <p:blipFill>
          <a:blip r:embed="rId2"/>
          <a:stretch>
            <a:fillRect/>
          </a:stretch>
        </p:blipFill>
        <p:spPr bwMode="auto">
          <a:xfrm>
            <a:off x="3568700" y="393700"/>
            <a:ext cx="5105400" cy="39878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dirty="0"/>
              <a:t>Volatility of Stock Index Returns</a:t>
            </a:r>
          </a:p>
          <a:p>
            <a:pPr lvl="0" indent="0">
              <a:buNone/>
            </a:pPr>
            <a:r>
              <a:rPr dirty="0">
                <a:latin typeface="Courier"/>
              </a:rPr>
              <a:t>0.0101</a:t>
            </a:r>
          </a:p>
          <a:p>
            <a:pPr marL="0" lvl="0" indent="0">
              <a:buNone/>
            </a:pPr>
            <a:r>
              <a:rPr dirty="0"/>
              <a:t>Comments:</a:t>
            </a:r>
          </a:p>
          <a:p>
            <a:pPr marL="0" lvl="0" indent="0">
              <a:buNone/>
            </a:pPr>
            <a:r>
              <a:rPr dirty="0"/>
              <a:t>The volatility value of 0.01 for the SPY ETF </a:t>
            </a:r>
            <a:r>
              <a:rPr dirty="0" err="1"/>
              <a:t>preresents</a:t>
            </a:r>
            <a:r>
              <a:rPr dirty="0"/>
              <a:t> the standard deviation of its daily returns over the specified time period. This value indicates the average daily fluctuations in the ETF’s returns. A lower volatility </a:t>
            </a:r>
            <a:r>
              <a:rPr dirty="0" err="1"/>
              <a:t>suggets</a:t>
            </a:r>
            <a:r>
              <a:rPr dirty="0"/>
              <a:t> less </a:t>
            </a:r>
            <a:r>
              <a:rPr dirty="0" err="1"/>
              <a:t>varability</a:t>
            </a:r>
            <a:r>
              <a:rPr dirty="0"/>
              <a:t> and a lower risk in the ETF’s returns thereby making the ETF relatively stable and </a:t>
            </a:r>
            <a:r>
              <a:rPr dirty="0" err="1"/>
              <a:t>predicatbale</a:t>
            </a:r>
            <a:r>
              <a:rPr dirty="0"/>
              <a:t>. It is essential to </a:t>
            </a:r>
            <a:r>
              <a:rPr dirty="0" err="1"/>
              <a:t>conisder</a:t>
            </a:r>
            <a:r>
              <a:rPr dirty="0"/>
              <a:t> volatility </a:t>
            </a:r>
            <a:r>
              <a:rPr dirty="0" err="1"/>
              <a:t>laongside</a:t>
            </a:r>
            <a:r>
              <a:rPr dirty="0"/>
              <a:t> other risk measures and the investor’s risk </a:t>
            </a:r>
            <a:r>
              <a:rPr dirty="0" err="1"/>
              <a:t>toelrance</a:t>
            </a:r>
            <a:r>
              <a:rPr dirty="0"/>
              <a:t>.</a:t>
            </a:r>
          </a:p>
        </p:txBody>
      </p:sp>
      <p:pic>
        <p:nvPicPr>
          <p:cNvPr id="2" name="Picture 1" descr="Project_1_Group20_files/figure-pptx/cell-18-output-1.png"/>
          <p:cNvPicPr>
            <a:picLocks noGrp="1" noChangeAspect="1"/>
          </p:cNvPicPr>
          <p:nvPr/>
        </p:nvPicPr>
        <p:blipFill>
          <a:blip r:embed="rId2"/>
          <a:stretch>
            <a:fillRect/>
          </a:stretch>
        </p:blipFill>
        <p:spPr bwMode="auto">
          <a:xfrm>
            <a:off x="3568700" y="762000"/>
            <a:ext cx="5105400" cy="32639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lvl="0" indent="0">
              <a:spcBef>
                <a:spcPts val="3000"/>
              </a:spcBef>
              <a:buNone/>
            </a:pPr>
            <a:r>
              <a:rPr b="1" dirty="0"/>
              <a:t>Sharpe Ratio</a:t>
            </a:r>
          </a:p>
          <a:p>
            <a:pPr lvl="0" indent="0">
              <a:buNone/>
            </a:pPr>
            <a:r>
              <a:rPr sz="1400" dirty="0">
                <a:latin typeface="Courier"/>
              </a:rPr>
              <a:t>0          </a:t>
            </a:r>
            <a:r>
              <a:rPr sz="1400" dirty="0" err="1">
                <a:latin typeface="Courier"/>
              </a:rPr>
              <a:t>NaN</a:t>
            </a:r>
            <a:r>
              <a:rPr sz="1400" dirty="0">
                <a:latin typeface="Courier"/>
              </a:rPr>
              <a:t>
1      -0.0001
2      -0.0001
3      -0.0001
4      -0.0001
         ...  
7818   -0.0002
7819   -0.0002
7820   -0.0002
7821   -0.0001
7822   -0.0002
Name: Adj Close, Length: 7823, </a:t>
            </a:r>
            <a:r>
              <a:rPr sz="1400" dirty="0" err="1">
                <a:latin typeface="Courier"/>
              </a:rPr>
              <a:t>dtype</a:t>
            </a:r>
            <a:r>
              <a:rPr sz="1400" dirty="0">
                <a:latin typeface="Courier"/>
              </a:rPr>
              <a:t>: float64</a:t>
            </a:r>
          </a:p>
          <a:p>
            <a:pPr lvl="0" indent="0">
              <a:buNone/>
            </a:pPr>
            <a:r>
              <a:rPr sz="1800" dirty="0" err="1">
                <a:latin typeface="Courier"/>
              </a:rPr>
              <a:t>sharpe_ratio</a:t>
            </a:r>
            <a:r>
              <a:rPr sz="1800" dirty="0">
                <a:latin typeface="Courier"/>
              </a:rPr>
              <a:t>: -15.221478058793425</a:t>
            </a:r>
          </a:p>
          <a:p>
            <a:pPr marL="0" lvl="0" indent="0">
              <a:buNone/>
            </a:pPr>
            <a:r>
              <a:rPr sz="1500" dirty="0"/>
              <a:t>Comments:</a:t>
            </a:r>
          </a:p>
          <a:p>
            <a:pPr marL="0" lvl="0" indent="0">
              <a:buNone/>
            </a:pPr>
            <a:r>
              <a:rPr sz="1500" dirty="0"/>
              <a:t>A </a:t>
            </a:r>
            <a:r>
              <a:rPr sz="1500" dirty="0" err="1"/>
              <a:t>sharpe</a:t>
            </a:r>
            <a:r>
              <a:rPr sz="1500" dirty="0"/>
              <a:t> ratio of -15.22 signifies a negative risk-adjusted return for the investment this suggests that its volatility </a:t>
            </a:r>
            <a:r>
              <a:rPr sz="1500" dirty="0" err="1"/>
              <a:t>outweights</a:t>
            </a:r>
            <a:r>
              <a:rPr sz="1500" dirty="0"/>
              <a:t> its return potential. This exceptionally low value indicates significant underperformance as compared to a risk-free asset. Investors aim for a positive </a:t>
            </a:r>
            <a:r>
              <a:rPr sz="1500" dirty="0" err="1"/>
              <a:t>sharpe</a:t>
            </a:r>
            <a:r>
              <a:rPr sz="1500" dirty="0"/>
              <a:t> ratio which indicates a </a:t>
            </a:r>
            <a:r>
              <a:rPr sz="1500" dirty="0" err="1"/>
              <a:t>favourable</a:t>
            </a:r>
            <a:r>
              <a:rPr sz="1500" dirty="0"/>
              <a:t> balance between risk and return.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Strategy 2</a:t>
            </a:r>
          </a:p>
        </p:txBody>
      </p:sp>
      <p:sp>
        <p:nvSpPr>
          <p:cNvPr id="4" name="Text Placeholder 3"/>
          <p:cNvSpPr>
            <a:spLocks noGrp="1"/>
          </p:cNvSpPr>
          <p:nvPr>
            <p:ph type="body" sz="half" idx="2"/>
          </p:nvPr>
        </p:nvSpPr>
        <p:spPr>
          <a:xfrm>
            <a:off x="457201" y="1076326"/>
            <a:ext cx="3008313" cy="3862387"/>
          </a:xfrm>
        </p:spPr>
        <p:txBody>
          <a:bodyPr>
            <a:noAutofit/>
          </a:bodyPr>
          <a:lstStyle/>
          <a:p>
            <a:pPr lvl="0" indent="0">
              <a:buNone/>
            </a:pPr>
            <a:r>
              <a:rPr sz="500" dirty="0" err="1">
                <a:latin typeface="Courier"/>
              </a:rPr>
              <a:t>initial_spy_price</a:t>
            </a:r>
            <a:r>
              <a:rPr sz="500" dirty="0">
                <a:latin typeface="Courier"/>
              </a:rPr>
              <a:t>: 25.017347
</a:t>
            </a:r>
            <a:r>
              <a:rPr sz="500" dirty="0" err="1">
                <a:latin typeface="Courier"/>
              </a:rPr>
              <a:t>initial_shares</a:t>
            </a:r>
            <a:r>
              <a:rPr sz="500" dirty="0">
                <a:latin typeface="Courier"/>
              </a:rPr>
              <a:t>: 399.72264045424157
</a:t>
            </a:r>
            <a:r>
              <a:rPr sz="500" dirty="0" err="1">
                <a:latin typeface="Courier"/>
              </a:rPr>
              <a:t>current_spy_price</a:t>
            </a:r>
            <a:r>
              <a:rPr sz="500" dirty="0">
                <a:latin typeface="Courier"/>
              </a:rPr>
              <a:t>: 507.850006
</a:t>
            </a:r>
            <a:r>
              <a:rPr sz="500" dirty="0" err="1">
                <a:latin typeface="Courier"/>
              </a:rPr>
              <a:t>final_value</a:t>
            </a:r>
            <a:r>
              <a:rPr sz="500" dirty="0">
                <a:latin typeface="Courier"/>
              </a:rPr>
              <a:t>: 202999.14535302244</a:t>
            </a:r>
          </a:p>
          <a:p>
            <a:pPr lvl="0" indent="0">
              <a:buNone/>
            </a:pPr>
            <a:r>
              <a:rPr sz="500" dirty="0">
                <a:latin typeface="Courier"/>
              </a:rPr>
              <a:t>0       -7.1073
1       63.9659
2       28.2686
3       91.4849
4        6.9493
         ...   
7818   -43.6516
7819   -19.2878
7820    36.1305
7821    69.2445
7822   -27.8827
Name: Intraday Returns, Length: 7823, </a:t>
            </a:r>
            <a:r>
              <a:rPr sz="500" dirty="0" err="1">
                <a:latin typeface="Courier"/>
              </a:rPr>
              <a:t>dtype</a:t>
            </a:r>
            <a:r>
              <a:rPr sz="500" dirty="0">
                <a:latin typeface="Courier"/>
              </a:rPr>
              <a:t>: float64</a:t>
            </a:r>
          </a:p>
          <a:p>
            <a:pPr lvl="0" indent="0">
              <a:buNone/>
            </a:pPr>
            <a:r>
              <a:rPr sz="500" dirty="0">
                <a:latin typeface="Courier"/>
              </a:rPr>
              <a:t>0       -7.1073
1       63.9659
2       28.2686
3       91.4849
4        6.9493
         ...   
7818   -43.6516
7819   -19.2878
7820    36.1305
7821    69.2445
7822   -27.8827
Name: Intraday Returns, Length: 7823, </a:t>
            </a:r>
            <a:r>
              <a:rPr sz="500" dirty="0" err="1">
                <a:latin typeface="Courier"/>
              </a:rPr>
              <a:t>dtype</a:t>
            </a:r>
            <a:r>
              <a:rPr sz="500" dirty="0">
                <a:latin typeface="Courier"/>
              </a:rPr>
              <a:t>: float64</a:t>
            </a:r>
          </a:p>
          <a:p>
            <a:pPr lvl="0" indent="0">
              <a:buNone/>
            </a:pPr>
            <a:r>
              <a:rPr sz="500" dirty="0">
                <a:latin typeface="Courier"/>
              </a:rPr>
              <a:t>final_valueS2: -278827.15075912356</a:t>
            </a:r>
          </a:p>
          <a:p>
            <a:pPr lvl="0" indent="0">
              <a:buNone/>
            </a:pPr>
            <a:r>
              <a:rPr sz="500" dirty="0">
                <a:latin typeface="Courier"/>
              </a:rPr>
              <a:t>sharpe_ratioS2: 0.10821730256958988</a:t>
            </a:r>
          </a:p>
          <a:p>
            <a:pPr lvl="0" indent="0">
              <a:buNone/>
            </a:pPr>
            <a:r>
              <a:rPr sz="500" dirty="0">
                <a:latin typeface="Courier"/>
              </a:rPr>
              <a:t>0          </a:t>
            </a:r>
            <a:r>
              <a:rPr sz="500" dirty="0" err="1">
                <a:latin typeface="Courier"/>
              </a:rPr>
              <a:t>NaN</a:t>
            </a:r>
            <a:r>
              <a:rPr sz="500" dirty="0">
                <a:latin typeface="Courier"/>
              </a:rPr>
              <a:t>
1          </a:t>
            </a:r>
            <a:r>
              <a:rPr sz="500" dirty="0" err="1">
                <a:latin typeface="Courier"/>
              </a:rPr>
              <a:t>NaN</a:t>
            </a:r>
            <a:r>
              <a:rPr sz="500" dirty="0">
                <a:latin typeface="Courier"/>
              </a:rPr>
              <a:t>
2          </a:t>
            </a:r>
            <a:r>
              <a:rPr sz="500" dirty="0" err="1">
                <a:latin typeface="Courier"/>
              </a:rPr>
              <a:t>NaN</a:t>
            </a:r>
            <a:r>
              <a:rPr sz="500" dirty="0">
                <a:latin typeface="Courier"/>
              </a:rPr>
              <a:t>
3          </a:t>
            </a:r>
            <a:r>
              <a:rPr sz="500" dirty="0" err="1">
                <a:latin typeface="Courier"/>
              </a:rPr>
              <a:t>NaN</a:t>
            </a:r>
            <a:r>
              <a:rPr sz="500" dirty="0">
                <a:latin typeface="Courier"/>
              </a:rPr>
              <a:t>
4          </a:t>
            </a:r>
            <a:r>
              <a:rPr sz="500" dirty="0" err="1">
                <a:latin typeface="Courier"/>
              </a:rPr>
              <a:t>NaN</a:t>
            </a:r>
            <a:r>
              <a:rPr sz="500" dirty="0">
                <a:latin typeface="Courier"/>
              </a:rPr>
              <a:t>
         ...  
7818   50.3816
7819   50.5935
7820   50.8953
7821   50.3021
7822   51.3012
Name: Intraday Returns, Length: 7823, </a:t>
            </a:r>
            <a:r>
              <a:rPr sz="500" dirty="0" err="1">
                <a:latin typeface="Courier"/>
              </a:rPr>
              <a:t>dtype</a:t>
            </a:r>
            <a:r>
              <a:rPr sz="500" dirty="0">
                <a:latin typeface="Courier"/>
              </a:rPr>
              <a:t>: float64</a:t>
            </a:r>
          </a:p>
        </p:txBody>
      </p:sp>
      <p:pic>
        <p:nvPicPr>
          <p:cNvPr id="3" name="Picture 1" descr="Project_1_Group20_files/figure-pptx/cell-28-output-1.png"/>
          <p:cNvPicPr>
            <a:picLocks noGrp="1" noChangeAspect="1"/>
          </p:cNvPicPr>
          <p:nvPr/>
        </p:nvPicPr>
        <p:blipFill>
          <a:blip r:embed="rId2"/>
          <a:stretch>
            <a:fillRect/>
          </a:stretch>
        </p:blipFill>
        <p:spPr bwMode="auto">
          <a:xfrm>
            <a:off x="3568700" y="482600"/>
            <a:ext cx="5105400" cy="38227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ject_1_Group20_files/figure-pptx/cell-29-output-1.png"/>
          <p:cNvPicPr>
            <a:picLocks noGrp="1" noChangeAspect="1"/>
          </p:cNvPicPr>
          <p:nvPr/>
        </p:nvPicPr>
        <p:blipFill>
          <a:blip r:embed="rId2"/>
          <a:stretch>
            <a:fillRect/>
          </a:stretch>
        </p:blipFill>
        <p:spPr bwMode="auto">
          <a:xfrm>
            <a:off x="2413000" y="1193800"/>
            <a:ext cx="4305300" cy="33909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Strategy 3</a:t>
            </a:r>
          </a:p>
        </p:txBody>
      </p:sp>
      <p:sp>
        <p:nvSpPr>
          <p:cNvPr id="4" name="Text Placeholder 3"/>
          <p:cNvSpPr>
            <a:spLocks noGrp="1"/>
          </p:cNvSpPr>
          <p:nvPr>
            <p:ph type="body" sz="half" idx="2"/>
          </p:nvPr>
        </p:nvSpPr>
        <p:spPr/>
        <p:txBody>
          <a:bodyPr>
            <a:noAutofit/>
          </a:bodyPr>
          <a:lstStyle/>
          <a:p>
            <a:pPr lvl="0" indent="0">
              <a:buNone/>
            </a:pPr>
            <a:r>
              <a:rPr sz="700" dirty="0">
                <a:latin typeface="Courier"/>
              </a:rPr>
              <a:t>      Daily Return  Overnight Return
0              </a:t>
            </a:r>
            <a:r>
              <a:rPr sz="700" dirty="0" err="1">
                <a:latin typeface="Courier"/>
              </a:rPr>
              <a:t>NaN</a:t>
            </a:r>
            <a:r>
              <a:rPr sz="700" dirty="0">
                <a:latin typeface="Courier"/>
              </a:rPr>
              <a:t>            0.7700
1           0.0071            0.7575
2           0.0021            0.7638
3           0.0106            0.7527
4           0.0042            0.7675
...            ...               ...
7818       -0.0050            0.0044
7819       -0.0055            0.0019
7820        0.0009           -0.0036
7821        0.0207           -0.0069
7822        0.0007            0.0028
[7823 rows x 2 columns]</a:t>
            </a:r>
          </a:p>
          <a:p>
            <a:pPr lvl="0" indent="0">
              <a:buNone/>
            </a:pPr>
            <a:r>
              <a:rPr sz="700" dirty="0">
                <a:latin typeface="Courier"/>
              </a:rPr>
              <a:t>0       0.7700
1       0.7575
2       0.7638
3       0.7527
4       0.7675
         ...  
7818    0.0044
7819    0.0019
7820   -0.0036
7821   -0.0069
7822    0.0028
Name: Overnight Return, Length: 7823, </a:t>
            </a:r>
            <a:r>
              <a:rPr sz="700" dirty="0" err="1">
                <a:latin typeface="Courier"/>
              </a:rPr>
              <a:t>dtype</a:t>
            </a:r>
            <a:r>
              <a:rPr sz="700" dirty="0">
                <a:latin typeface="Courier"/>
              </a:rPr>
              <a:t>: float64</a:t>
            </a:r>
          </a:p>
          <a:p>
            <a:pPr lvl="0" indent="0">
              <a:buNone/>
            </a:pPr>
            <a:r>
              <a:rPr sz="700" dirty="0">
                <a:latin typeface="Courier"/>
              </a:rPr>
              <a:t>final_valueS3: 27.960677035021586</a:t>
            </a:r>
          </a:p>
          <a:p>
            <a:pPr marL="0" lvl="0" indent="0">
              <a:buNone/>
            </a:pPr>
            <a:r>
              <a:rPr sz="700" dirty="0"/>
              <a:t>As we have calculated ‘Daily Return’ and ‘Overnight Return’ above</a:t>
            </a:r>
          </a:p>
        </p:txBody>
      </p:sp>
      <p:pic>
        <p:nvPicPr>
          <p:cNvPr id="3" name="Picture 1" descr="Project_1_Group20_files/figure-pptx/cell-33-output-1.png"/>
          <p:cNvPicPr>
            <a:picLocks noGrp="1" noChangeAspect="1"/>
          </p:cNvPicPr>
          <p:nvPr/>
        </p:nvPicPr>
        <p:blipFill>
          <a:blip r:embed="rId2"/>
          <a:stretch>
            <a:fillRect/>
          </a:stretch>
        </p:blipFill>
        <p:spPr bwMode="auto">
          <a:xfrm>
            <a:off x="3568700" y="787400"/>
            <a:ext cx="5105400" cy="32258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2017</Words>
  <Application>Microsoft Office PowerPoint</Application>
  <PresentationFormat>On-screen Show (16:9)</PresentationFormat>
  <Paragraphs>73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Courier</vt:lpstr>
      <vt:lpstr>Office Theme</vt:lpstr>
      <vt:lpstr>Project 1 FINA 6333 – Spring 2024 Group 20</vt:lpstr>
      <vt:lpstr>Strategy 1</vt:lpstr>
      <vt:lpstr>PowerPoint Presentation</vt:lpstr>
      <vt:lpstr>PowerPoint Presentation</vt:lpstr>
      <vt:lpstr>PowerPoint Presentation</vt:lpstr>
      <vt:lpstr>PowerPoint Presentation</vt:lpstr>
      <vt:lpstr>Strategy 2</vt:lpstr>
      <vt:lpstr>PowerPoint Presentation</vt:lpstr>
      <vt:lpstr>Strategy 3</vt:lpstr>
      <vt:lpstr>PowerPoint Presentation</vt:lpstr>
      <vt:lpstr>PowerPoint Presentation</vt:lpstr>
      <vt:lpstr>PowerPoint Presentation</vt:lpstr>
      <vt:lpstr>PowerPoint Presentation</vt:lpstr>
      <vt:lpstr>Strategy 4</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
  <cp:keywords/>
  <cp:lastModifiedBy>Priyam Deepak Pandya</cp:lastModifiedBy>
  <cp:revision>1</cp:revision>
  <dcterms:created xsi:type="dcterms:W3CDTF">2024-02-27T04:47:37Z</dcterms:created>
  <dcterms:modified xsi:type="dcterms:W3CDTF">2024-02-27T04:59:38Z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