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11"/>
  </p:notesMasterIdLst>
  <p:sldIdLst>
    <p:sldId id="256" r:id="rId2"/>
    <p:sldId id="257" r:id="rId3"/>
    <p:sldId id="290" r:id="rId4"/>
    <p:sldId id="291" r:id="rId5"/>
    <p:sldId id="292" r:id="rId6"/>
    <p:sldId id="293" r:id="rId7"/>
    <p:sldId id="294" r:id="rId8"/>
    <p:sldId id="295" r:id="rId9"/>
    <p:sldId id="289" r:id="rId10"/>
  </p:sldIdLst>
  <p:sldSz cx="9144000" cy="5143500" type="screen16x9"/>
  <p:notesSz cx="6858000" cy="9144000"/>
  <p:embeddedFontLst>
    <p:embeddedFont>
      <p:font typeface="Proxima Nova" panose="020B0604020202020204" charset="0"/>
      <p:regular r:id="rId12"/>
      <p:bold r:id="rId13"/>
      <p:italic r:id="rId14"/>
      <p:boldItalic r:id="rId15"/>
    </p:embeddedFont>
    <p:embeddedFont>
      <p:font typeface="Proxima Nova Semibold" panose="020B0604020202020204" charset="0"/>
      <p:regular r:id="rId16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FBDEEA-2347-9AAC-6533-891C7B457D11}" v="3" dt="2024-04-08T04:03:56.006"/>
    <p1510:client id="{72DC11F6-8E0F-E3D3-C9B0-3146AE24720F}" v="22" dt="2024-04-08T04:15:51.381"/>
  </p1510:revLst>
</p1510:revInfo>
</file>

<file path=ppt/tableStyles.xml><?xml version="1.0" encoding="utf-8"?>
<a:tblStyleLst xmlns:a="http://schemas.openxmlformats.org/drawingml/2006/main" def="{304CE861-7EA7-44A7-8037-EE8C0609355E}">
  <a:tblStyle styleId="{304CE861-7EA7-44A7-8037-EE8C060935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911b8dac7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911b8dac7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911b8dac7_6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7911b8dac7_6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911b8dac7_6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7911b8dac7_6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757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911b8dac7_6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7911b8dac7_6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149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911b8dac7_6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7911b8dac7_6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3097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911b8dac7_6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7911b8dac7_6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817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384d74c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384d74c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671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384d74c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384d74c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067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1f6ba1f106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1f6ba1f106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gnizant.com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hyperlink" Target="https://www.linkedin.com/company/relevantz/" TargetMode="External"/><Relationship Id="rId4" Type="http://schemas.openxmlformats.org/officeDocument/2006/relationships/hyperlink" Target="http://www.relevantz.com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uble line heading cover slide - White BG">
  <p:cSld name="TITLE_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title"/>
          </p:nvPr>
        </p:nvSpPr>
        <p:spPr>
          <a:xfrm>
            <a:off x="3613500" y="1606150"/>
            <a:ext cx="5073300" cy="13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roxima Nova"/>
              <a:buNone/>
              <a:defRPr sz="4400" b="1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Font typeface="Proxima Nova"/>
              <a:buNone/>
              <a:defRPr sz="4000" b="1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Font typeface="Proxima Nova"/>
              <a:buNone/>
              <a:defRPr sz="4000" b="1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Font typeface="Proxima Nova"/>
              <a:buNone/>
              <a:defRPr sz="4000" b="1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Font typeface="Proxima Nova"/>
              <a:buNone/>
              <a:defRPr sz="4000" b="1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Font typeface="Proxima Nova"/>
              <a:buNone/>
              <a:defRPr sz="4000" b="1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Font typeface="Proxima Nova"/>
              <a:buNone/>
              <a:defRPr sz="4000" b="1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Font typeface="Proxima Nova"/>
              <a:buNone/>
              <a:defRPr sz="4000" b="1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Font typeface="Proxima Nova"/>
              <a:buNone/>
              <a:defRPr sz="4000" b="1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200" y="495086"/>
            <a:ext cx="2751375" cy="6409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3651850" y="3111025"/>
            <a:ext cx="50349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/>
          <p:nvPr/>
        </p:nvSpPr>
        <p:spPr>
          <a:xfrm>
            <a:off x="4258440" y="4657790"/>
            <a:ext cx="4428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2023 Relevantz Technology Services, Inc. All rights reserved</a:t>
            </a:r>
            <a:endParaRPr sz="8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0811"/>
            <a:ext cx="3184312" cy="3702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288">
          <p15:clr>
            <a:srgbClr val="FA7B17"/>
          </p15:clr>
        </p15:guide>
        <p15:guide id="4" pos="5472">
          <p15:clr>
            <a:srgbClr val="FA7B17"/>
          </p15:clr>
        </p15:guide>
        <p15:guide id="5" orient="horz" pos="2952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column">
  <p:cSld name="TITLE_1_1_1_1_1">
    <p:bg>
      <p:bgPr>
        <a:noFill/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69650" y="287550"/>
            <a:ext cx="82173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roxima Nova"/>
              <a:buNone/>
              <a:defRPr sz="2400" b="1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60075" y="929725"/>
            <a:ext cx="82173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Proxima Nova Semibold"/>
              <a:buNone/>
              <a:defRPr sz="18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2"/>
          </p:nvPr>
        </p:nvSpPr>
        <p:spPr>
          <a:xfrm>
            <a:off x="450500" y="1293950"/>
            <a:ext cx="8217300" cy="3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spcBef>
                <a:spcPts val="400"/>
              </a:spcBef>
              <a:spcAft>
                <a:spcPts val="4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5082" y="4769500"/>
            <a:ext cx="858651" cy="1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0" y="4712700"/>
            <a:ext cx="5487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3763400" y="4731900"/>
            <a:ext cx="16038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  For Internal use only      </a:t>
            </a:r>
            <a:endParaRPr sz="800">
              <a:solidFill>
                <a:srgbClr val="999999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9200"/>
            <a:ext cx="614619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56">
          <p15:clr>
            <a:srgbClr val="FA7B17"/>
          </p15:clr>
        </p15:guide>
        <p15:guide id="2" pos="2880">
          <p15:clr>
            <a:srgbClr val="FA7B17"/>
          </p15:clr>
        </p15:guide>
        <p15:guide id="3" pos="288">
          <p15:clr>
            <a:srgbClr val="FA7B17"/>
          </p15:clr>
        </p15:guide>
        <p15:guide id="4" pos="5472">
          <p15:clr>
            <a:srgbClr val="FA7B17"/>
          </p15:clr>
        </p15:guide>
        <p15:guide id="5" orient="horz" pos="2952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uble coulmn">
  <p:cSld name="TITLE_1_1_1_1_1_1">
    <p:bg>
      <p:bgPr>
        <a:noFill/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460075" y="929725"/>
            <a:ext cx="37572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roxima Nova Semibold"/>
              <a:buNone/>
              <a:defRPr sz="18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50500" y="1293950"/>
            <a:ext cx="3853200" cy="3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spcBef>
                <a:spcPts val="400"/>
              </a:spcBef>
              <a:spcAft>
                <a:spcPts val="4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3"/>
          </p:nvPr>
        </p:nvSpPr>
        <p:spPr>
          <a:xfrm>
            <a:off x="4843175" y="929725"/>
            <a:ext cx="37572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roxima Nova Semibold"/>
              <a:buNone/>
              <a:defRPr sz="18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4"/>
          </p:nvPr>
        </p:nvSpPr>
        <p:spPr>
          <a:xfrm>
            <a:off x="4833600" y="1293950"/>
            <a:ext cx="3853200" cy="3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spcBef>
                <a:spcPts val="400"/>
              </a:spcBef>
              <a:spcAft>
                <a:spcPts val="4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5082" y="4769500"/>
            <a:ext cx="858651" cy="1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0" y="4712700"/>
            <a:ext cx="5487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3763400" y="4731900"/>
            <a:ext cx="16038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  For Internal use only      </a:t>
            </a:r>
            <a:endParaRPr sz="800">
              <a:solidFill>
                <a:srgbClr val="999999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9200"/>
            <a:ext cx="614619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69650" y="287550"/>
            <a:ext cx="82173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roxima Nova"/>
              <a:buNone/>
              <a:defRPr sz="2400" b="1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56">
          <p15:clr>
            <a:srgbClr val="FA7B17"/>
          </p15:clr>
        </p15:guide>
        <p15:guide id="2" pos="2880">
          <p15:clr>
            <a:srgbClr val="FA7B17"/>
          </p15:clr>
        </p15:guide>
        <p15:guide id="3" pos="288">
          <p15:clr>
            <a:srgbClr val="FA7B17"/>
          </p15:clr>
        </p15:guide>
        <p15:guide id="4" pos="5472">
          <p15:clr>
            <a:srgbClr val="FA7B17"/>
          </p15:clr>
        </p15:guide>
        <p15:guide id="5" orient="horz" pos="2952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column with image">
  <p:cSld name="TITLE_1_1_1_1_1_1_1">
    <p:bg>
      <p:bgPr>
        <a:noFill/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>
            <a:spLocks noGrp="1"/>
          </p:cNvSpPr>
          <p:nvPr>
            <p:ph type="pic" idx="2"/>
          </p:nvPr>
        </p:nvSpPr>
        <p:spPr>
          <a:xfrm>
            <a:off x="5027125" y="0"/>
            <a:ext cx="41169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5"/>
          <p:cNvSpPr txBox="1"/>
          <p:nvPr/>
        </p:nvSpPr>
        <p:spPr>
          <a:xfrm>
            <a:off x="3423325" y="4731900"/>
            <a:ext cx="16038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  For Internal use only      </a:t>
            </a:r>
            <a:endParaRPr sz="800">
              <a:solidFill>
                <a:srgbClr val="999999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460075" y="1082125"/>
            <a:ext cx="37572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roxima Nova Semibold"/>
              <a:buNone/>
              <a:defRPr sz="18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3"/>
          </p:nvPr>
        </p:nvSpPr>
        <p:spPr>
          <a:xfrm>
            <a:off x="450500" y="1446350"/>
            <a:ext cx="3853200" cy="3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spcBef>
                <a:spcPts val="400"/>
              </a:spcBef>
              <a:spcAft>
                <a:spcPts val="4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5082" y="4769500"/>
            <a:ext cx="858651" cy="1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472450" y="4712700"/>
            <a:ext cx="5487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9200"/>
            <a:ext cx="614619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469650" y="287550"/>
            <a:ext cx="42846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roxima Nova"/>
              <a:buNone/>
              <a:defRPr sz="2400" b="1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56">
          <p15:clr>
            <a:srgbClr val="FA7B17"/>
          </p15:clr>
        </p15:guide>
        <p15:guide id="2" pos="2880">
          <p15:clr>
            <a:srgbClr val="FA7B17"/>
          </p15:clr>
        </p15:guide>
        <p15:guide id="3" pos="288">
          <p15:clr>
            <a:srgbClr val="FA7B17"/>
          </p15:clr>
        </p15:guide>
        <p15:guide id="4" pos="5472">
          <p15:clr>
            <a:srgbClr val="FA7B17"/>
          </p15:clr>
        </p15:guide>
        <p15:guide id="5" orient="horz" pos="2952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file desciption">
  <p:cSld name="TITLE_1_1_1_1_1_1_1_1_1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460075" y="929725"/>
            <a:ext cx="82173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roxima Nova Semibold"/>
              <a:buNone/>
              <a:defRPr sz="18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96150" y="1428175"/>
            <a:ext cx="1437900" cy="1437900"/>
          </a:xfrm>
          <a:prstGeom prst="donut">
            <a:avLst>
              <a:gd name="adj" fmla="val 5329"/>
            </a:avLst>
          </a:prstGeom>
          <a:gradFill>
            <a:gsLst>
              <a:gs pos="0">
                <a:srgbClr val="82297B"/>
              </a:gs>
              <a:gs pos="100000">
                <a:srgbClr val="BF215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>
            <a:spLocks noGrp="1"/>
          </p:cNvSpPr>
          <p:nvPr>
            <p:ph type="pic" idx="2"/>
          </p:nvPr>
        </p:nvSpPr>
        <p:spPr>
          <a:xfrm>
            <a:off x="953750" y="1485825"/>
            <a:ext cx="1322700" cy="13227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3" name="Google Shape;43;p6"/>
          <p:cNvSpPr txBox="1">
            <a:spLocks noGrp="1"/>
          </p:cNvSpPr>
          <p:nvPr>
            <p:ph type="body" idx="3"/>
          </p:nvPr>
        </p:nvSpPr>
        <p:spPr>
          <a:xfrm>
            <a:off x="450500" y="2952050"/>
            <a:ext cx="2329200" cy="14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algn="ctr" rtl="0">
              <a:spcBef>
                <a:spcPts val="4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algn="ctr" rtl="0">
              <a:spcBef>
                <a:spcPts val="4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algn="ctr" rtl="0">
              <a:spcBef>
                <a:spcPts val="4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algn="ctr" rtl="0">
              <a:spcBef>
                <a:spcPts val="4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algn="ctr" rtl="0">
              <a:spcBef>
                <a:spcPts val="4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algn="ctr" rtl="0">
              <a:spcBef>
                <a:spcPts val="4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algn="ctr" rtl="0">
              <a:spcBef>
                <a:spcPts val="4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algn="ctr" rtl="0">
              <a:spcBef>
                <a:spcPts val="400"/>
              </a:spcBef>
              <a:spcAft>
                <a:spcPts val="4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3859350" y="1428175"/>
            <a:ext cx="1437900" cy="1437900"/>
          </a:xfrm>
          <a:prstGeom prst="donut">
            <a:avLst>
              <a:gd name="adj" fmla="val 5329"/>
            </a:avLst>
          </a:prstGeom>
          <a:gradFill>
            <a:gsLst>
              <a:gs pos="0">
                <a:srgbClr val="82297B"/>
              </a:gs>
              <a:gs pos="100000">
                <a:srgbClr val="BF215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>
            <a:spLocks noGrp="1"/>
          </p:cNvSpPr>
          <p:nvPr>
            <p:ph type="pic" idx="4"/>
          </p:nvPr>
        </p:nvSpPr>
        <p:spPr>
          <a:xfrm>
            <a:off x="3916950" y="1485825"/>
            <a:ext cx="1322700" cy="13227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6" name="Google Shape;46;p6"/>
          <p:cNvSpPr txBox="1">
            <a:spLocks noGrp="1"/>
          </p:cNvSpPr>
          <p:nvPr>
            <p:ph type="body" idx="5"/>
          </p:nvPr>
        </p:nvSpPr>
        <p:spPr>
          <a:xfrm>
            <a:off x="3413700" y="2952050"/>
            <a:ext cx="2329200" cy="14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algn="ctr" rtl="0">
              <a:spcBef>
                <a:spcPts val="4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algn="ctr" rtl="0">
              <a:spcBef>
                <a:spcPts val="4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algn="ctr" rtl="0">
              <a:spcBef>
                <a:spcPts val="4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algn="ctr" rtl="0">
              <a:spcBef>
                <a:spcPts val="4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algn="ctr" rtl="0">
              <a:spcBef>
                <a:spcPts val="4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algn="ctr" rtl="0">
              <a:spcBef>
                <a:spcPts val="4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algn="ctr" rtl="0">
              <a:spcBef>
                <a:spcPts val="4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algn="ctr" rtl="0">
              <a:spcBef>
                <a:spcPts val="400"/>
              </a:spcBef>
              <a:spcAft>
                <a:spcPts val="4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6793825" y="1428175"/>
            <a:ext cx="1437900" cy="1437900"/>
          </a:xfrm>
          <a:prstGeom prst="donut">
            <a:avLst>
              <a:gd name="adj" fmla="val 5329"/>
            </a:avLst>
          </a:prstGeom>
          <a:gradFill>
            <a:gsLst>
              <a:gs pos="0">
                <a:srgbClr val="82297B"/>
              </a:gs>
              <a:gs pos="100000">
                <a:srgbClr val="BF215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>
            <a:spLocks noGrp="1"/>
          </p:cNvSpPr>
          <p:nvPr>
            <p:ph type="pic" idx="6"/>
          </p:nvPr>
        </p:nvSpPr>
        <p:spPr>
          <a:xfrm>
            <a:off x="6851425" y="1485825"/>
            <a:ext cx="1322700" cy="13227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9" name="Google Shape;49;p6"/>
          <p:cNvSpPr txBox="1">
            <a:spLocks noGrp="1"/>
          </p:cNvSpPr>
          <p:nvPr>
            <p:ph type="body" idx="7"/>
          </p:nvPr>
        </p:nvSpPr>
        <p:spPr>
          <a:xfrm>
            <a:off x="6348175" y="2952050"/>
            <a:ext cx="2329200" cy="14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algn="ctr" rtl="0">
              <a:spcBef>
                <a:spcPts val="4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algn="ctr" rtl="0">
              <a:spcBef>
                <a:spcPts val="4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algn="ctr" rtl="0">
              <a:spcBef>
                <a:spcPts val="4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algn="ctr" rtl="0">
              <a:spcBef>
                <a:spcPts val="4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algn="ctr" rtl="0">
              <a:spcBef>
                <a:spcPts val="4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algn="ctr" rtl="0">
              <a:spcBef>
                <a:spcPts val="4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algn="ctr" rtl="0">
              <a:spcBef>
                <a:spcPts val="4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algn="ctr" rtl="0">
              <a:spcBef>
                <a:spcPts val="400"/>
              </a:spcBef>
              <a:spcAft>
                <a:spcPts val="4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50" name="Google Shape;5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5082" y="4769500"/>
            <a:ext cx="858651" cy="1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8472450" y="4712700"/>
            <a:ext cx="5487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6"/>
          <p:cNvSpPr txBox="1"/>
          <p:nvPr/>
        </p:nvSpPr>
        <p:spPr>
          <a:xfrm>
            <a:off x="3763400" y="4731900"/>
            <a:ext cx="16038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  For Internal use only      </a:t>
            </a:r>
            <a:endParaRPr sz="800">
              <a:solidFill>
                <a:srgbClr val="999999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3" name="Google Shape;5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9200"/>
            <a:ext cx="614619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69650" y="287550"/>
            <a:ext cx="82173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roxima Nova"/>
              <a:buNone/>
              <a:defRPr sz="2400" b="1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56">
          <p15:clr>
            <a:srgbClr val="FA7B17"/>
          </p15:clr>
        </p15:guide>
        <p15:guide id="2" pos="2880">
          <p15:clr>
            <a:srgbClr val="FA7B17"/>
          </p15:clr>
        </p15:guide>
        <p15:guide id="3" pos="288">
          <p15:clr>
            <a:srgbClr val="FA7B17"/>
          </p15:clr>
        </p15:guide>
        <p15:guide id="4" pos="5472">
          <p15:clr>
            <a:srgbClr val="FA7B17"/>
          </p15:clr>
        </p15:guide>
        <p15:guide id="5" orient="horz" pos="2952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 - White ">
  <p:cSld name="TITLE_1_1_1_1_1_1_1_1_1_1_1_1_1_2">
    <p:bg>
      <p:bgPr>
        <a:noFill/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457200" y="1070150"/>
            <a:ext cx="4769100" cy="25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Proxima Nova"/>
              <a:buNone/>
              <a:defRPr sz="40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/>
          <p:nvPr/>
        </p:nvSpPr>
        <p:spPr>
          <a:xfrm rot="10800000" flipH="1">
            <a:off x="457200" y="914411"/>
            <a:ext cx="4769100" cy="27300"/>
          </a:xfrm>
          <a:prstGeom prst="rect">
            <a:avLst/>
          </a:prstGeom>
          <a:gradFill>
            <a:gsLst>
              <a:gs pos="0">
                <a:srgbClr val="82297B"/>
              </a:gs>
              <a:gs pos="100000">
                <a:srgbClr val="BF215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t="835" b="835"/>
          <a:stretch/>
        </p:blipFill>
        <p:spPr>
          <a:xfrm>
            <a:off x="7828161" y="4769500"/>
            <a:ext cx="858649" cy="1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082" y="4769500"/>
            <a:ext cx="858651" cy="1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89200"/>
            <a:ext cx="614619" cy="457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7"/>
          <p:cNvGrpSpPr/>
          <p:nvPr/>
        </p:nvGrpSpPr>
        <p:grpSpPr>
          <a:xfrm>
            <a:off x="6588505" y="-28"/>
            <a:ext cx="2555491" cy="5143634"/>
            <a:chOff x="6484825" y="114035"/>
            <a:chExt cx="2659200" cy="5029465"/>
          </a:xfrm>
        </p:grpSpPr>
        <p:sp>
          <p:nvSpPr>
            <p:cNvPr id="62" name="Google Shape;62;p7"/>
            <p:cNvSpPr/>
            <p:nvPr/>
          </p:nvSpPr>
          <p:spPr>
            <a:xfrm rot="10800000">
              <a:off x="7629606" y="114035"/>
              <a:ext cx="1514400" cy="2285100"/>
            </a:xfrm>
            <a:prstGeom prst="rtTriangle">
              <a:avLst/>
            </a:prstGeom>
            <a:gradFill>
              <a:gsLst>
                <a:gs pos="0">
                  <a:srgbClr val="82297B"/>
                </a:gs>
                <a:gs pos="100000">
                  <a:srgbClr val="BF215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7"/>
            <p:cNvSpPr/>
            <p:nvPr/>
          </p:nvSpPr>
          <p:spPr>
            <a:xfrm rot="-5400000">
              <a:off x="5810725" y="1810200"/>
              <a:ext cx="4007400" cy="265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56">
          <p15:clr>
            <a:srgbClr val="FA7B17"/>
          </p15:clr>
        </p15:guide>
        <p15:guide id="2" pos="2880">
          <p15:clr>
            <a:srgbClr val="FA7B17"/>
          </p15:clr>
        </p15:guide>
        <p15:guide id="3" pos="288">
          <p15:clr>
            <a:srgbClr val="FA7B17"/>
          </p15:clr>
        </p15:guide>
        <p15:guide id="4" pos="5472">
          <p15:clr>
            <a:srgbClr val="FA7B17"/>
          </p15:clr>
        </p15:guide>
        <p15:guide id="5" orient="horz" pos="2952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1">
  <p:cSld name="CUSTOM_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/>
        </p:nvSpPr>
        <p:spPr>
          <a:xfrm>
            <a:off x="2099100" y="1456925"/>
            <a:ext cx="5262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</a:t>
            </a:r>
            <a:endParaRPr sz="4400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8"/>
          <p:cNvSpPr txBox="1">
            <a:spLocks noGrp="1"/>
          </p:cNvSpPr>
          <p:nvPr>
            <p:ph type="subTitle" idx="1"/>
          </p:nvPr>
        </p:nvSpPr>
        <p:spPr>
          <a:xfrm>
            <a:off x="2092775" y="2305650"/>
            <a:ext cx="52719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Proxima Nova Semibold"/>
              <a:buNone/>
              <a:defRPr sz="18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Proxima Nova Semibold"/>
              <a:buNone/>
              <a:defRPr sz="18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Proxima Nova Semibold"/>
              <a:buNone/>
              <a:defRPr sz="18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Proxima Nova Semibold"/>
              <a:buNone/>
              <a:defRPr sz="18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Proxima Nova Semibold"/>
              <a:buNone/>
              <a:defRPr sz="18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Proxima Nova Semibold"/>
              <a:buNone/>
              <a:defRPr sz="18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Proxima Nova Semibold"/>
              <a:buNone/>
              <a:defRPr sz="18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Proxima Nova Semibold"/>
              <a:buNone/>
              <a:defRPr sz="18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Proxima Nova Semibold"/>
              <a:buNone/>
              <a:defRPr sz="18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pic>
        <p:nvPicPr>
          <p:cNvPr id="67" name="Google Shape;67;p8"/>
          <p:cNvPicPr preferRelativeResize="0"/>
          <p:nvPr/>
        </p:nvPicPr>
        <p:blipFill rotWithShape="1">
          <a:blip r:embed="rId2">
            <a:alphaModFix/>
          </a:blip>
          <a:srcRect l="75973" b="53060"/>
          <a:stretch/>
        </p:blipFill>
        <p:spPr>
          <a:xfrm>
            <a:off x="0" y="3412175"/>
            <a:ext cx="2049152" cy="17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/>
          <p:nvPr/>
        </p:nvSpPr>
        <p:spPr>
          <a:xfrm>
            <a:off x="2166200" y="3363550"/>
            <a:ext cx="6489000" cy="11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About Relevantz</a:t>
            </a:r>
            <a:endParaRPr>
              <a:solidFill>
                <a:schemeClr val="accen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Relevantz Technology Services Inc. has been delivering relevant technology solutions to help improve lives for 25 years. Our team of 1200+ software engineers across 5 global offices serve customers across the finance, healthcare, insurance, media, telecom, retail, and technology sectors. Learn more at</a:t>
            </a:r>
            <a:r>
              <a:rPr lang="en" sz="1000"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Proxima Nova Semibold"/>
                <a:ea typeface="Proxima Nova Semibold"/>
                <a:cs typeface="Proxima Nova Semibold"/>
                <a:sym typeface="Proxima Nova Semi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www.relevantz.com</a:t>
            </a: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or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@relevantz</a:t>
            </a:r>
            <a:endParaRPr sz="1000">
              <a:solidFill>
                <a:schemeClr val="accen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© 2023 Relevantz Technology Services, Inc. All rights reserved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2166199" y="3057550"/>
            <a:ext cx="6492300" cy="27900"/>
          </a:xfrm>
          <a:prstGeom prst="rect">
            <a:avLst/>
          </a:prstGeom>
          <a:gradFill>
            <a:gsLst>
              <a:gs pos="0">
                <a:srgbClr val="82297B"/>
              </a:gs>
              <a:gs pos="100000">
                <a:srgbClr val="BF215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0" name="Google Shape;70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9500" y="422954"/>
            <a:ext cx="1785676" cy="41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cl.org/articles/leading-effectively-articles/create-better-culture-start-with-compassionate-leadershi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3588653" y="1283127"/>
            <a:ext cx="5238952" cy="33171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/>
              <a:t>P</a:t>
            </a:r>
            <a:br>
              <a:rPr lang="en"/>
            </a:br>
            <a:r>
              <a:rPr lang="en"/>
              <a:t>O</a:t>
            </a:r>
            <a:br>
              <a:rPr lang="en"/>
            </a:br>
            <a:r>
              <a:rPr lang="en"/>
              <a:t>RECEPTIVENESS</a:t>
            </a:r>
            <a:br>
              <a:rPr lang="en"/>
            </a:br>
            <a:r>
              <a:rPr lang="en"/>
              <a:t>I</a:t>
            </a:r>
            <a:br>
              <a:rPr lang="en"/>
            </a:br>
            <a:r>
              <a:rPr lang="en"/>
              <a:t>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457200" y="336468"/>
            <a:ext cx="4769100" cy="6089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3200" b="1"/>
              <a:t> Receptiveness :</a:t>
            </a:r>
            <a:endParaRPr lang="en" sz="3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204B6-8FB2-7C8D-276A-333BF7118B2B}"/>
              </a:ext>
            </a:extLst>
          </p:cNvPr>
          <p:cNvSpPr txBox="1"/>
          <p:nvPr/>
        </p:nvSpPr>
        <p:spPr>
          <a:xfrm>
            <a:off x="464146" y="1752131"/>
            <a:ext cx="685137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>
              <a:latin typeface="Proxima Nova"/>
            </a:endParaRPr>
          </a:p>
          <a:p>
            <a:r>
              <a:rPr lang="en-US" sz="2000" b="1">
                <a:latin typeface="Proxima Nova"/>
              </a:rPr>
              <a:t>Show Empathy </a:t>
            </a:r>
            <a:r>
              <a:rPr lang="en-US" sz="2000">
                <a:latin typeface="Proxima Nova"/>
              </a:rPr>
              <a:t>: Putting yourself in others situation to understand their emotion and perspective.</a:t>
            </a:r>
            <a:endParaRPr lang="en-US"/>
          </a:p>
        </p:txBody>
      </p:sp>
      <p:pic>
        <p:nvPicPr>
          <p:cNvPr id="2" name="Picture 1" descr="Empathy In the Workplace: What Is It and Why Is It Important? | TeamBonding">
            <a:extLst>
              <a:ext uri="{FF2B5EF4-FFF2-40B4-BE49-F238E27FC236}">
                <a16:creationId xmlns:a16="http://schemas.microsoft.com/office/drawing/2014/main" id="{1BFA3C45-AFC7-57CB-6972-5B1DCADF24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4" t="-1266" r="-906" b="1582"/>
          <a:stretch/>
        </p:blipFill>
        <p:spPr>
          <a:xfrm>
            <a:off x="3755335" y="2815259"/>
            <a:ext cx="2751490" cy="18487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664DA0-AED7-5885-F126-D03166B093F7}"/>
              </a:ext>
            </a:extLst>
          </p:cNvPr>
          <p:cNvSpPr txBox="1"/>
          <p:nvPr/>
        </p:nvSpPr>
        <p:spPr>
          <a:xfrm>
            <a:off x="1818346" y="1253027"/>
            <a:ext cx="41098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Proxima Nova"/>
              </a:rPr>
              <a:t>" I act with Compassion and Respect 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457200" y="154251"/>
            <a:ext cx="4769100" cy="6089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3200" b="1"/>
              <a:t> What is Empathy</a:t>
            </a:r>
            <a:r>
              <a:rPr lang="en" sz="3600"/>
              <a:t> ?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2B673-E556-B691-5141-74F589682256}"/>
              </a:ext>
            </a:extLst>
          </p:cNvPr>
          <p:cNvSpPr txBox="1"/>
          <p:nvPr/>
        </p:nvSpPr>
        <p:spPr>
          <a:xfrm>
            <a:off x="838813" y="1286232"/>
            <a:ext cx="609765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1600">
                <a:solidFill>
                  <a:srgbClr val="3B3B3B"/>
                </a:solidFill>
                <a:latin typeface="Proxima Nova"/>
              </a:rPr>
              <a:t>Empathy is the ability to perceive and relate to the thoughts, emotions, or experiences of others. </a:t>
            </a:r>
            <a:endParaRPr lang="en-US" sz="1600">
              <a:latin typeface="Proxima Nova"/>
            </a:endParaRPr>
          </a:p>
          <a:p>
            <a:pPr marL="285750" indent="-285750">
              <a:buFont typeface="Wingdings"/>
              <a:buChar char="Ø"/>
            </a:pPr>
            <a:endParaRPr lang="en-US" sz="1600">
              <a:solidFill>
                <a:srgbClr val="3B3B3B"/>
              </a:solidFill>
              <a:latin typeface="Proxima Nova"/>
            </a:endParaRPr>
          </a:p>
          <a:p>
            <a:pPr marL="285750" indent="-285750">
              <a:buFont typeface="Wingdings"/>
              <a:buChar char="Ø"/>
            </a:pPr>
            <a:r>
              <a:rPr lang="en-US" sz="1600">
                <a:solidFill>
                  <a:srgbClr val="3B3B3B"/>
                </a:solidFill>
                <a:latin typeface="Proxima Nova"/>
              </a:rPr>
              <a:t>Those with high levels of empathy are skilled at understanding a situation from </a:t>
            </a:r>
            <a:r>
              <a:rPr lang="en-US" sz="1600" b="1" u="sng">
                <a:solidFill>
                  <a:srgbClr val="3B3B3B"/>
                </a:solidFill>
                <a:latin typeface="Proxima Nova"/>
              </a:rPr>
              <a:t>another person’s perspective</a:t>
            </a:r>
            <a:r>
              <a:rPr lang="en-US" sz="1600">
                <a:solidFill>
                  <a:srgbClr val="3B3B3B"/>
                </a:solidFill>
                <a:latin typeface="Proxima Nova"/>
              </a:rPr>
              <a:t> and </a:t>
            </a:r>
            <a:r>
              <a:rPr lang="en-US" sz="1600" b="1">
                <a:solidFill>
                  <a:schemeClr val="tx1"/>
                </a:solidFill>
                <a:latin typeface="Proxima Nova"/>
                <a:cs typeface="Segoe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reacting with compassion</a:t>
            </a:r>
            <a:r>
              <a:rPr lang="en-US" sz="1600" b="1">
                <a:solidFill>
                  <a:schemeClr val="tx1"/>
                </a:solidFill>
                <a:latin typeface="Proxima Nova"/>
              </a:rPr>
              <a:t>.</a:t>
            </a:r>
          </a:p>
          <a:p>
            <a:pPr algn="l"/>
            <a:endParaRPr lang="en-US" sz="1600"/>
          </a:p>
        </p:txBody>
      </p:sp>
      <p:pic>
        <p:nvPicPr>
          <p:cNvPr id="6" name="Picture 5" descr="1,000+ Empathy Kids Stock Illustrations, Royalty-Free Vector Graphics &amp;  Clip Art - iStock | Sharing">
            <a:extLst>
              <a:ext uri="{FF2B5EF4-FFF2-40B4-BE49-F238E27FC236}">
                <a16:creationId xmlns:a16="http://schemas.microsoft.com/office/drawing/2014/main" id="{7809D840-4138-CE9A-E921-4B6B439BCA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80" b="5086"/>
          <a:stretch/>
        </p:blipFill>
        <p:spPr>
          <a:xfrm>
            <a:off x="3423964" y="2846401"/>
            <a:ext cx="2461691" cy="182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6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457200" y="336468"/>
            <a:ext cx="5763013" cy="6089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3200" b="1"/>
              <a:t> </a:t>
            </a:r>
            <a:r>
              <a:rPr lang="en" sz="2400" b="1"/>
              <a:t>Why Empathy is Important in workplace?</a:t>
            </a:r>
            <a:endParaRPr lang="en-US" sz="24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A37603-D1E8-3F71-FCBE-DD7028B1125E}"/>
              </a:ext>
            </a:extLst>
          </p:cNvPr>
          <p:cNvSpPr txBox="1"/>
          <p:nvPr/>
        </p:nvSpPr>
        <p:spPr>
          <a:xfrm>
            <a:off x="366686" y="1155791"/>
            <a:ext cx="669400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AutoNum type="arabicPeriod"/>
            </a:pPr>
            <a:r>
              <a:rPr lang="en" sz="1600" b="1">
                <a:latin typeface="Proxima Nova"/>
              </a:rPr>
              <a:t>Empathy enhances receptiveness: </a:t>
            </a:r>
            <a:endParaRPr lang="en-US"/>
          </a:p>
          <a:p>
            <a:pPr algn="just"/>
            <a:endParaRPr lang="en" sz="1600" b="1">
              <a:latin typeface="Proxima Nova"/>
            </a:endParaRPr>
          </a:p>
          <a:p>
            <a:pPr algn="just"/>
            <a:r>
              <a:rPr lang="en" sz="1600">
                <a:latin typeface="Proxima Nova"/>
              </a:rPr>
              <a:t>  </a:t>
            </a:r>
            <a:r>
              <a:rPr lang="en" sz="1600" b="1">
                <a:latin typeface="Proxima Nova"/>
              </a:rPr>
              <a:t>Understanding needs</a:t>
            </a:r>
            <a:r>
              <a:rPr lang="en" sz="1600">
                <a:latin typeface="Proxima Nova"/>
              </a:rPr>
              <a:t>- When employees and leaders are empathetic they are more likely to interpret feedback, suggestions, and criticism in a constructive manner, which contributes to a receptive atmosphere.</a:t>
            </a:r>
            <a:endParaRPr lang="en-US" sz="1600">
              <a:latin typeface="Proxima Nov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B49B79-5B4A-7EC9-396E-056C7BEF0DD6}"/>
              </a:ext>
            </a:extLst>
          </p:cNvPr>
          <p:cNvSpPr txBox="1"/>
          <p:nvPr/>
        </p:nvSpPr>
        <p:spPr>
          <a:xfrm>
            <a:off x="364631" y="2696704"/>
            <a:ext cx="6694003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en" sz="1600" b="1">
              <a:latin typeface="Proxima Nova"/>
            </a:endParaRPr>
          </a:p>
          <a:p>
            <a:pPr algn="just"/>
            <a:r>
              <a:rPr lang="en" sz="1600" b="1">
                <a:latin typeface="Proxima Nova"/>
              </a:rPr>
              <a:t>2.  Conflict Resolution:</a:t>
            </a:r>
            <a:endParaRPr lang="en-US"/>
          </a:p>
          <a:p>
            <a:pPr algn="just"/>
            <a:endParaRPr lang="en" sz="1600">
              <a:latin typeface="Proxima Nova"/>
            </a:endParaRPr>
          </a:p>
          <a:p>
            <a:pPr algn="just"/>
            <a:r>
              <a:rPr lang="en" sz="1600">
                <a:latin typeface="Proxima Nova"/>
              </a:rPr>
              <a:t> </a:t>
            </a:r>
            <a:r>
              <a:rPr lang="en" sz="1600" b="1">
                <a:latin typeface="Proxima Nova"/>
              </a:rPr>
              <a:t>Addressing Issues</a:t>
            </a:r>
            <a:r>
              <a:rPr lang="en" sz="1600">
                <a:latin typeface="Proxima Nova"/>
              </a:rPr>
              <a:t>- Empathy plays a vital role in resolving conflicts by allowing individuals to see things from multiple perspectives and find solutions that consider the emotions and needs of all parties involved.</a:t>
            </a:r>
            <a:endParaRPr lang="en-US" sz="1600">
              <a:latin typeface="Proxima Nova"/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457200" y="336468"/>
            <a:ext cx="5763013" cy="6089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3200" b="1"/>
              <a:t> </a:t>
            </a:r>
            <a:r>
              <a:rPr lang="en" sz="2400" b="1"/>
              <a:t>Why Empathy is Important in workplace?</a:t>
            </a:r>
            <a:endParaRPr lang="en-US" sz="24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A37603-D1E8-3F71-FCBE-DD7028B1125E}"/>
              </a:ext>
            </a:extLst>
          </p:cNvPr>
          <p:cNvSpPr txBox="1"/>
          <p:nvPr/>
        </p:nvSpPr>
        <p:spPr>
          <a:xfrm>
            <a:off x="615164" y="1288313"/>
            <a:ext cx="669400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" sz="1600" b="1">
                <a:latin typeface="Proxima Nova"/>
              </a:rPr>
              <a:t>3. Employee Engagement:</a:t>
            </a:r>
            <a:endParaRPr lang="en-US"/>
          </a:p>
          <a:p>
            <a:pPr algn="just"/>
            <a:endParaRPr lang="en" sz="1600">
              <a:latin typeface="Proxima Nova"/>
            </a:endParaRPr>
          </a:p>
          <a:p>
            <a:pPr algn="just"/>
            <a:r>
              <a:rPr lang="en" sz="1600">
                <a:latin typeface="Proxima Nova"/>
              </a:rPr>
              <a:t> </a:t>
            </a:r>
            <a:r>
              <a:rPr lang="en" sz="1600" b="1">
                <a:latin typeface="Proxima Nova"/>
              </a:rPr>
              <a:t> Supportive Environment- </a:t>
            </a:r>
            <a:r>
              <a:rPr lang="en" sz="1600">
                <a:latin typeface="Proxima Nova"/>
              </a:rPr>
              <a:t>When empathy is practiced, employees feel more valued, supported, and understood. This fosters a positive and receptive environment where individuals are more likely to contribute.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B49B79-5B4A-7EC9-396E-056C7BEF0DD6}"/>
              </a:ext>
            </a:extLst>
          </p:cNvPr>
          <p:cNvSpPr txBox="1"/>
          <p:nvPr/>
        </p:nvSpPr>
        <p:spPr>
          <a:xfrm>
            <a:off x="613109" y="2696704"/>
            <a:ext cx="6694003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en" sz="1600" b="1">
              <a:latin typeface="Proxima Nova"/>
            </a:endParaRPr>
          </a:p>
          <a:p>
            <a:pPr algn="just"/>
            <a:r>
              <a:rPr lang="en" sz="1600" b="1">
                <a:latin typeface="Proxima Nova"/>
              </a:rPr>
              <a:t>4. Innovation and Collaboration:</a:t>
            </a:r>
            <a:endParaRPr lang="en"/>
          </a:p>
          <a:p>
            <a:pPr algn="just"/>
            <a:endParaRPr lang="en" sz="1600">
              <a:latin typeface="Proxima Nova"/>
            </a:endParaRPr>
          </a:p>
          <a:p>
            <a:pPr algn="just"/>
            <a:r>
              <a:rPr lang="en" sz="1600">
                <a:latin typeface="Proxima Nova"/>
              </a:rPr>
              <a:t> </a:t>
            </a:r>
            <a:r>
              <a:rPr lang="en" sz="1600" b="1">
                <a:latin typeface="Proxima Nova"/>
              </a:rPr>
              <a:t> Diverse Perspective</a:t>
            </a:r>
            <a:r>
              <a:rPr lang="en" sz="1600">
                <a:latin typeface="Proxima Nova"/>
              </a:rPr>
              <a:t>- Empathy encourages individuals to value diverse perspectives and experiences. This can lead to more innovative and problem solving collaboration.</a:t>
            </a:r>
          </a:p>
          <a:p>
            <a:pPr algn="just"/>
            <a:endParaRPr lang="en" sz="1600">
              <a:latin typeface="Proxima Nova"/>
            </a:endParaRPr>
          </a:p>
          <a:p>
            <a:pPr algn="l"/>
            <a:endParaRPr lang="en-US" sz="1600"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51973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465483" y="468990"/>
            <a:ext cx="5763013" cy="6089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400" b="1"/>
              <a:t>How do I be an empathetic person ?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A37603-D1E8-3F71-FCBE-DD7028B1125E}"/>
              </a:ext>
            </a:extLst>
          </p:cNvPr>
          <p:cNvSpPr txBox="1"/>
          <p:nvPr/>
        </p:nvSpPr>
        <p:spPr>
          <a:xfrm>
            <a:off x="615164" y="1288313"/>
            <a:ext cx="669400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en" sz="1600" b="1">
              <a:latin typeface="Proxima Nov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B49B79-5B4A-7EC9-396E-056C7BEF0DD6}"/>
              </a:ext>
            </a:extLst>
          </p:cNvPr>
          <p:cNvSpPr txBox="1"/>
          <p:nvPr/>
        </p:nvSpPr>
        <p:spPr>
          <a:xfrm>
            <a:off x="836739" y="924226"/>
            <a:ext cx="669400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en" sz="1600" b="1">
              <a:latin typeface="Proxima Nova"/>
            </a:endParaRPr>
          </a:p>
          <a:p>
            <a:pPr marL="285750" indent="-285750">
              <a:buChar char="•"/>
            </a:pPr>
            <a:r>
              <a:rPr lang="en-US" sz="1800">
                <a:latin typeface="Proxima Nova"/>
              </a:rPr>
              <a:t>Active Listening</a:t>
            </a:r>
          </a:p>
          <a:p>
            <a:pPr marL="285750" indent="-285750">
              <a:buChar char="•"/>
            </a:pPr>
            <a:r>
              <a:rPr lang="en-US" sz="1800">
                <a:latin typeface="Proxima Nova"/>
              </a:rPr>
              <a:t>Open minded</a:t>
            </a:r>
          </a:p>
          <a:p>
            <a:pPr marL="285750" indent="-285750">
              <a:buChar char="•"/>
            </a:pPr>
            <a:r>
              <a:rPr lang="en-US" sz="1800">
                <a:latin typeface="Proxima Nova"/>
              </a:rPr>
              <a:t>Avoid Judgement</a:t>
            </a:r>
          </a:p>
          <a:p>
            <a:pPr marL="285750" indent="-285750">
              <a:buChar char="•"/>
            </a:pPr>
            <a:r>
              <a:rPr lang="en-US" sz="1800">
                <a:latin typeface="Proxima Nova"/>
              </a:rPr>
              <a:t>Support each other</a:t>
            </a:r>
          </a:p>
          <a:p>
            <a:pPr marL="285750" indent="-285750">
              <a:buChar char="•"/>
            </a:pPr>
            <a:r>
              <a:rPr lang="en-US" sz="1800">
                <a:latin typeface="Proxima Nova"/>
              </a:rPr>
              <a:t>Consider other people's perspective.</a:t>
            </a:r>
          </a:p>
          <a:p>
            <a:endParaRPr lang="en-US" sz="2000">
              <a:latin typeface="Proxima Nova"/>
            </a:endParaRPr>
          </a:p>
        </p:txBody>
      </p:sp>
      <p:pic>
        <p:nvPicPr>
          <p:cNvPr id="4" name="Picture 3" descr="A cartoon of a child carrying a box&#10;&#10;Description automatically generated">
            <a:extLst>
              <a:ext uri="{FF2B5EF4-FFF2-40B4-BE49-F238E27FC236}">
                <a16:creationId xmlns:a16="http://schemas.microsoft.com/office/drawing/2014/main" id="{6482C556-864B-E798-9D83-4A3878AB4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872" y="2951300"/>
            <a:ext cx="2317476" cy="1576598"/>
          </a:xfrm>
          <a:prstGeom prst="rect">
            <a:avLst/>
          </a:prstGeom>
        </p:spPr>
      </p:pic>
      <p:pic>
        <p:nvPicPr>
          <p:cNvPr id="6" name="Picture 5" descr="A person and a child sitting on stools&#10;&#10;Description automatically generated">
            <a:extLst>
              <a:ext uri="{FF2B5EF4-FFF2-40B4-BE49-F238E27FC236}">
                <a16:creationId xmlns:a16="http://schemas.microsoft.com/office/drawing/2014/main" id="{35A1FDDE-268D-F5E2-3835-E0C7B348DB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89" b="7600"/>
          <a:stretch/>
        </p:blipFill>
        <p:spPr>
          <a:xfrm>
            <a:off x="4087467" y="2767959"/>
            <a:ext cx="2683017" cy="178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0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>
            <a:off x="506896" y="490367"/>
            <a:ext cx="4769100" cy="45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400" b="1"/>
              <a:t>Conclusion :</a:t>
            </a:r>
          </a:p>
        </p:txBody>
      </p:sp>
      <p:pic>
        <p:nvPicPr>
          <p:cNvPr id="2" name="Picture 1" descr="A diagram of empathy&#10;&#10;Description automatically generated">
            <a:extLst>
              <a:ext uri="{FF2B5EF4-FFF2-40B4-BE49-F238E27FC236}">
                <a16:creationId xmlns:a16="http://schemas.microsoft.com/office/drawing/2014/main" id="{A1C94EBC-162E-21FD-BA3E-F95413B03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11" y="1159565"/>
            <a:ext cx="6303238" cy="33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2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>
            <a:off x="506896" y="490367"/>
            <a:ext cx="4769100" cy="45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400" b="1"/>
              <a:t>Q &amp; A:</a:t>
            </a:r>
          </a:p>
        </p:txBody>
      </p:sp>
      <p:pic>
        <p:nvPicPr>
          <p:cNvPr id="3" name="Picture 2" descr="A white text with blue squares&#10;&#10;Description automatically generated">
            <a:extLst>
              <a:ext uri="{FF2B5EF4-FFF2-40B4-BE49-F238E27FC236}">
                <a16:creationId xmlns:a16="http://schemas.microsoft.com/office/drawing/2014/main" id="{4C2B5C67-A2D1-54C9-2C91-0D723EC028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" r="3298" b="3123"/>
          <a:stretch/>
        </p:blipFill>
        <p:spPr>
          <a:xfrm>
            <a:off x="812524" y="1286662"/>
            <a:ext cx="6077563" cy="295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9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2"/>
          <p:cNvSpPr txBox="1">
            <a:spLocks noGrp="1"/>
          </p:cNvSpPr>
          <p:nvPr>
            <p:ph type="subTitle" idx="1"/>
          </p:nvPr>
        </p:nvSpPr>
        <p:spPr>
          <a:xfrm>
            <a:off x="2092775" y="2305650"/>
            <a:ext cx="5271900" cy="32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/>
              <a:t>  Madhan Kumar - </a:t>
            </a:r>
            <a:r>
              <a:rPr lang="en-IN">
                <a:solidFill>
                  <a:schemeClr val="accent1"/>
                </a:solidFill>
              </a:rPr>
              <a:t>Trainee Software Engineer</a:t>
            </a:r>
            <a:endParaRPr lang="en">
              <a:solidFill>
                <a:schemeClr val="accent1"/>
              </a:solidFill>
            </a:endParaRPr>
          </a:p>
          <a:p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levantz - Internal Slide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7235C"/>
      </a:accent1>
      <a:accent2>
        <a:srgbClr val="E01950"/>
      </a:accent2>
      <a:accent3>
        <a:srgbClr val="97247E"/>
      </a:accent3>
      <a:accent4>
        <a:srgbClr val="B5B3DA"/>
      </a:accent4>
      <a:accent5>
        <a:srgbClr val="D6D5EB"/>
      </a:accent5>
      <a:accent6>
        <a:srgbClr val="DCDBE4"/>
      </a:accent6>
      <a:hlink>
        <a:srgbClr val="E0195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9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Relevantz - Internal Slide Template</vt:lpstr>
      <vt:lpstr>P O RECEPTIVENESS I E</vt:lpstr>
      <vt:lpstr> Receptiveness :</vt:lpstr>
      <vt:lpstr> What is Empathy ?</vt:lpstr>
      <vt:lpstr> Why Empathy is Important in workplace?</vt:lpstr>
      <vt:lpstr> Why Empathy is Important in workplace?</vt:lpstr>
      <vt:lpstr>How do I be an empathetic person ?</vt:lpstr>
      <vt:lpstr>Conclusion :</vt:lpstr>
      <vt:lpstr>Q &amp; A: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cp:revision>2</cp:revision>
  <dcterms:modified xsi:type="dcterms:W3CDTF">2024-05-18T12:27:31Z</dcterms:modified>
</cp:coreProperties>
</file>