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331E0D-4E35-4D2F-9ABA-C2F124E93FC0}">
  <a:tblStyle styleId="{8E331E0D-4E35-4D2F-9ABA-C2F124E93F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38491"/>
  </p:normalViewPr>
  <p:slideViewPr>
    <p:cSldViewPr snapToGrid="0">
      <p:cViewPr varScale="1">
        <p:scale>
          <a:sx n="52" d="100"/>
          <a:sy n="52" d="100"/>
        </p:scale>
        <p:origin x="3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216adfd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216adf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bcce6d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bcce6d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bcce6ddf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bcce6ddf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50" dirty="0">
              <a:solidFill>
                <a:srgbClr val="980000"/>
              </a:solidFill>
            </a:endParaRPr>
          </a:p>
          <a:p>
            <a:pPr marL="0" lvl="0" indent="0" algn="l" rtl="0">
              <a:lnSpc>
                <a:spcPct val="115000"/>
              </a:lnSpc>
              <a:spcBef>
                <a:spcPts val="0"/>
              </a:spcBef>
              <a:spcAft>
                <a:spcPts val="0"/>
              </a:spcAft>
              <a:buNone/>
            </a:pPr>
            <a:endParaRPr sz="1050" dirty="0">
              <a:solidFill>
                <a:srgbClr val="980000"/>
              </a:solidFill>
            </a:endParaRPr>
          </a:p>
          <a:p>
            <a:pPr marL="0" lvl="0" indent="0" algn="l" rtl="0">
              <a:lnSpc>
                <a:spcPct val="115000"/>
              </a:lnSpc>
              <a:spcBef>
                <a:spcPts val="0"/>
              </a:spcBef>
              <a:spcAft>
                <a:spcPts val="0"/>
              </a:spcAft>
              <a:buNone/>
            </a:pPr>
            <a:endParaRPr sz="1050" dirty="0">
              <a:solidFill>
                <a:srgbClr val="980000"/>
              </a:solidFill>
            </a:endParaRPr>
          </a:p>
          <a:p>
            <a:pPr marL="0" lvl="0" indent="0" algn="l" rtl="0">
              <a:lnSpc>
                <a:spcPct val="115000"/>
              </a:lnSpc>
              <a:spcBef>
                <a:spcPts val="0"/>
              </a:spcBef>
              <a:spcAft>
                <a:spcPts val="0"/>
              </a:spcAft>
              <a:buNone/>
            </a:pPr>
            <a:endParaRPr sz="1050" dirty="0">
              <a:solidFill>
                <a:srgbClr val="980000"/>
              </a:solidFill>
            </a:endParaRPr>
          </a:p>
          <a:p>
            <a:pPr marL="0" lvl="0" indent="0" algn="l" rtl="0">
              <a:lnSpc>
                <a:spcPct val="115000"/>
              </a:lnSpc>
              <a:spcBef>
                <a:spcPts val="0"/>
              </a:spcBef>
              <a:spcAft>
                <a:spcPts val="0"/>
              </a:spcAft>
              <a:buNone/>
            </a:pPr>
            <a:r>
              <a:rPr lang="en" sz="1050" dirty="0">
                <a:solidFill>
                  <a:srgbClr val="980000"/>
                </a:solidFill>
              </a:rPr>
              <a:t> </a:t>
            </a:r>
            <a:endParaRPr sz="1050" dirty="0">
              <a:solidFill>
                <a:srgbClr val="980000"/>
              </a:solidFill>
            </a:endParaRPr>
          </a:p>
          <a:p>
            <a:pPr marL="0" lvl="0" indent="0" algn="l" rtl="0">
              <a:lnSpc>
                <a:spcPct val="115000"/>
              </a:lnSpc>
              <a:spcBef>
                <a:spcPts val="0"/>
              </a:spcBef>
              <a:spcAft>
                <a:spcPts val="0"/>
              </a:spcAft>
              <a:buNone/>
            </a:pPr>
            <a:endParaRPr sz="1050" dirty="0">
              <a:solidFill>
                <a:srgbClr val="980000"/>
              </a:solidFill>
            </a:endParaRPr>
          </a:p>
          <a:p>
            <a:pPr marL="0" lvl="0" indent="0" algn="l" rtl="0">
              <a:lnSpc>
                <a:spcPct val="115000"/>
              </a:lnSpc>
              <a:spcBef>
                <a:spcPts val="0"/>
              </a:spcBef>
              <a:spcAft>
                <a:spcPts val="0"/>
              </a:spcAft>
              <a:buNone/>
            </a:pPr>
            <a:endParaRPr sz="1050" dirty="0">
              <a:solidFill>
                <a:schemeClr val="dk1"/>
              </a:solidFill>
            </a:endParaRPr>
          </a:p>
          <a:p>
            <a:pPr marL="0" lvl="0" indent="0" algn="l" rtl="0">
              <a:lnSpc>
                <a:spcPct val="115000"/>
              </a:lnSpc>
              <a:spcBef>
                <a:spcPts val="0"/>
              </a:spcBef>
              <a:spcAft>
                <a:spcPts val="0"/>
              </a:spcAft>
              <a:buNone/>
            </a:pPr>
            <a:r>
              <a:rPr lang="en" sz="1050" dirty="0">
                <a:solidFill>
                  <a:schemeClr val="dk1"/>
                </a:solidFill>
              </a:rPr>
              <a:t> </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bcce6ddf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bcce6ddf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bcce6ddf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bcce6ddf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 Threshold =2 , 30 features -performance is no better than what we had using </a:t>
            </a:r>
            <a:r>
              <a:rPr lang="en" dirty="0" err="1"/>
              <a:t>wilcoxon</a:t>
            </a:r>
            <a:r>
              <a:rPr lang="en" dirty="0"/>
              <a:t> +correlation filtering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solidFill>
                  <a:srgbClr val="980000"/>
                </a:solidFill>
              </a:rPr>
              <a:t> </a:t>
            </a:r>
            <a:r>
              <a:rPr lang="en" sz="1050" dirty="0">
                <a:solidFill>
                  <a:srgbClr val="980000"/>
                </a:solidFill>
              </a:rPr>
              <a:t>status</a:t>
            </a:r>
            <a:endParaRPr sz="1050" dirty="0">
              <a:solidFill>
                <a:srgbClr val="980000"/>
              </a:solidFill>
            </a:endParaRPr>
          </a:p>
          <a:p>
            <a:pPr marL="0" lvl="0" indent="0" algn="l" rtl="0">
              <a:spcBef>
                <a:spcPts val="0"/>
              </a:spcBef>
              <a:spcAft>
                <a:spcPts val="0"/>
              </a:spcAft>
              <a:buNone/>
            </a:pPr>
            <a:r>
              <a:rPr lang="en" sz="1050" dirty="0">
                <a:solidFill>
                  <a:srgbClr val="980000"/>
                </a:solidFill>
              </a:rPr>
              <a:t>months</a:t>
            </a:r>
            <a:endParaRPr sz="1050" dirty="0">
              <a:solidFill>
                <a:srgbClr val="980000"/>
              </a:solidFill>
            </a:endParaRPr>
          </a:p>
          <a:p>
            <a:pPr marL="0" lvl="0" indent="0" algn="l" rtl="0">
              <a:spcBef>
                <a:spcPts val="0"/>
              </a:spcBef>
              <a:spcAft>
                <a:spcPts val="0"/>
              </a:spcAft>
              <a:buNone/>
            </a:pPr>
            <a:r>
              <a:rPr lang="en" sz="1050" dirty="0">
                <a:solidFill>
                  <a:srgbClr val="980000"/>
                </a:solidFill>
              </a:rPr>
              <a:t>T-&gt;A</a:t>
            </a:r>
            <a:endParaRPr sz="1050" dirty="0">
              <a:solidFill>
                <a:srgbClr val="980000"/>
              </a:solidFill>
            </a:endParaRPr>
          </a:p>
          <a:p>
            <a:pPr marL="0" lvl="0" indent="0" algn="l" rtl="0">
              <a:spcBef>
                <a:spcPts val="0"/>
              </a:spcBef>
              <a:spcAft>
                <a:spcPts val="0"/>
              </a:spcAft>
              <a:buNone/>
            </a:pPr>
            <a:r>
              <a:rPr lang="en" sz="1050" dirty="0">
                <a:solidFill>
                  <a:srgbClr val="980000"/>
                </a:solidFill>
              </a:rPr>
              <a:t>CTA-&gt;CAA</a:t>
            </a:r>
            <a:endParaRPr sz="1050" dirty="0">
              <a:solidFill>
                <a:srgbClr val="980000"/>
              </a:solidFill>
            </a:endParaRPr>
          </a:p>
          <a:p>
            <a:pPr marL="0" lvl="0" indent="0" algn="l" rtl="0">
              <a:spcBef>
                <a:spcPts val="0"/>
              </a:spcBef>
              <a:spcAft>
                <a:spcPts val="0"/>
              </a:spcAft>
              <a:buNone/>
            </a:pPr>
            <a:r>
              <a:rPr lang="en" sz="1050" dirty="0">
                <a:solidFill>
                  <a:srgbClr val="980000"/>
                </a:solidFill>
              </a:rPr>
              <a:t>CTC-&gt;CAC</a:t>
            </a:r>
            <a:endParaRPr sz="1050" dirty="0">
              <a:solidFill>
                <a:srgbClr val="980000"/>
              </a:solidFill>
            </a:endParaRPr>
          </a:p>
          <a:p>
            <a:pPr marL="0" lvl="0" indent="0" algn="l" rtl="0">
              <a:spcBef>
                <a:spcPts val="0"/>
              </a:spcBef>
              <a:spcAft>
                <a:spcPts val="0"/>
              </a:spcAft>
              <a:buNone/>
            </a:pPr>
            <a:r>
              <a:rPr lang="en" sz="1050" dirty="0">
                <a:solidFill>
                  <a:srgbClr val="980000"/>
                </a:solidFill>
              </a:rPr>
              <a:t>GTG-&gt;GAG</a:t>
            </a:r>
            <a:endParaRPr sz="1050" dirty="0">
              <a:solidFill>
                <a:srgbClr val="980000"/>
              </a:solidFill>
            </a:endParaRPr>
          </a:p>
          <a:p>
            <a:pPr marL="0" lvl="0" indent="0" algn="l" rtl="0">
              <a:spcBef>
                <a:spcPts val="0"/>
              </a:spcBef>
              <a:spcAft>
                <a:spcPts val="0"/>
              </a:spcAft>
              <a:buNone/>
            </a:pPr>
            <a:r>
              <a:rPr lang="en" sz="1050" dirty="0">
                <a:solidFill>
                  <a:srgbClr val="980000"/>
                </a:solidFill>
              </a:rPr>
              <a:t>ATC-&gt;ACC</a:t>
            </a:r>
            <a:endParaRPr sz="1050" dirty="0">
              <a:solidFill>
                <a:srgbClr val="980000"/>
              </a:solidFill>
            </a:endParaRPr>
          </a:p>
          <a:p>
            <a:pPr marL="0" lvl="0" indent="0" algn="l" rtl="0">
              <a:spcBef>
                <a:spcPts val="0"/>
              </a:spcBef>
              <a:spcAft>
                <a:spcPts val="0"/>
              </a:spcAft>
              <a:buNone/>
            </a:pPr>
            <a:r>
              <a:rPr lang="en" sz="1050" dirty="0">
                <a:solidFill>
                  <a:srgbClr val="980000"/>
                </a:solidFill>
              </a:rPr>
              <a:t>TTA-&gt;TCA</a:t>
            </a:r>
            <a:endParaRPr sz="1050" dirty="0">
              <a:solidFill>
                <a:srgbClr val="980000"/>
              </a:solidFill>
            </a:endParaRPr>
          </a:p>
          <a:p>
            <a:pPr marL="0" lvl="0" indent="0" algn="l" rtl="0">
              <a:spcBef>
                <a:spcPts val="0"/>
              </a:spcBef>
              <a:spcAft>
                <a:spcPts val="0"/>
              </a:spcAft>
              <a:buNone/>
            </a:pPr>
            <a:r>
              <a:rPr lang="en" sz="1050" dirty="0">
                <a:solidFill>
                  <a:srgbClr val="980000"/>
                </a:solidFill>
              </a:rPr>
              <a:t>CTA-&gt;CCA</a:t>
            </a:r>
            <a:endParaRPr sz="1050" dirty="0">
              <a:solidFill>
                <a:srgbClr val="980000"/>
              </a:solidFill>
            </a:endParaRPr>
          </a:p>
          <a:p>
            <a:pPr marL="0" lvl="0" indent="0" algn="l" rtl="0">
              <a:spcBef>
                <a:spcPts val="0"/>
              </a:spcBef>
              <a:spcAft>
                <a:spcPts val="0"/>
              </a:spcAft>
              <a:buNone/>
            </a:pPr>
            <a:r>
              <a:rPr lang="en" sz="1050" dirty="0">
                <a:solidFill>
                  <a:srgbClr val="980000"/>
                </a:solidFill>
              </a:rPr>
              <a:t>CTG-&gt;CCG</a:t>
            </a:r>
            <a:endParaRPr sz="1050" dirty="0">
              <a:solidFill>
                <a:srgbClr val="980000"/>
              </a:solidFill>
            </a:endParaRPr>
          </a:p>
          <a:p>
            <a:pPr marL="0" lvl="0" indent="0" algn="l" rtl="0">
              <a:spcBef>
                <a:spcPts val="0"/>
              </a:spcBef>
              <a:spcAft>
                <a:spcPts val="0"/>
              </a:spcAft>
              <a:buNone/>
            </a:pPr>
            <a:r>
              <a:rPr lang="en" sz="1050" dirty="0">
                <a:solidFill>
                  <a:srgbClr val="980000"/>
                </a:solidFill>
              </a:rPr>
              <a:t>ATC-&gt;AGC</a:t>
            </a:r>
            <a:endParaRPr sz="1050" dirty="0">
              <a:solidFill>
                <a:srgbClr val="980000"/>
              </a:solidFill>
            </a:endParaRPr>
          </a:p>
          <a:p>
            <a:pPr marL="0" lvl="0" indent="0" algn="l" rtl="0">
              <a:spcBef>
                <a:spcPts val="0"/>
              </a:spcBef>
              <a:spcAft>
                <a:spcPts val="0"/>
              </a:spcAft>
              <a:buNone/>
            </a:pPr>
            <a:r>
              <a:rPr lang="en" sz="1050" dirty="0">
                <a:solidFill>
                  <a:srgbClr val="980000"/>
                </a:solidFill>
              </a:rPr>
              <a:t>TTA-&gt;TGA</a:t>
            </a:r>
            <a:endParaRPr sz="1050" dirty="0">
              <a:solidFill>
                <a:srgbClr val="980000"/>
              </a:solidFill>
            </a:endParaRPr>
          </a:p>
          <a:p>
            <a:pPr marL="0" lvl="0" indent="0" algn="l" rtl="0">
              <a:spcBef>
                <a:spcPts val="0"/>
              </a:spcBef>
              <a:spcAft>
                <a:spcPts val="0"/>
              </a:spcAft>
              <a:buNone/>
            </a:pPr>
            <a:r>
              <a:rPr lang="en" sz="1050" dirty="0">
                <a:solidFill>
                  <a:srgbClr val="980000"/>
                </a:solidFill>
              </a:rPr>
              <a:t>CTG-&gt;CGG</a:t>
            </a:r>
            <a:endParaRPr sz="1050" dirty="0">
              <a:solidFill>
                <a:srgbClr val="980000"/>
              </a:solidFill>
            </a:endParaRPr>
          </a:p>
          <a:p>
            <a:pPr marL="0" lvl="0" indent="0" algn="l" rtl="0">
              <a:spcBef>
                <a:spcPts val="0"/>
              </a:spcBef>
              <a:spcAft>
                <a:spcPts val="0"/>
              </a:spcAft>
              <a:buNone/>
            </a:pPr>
            <a:r>
              <a:rPr lang="en" sz="1050" dirty="0">
                <a:solidFill>
                  <a:srgbClr val="980000"/>
                </a:solidFill>
              </a:rPr>
              <a:t>GTC-&gt;GGC</a:t>
            </a:r>
            <a:endParaRPr sz="1050" dirty="0">
              <a:solidFill>
                <a:srgbClr val="980000"/>
              </a:solidFill>
            </a:endParaRPr>
          </a:p>
          <a:p>
            <a:pPr marL="0" lvl="0" indent="0" algn="l" rtl="0">
              <a:spcBef>
                <a:spcPts val="0"/>
              </a:spcBef>
              <a:spcAft>
                <a:spcPts val="0"/>
              </a:spcAft>
              <a:buNone/>
            </a:pPr>
            <a:r>
              <a:rPr lang="en" sz="1050" dirty="0">
                <a:solidFill>
                  <a:srgbClr val="980000"/>
                </a:solidFill>
              </a:rPr>
              <a:t>ACT-&gt;AAT</a:t>
            </a:r>
            <a:endParaRPr sz="1050" dirty="0">
              <a:solidFill>
                <a:srgbClr val="980000"/>
              </a:solidFill>
            </a:endParaRPr>
          </a:p>
          <a:p>
            <a:pPr marL="0" lvl="0" indent="0" algn="l" rtl="0">
              <a:spcBef>
                <a:spcPts val="0"/>
              </a:spcBef>
              <a:spcAft>
                <a:spcPts val="0"/>
              </a:spcAft>
              <a:buNone/>
            </a:pPr>
            <a:r>
              <a:rPr lang="en" sz="1050" dirty="0">
                <a:solidFill>
                  <a:srgbClr val="980000"/>
                </a:solidFill>
              </a:rPr>
              <a:t>ACG-&gt;AAG</a:t>
            </a:r>
            <a:endParaRPr sz="1050" dirty="0">
              <a:solidFill>
                <a:srgbClr val="980000"/>
              </a:solidFill>
            </a:endParaRPr>
          </a:p>
          <a:p>
            <a:pPr marL="0" lvl="0" indent="0" algn="l" rtl="0">
              <a:spcBef>
                <a:spcPts val="0"/>
              </a:spcBef>
              <a:spcAft>
                <a:spcPts val="0"/>
              </a:spcAft>
              <a:buNone/>
            </a:pPr>
            <a:r>
              <a:rPr lang="en" sz="1050" dirty="0">
                <a:solidFill>
                  <a:srgbClr val="980000"/>
                </a:solidFill>
              </a:rPr>
              <a:t>TCA-&gt;TAA</a:t>
            </a:r>
            <a:endParaRPr sz="1050" dirty="0">
              <a:solidFill>
                <a:srgbClr val="980000"/>
              </a:solidFill>
            </a:endParaRPr>
          </a:p>
          <a:p>
            <a:pPr marL="0" lvl="0" indent="0" algn="l" rtl="0">
              <a:spcBef>
                <a:spcPts val="0"/>
              </a:spcBef>
              <a:spcAft>
                <a:spcPts val="0"/>
              </a:spcAft>
              <a:buNone/>
            </a:pPr>
            <a:r>
              <a:rPr lang="en" sz="1050" dirty="0">
                <a:solidFill>
                  <a:srgbClr val="980000"/>
                </a:solidFill>
              </a:rPr>
              <a:t>TCG-&gt;TAG</a:t>
            </a:r>
            <a:endParaRPr sz="1050" dirty="0">
              <a:solidFill>
                <a:srgbClr val="980000"/>
              </a:solidFill>
            </a:endParaRPr>
          </a:p>
          <a:p>
            <a:pPr marL="0" lvl="0" indent="0" algn="l" rtl="0">
              <a:spcBef>
                <a:spcPts val="0"/>
              </a:spcBef>
              <a:spcAft>
                <a:spcPts val="0"/>
              </a:spcAft>
              <a:buNone/>
            </a:pPr>
            <a:r>
              <a:rPr lang="en" sz="1050" dirty="0">
                <a:solidFill>
                  <a:srgbClr val="980000"/>
                </a:solidFill>
              </a:rPr>
              <a:t>CCC-&gt;CAC</a:t>
            </a:r>
            <a:endParaRPr sz="1050" dirty="0">
              <a:solidFill>
                <a:srgbClr val="980000"/>
              </a:solidFill>
            </a:endParaRPr>
          </a:p>
          <a:p>
            <a:pPr marL="0" lvl="0" indent="0" algn="l" rtl="0">
              <a:spcBef>
                <a:spcPts val="0"/>
              </a:spcBef>
              <a:spcAft>
                <a:spcPts val="0"/>
              </a:spcAft>
              <a:buNone/>
            </a:pPr>
            <a:r>
              <a:rPr lang="en" sz="1050" dirty="0">
                <a:solidFill>
                  <a:srgbClr val="980000"/>
                </a:solidFill>
              </a:rPr>
              <a:t>CCG-&gt;CAG</a:t>
            </a:r>
            <a:endParaRPr sz="1050" dirty="0">
              <a:solidFill>
                <a:srgbClr val="980000"/>
              </a:solidFill>
            </a:endParaRPr>
          </a:p>
          <a:p>
            <a:pPr marL="0" lvl="0" indent="0" algn="l" rtl="0">
              <a:spcBef>
                <a:spcPts val="0"/>
              </a:spcBef>
              <a:spcAft>
                <a:spcPts val="0"/>
              </a:spcAft>
              <a:buNone/>
            </a:pPr>
            <a:r>
              <a:rPr lang="en" sz="1050" dirty="0">
                <a:solidFill>
                  <a:srgbClr val="980000"/>
                </a:solidFill>
              </a:rPr>
              <a:t>GCA-&gt;GAA</a:t>
            </a:r>
            <a:endParaRPr sz="1050" dirty="0">
              <a:solidFill>
                <a:srgbClr val="980000"/>
              </a:solidFill>
            </a:endParaRPr>
          </a:p>
          <a:p>
            <a:pPr marL="0" lvl="0" indent="0" algn="l" rtl="0">
              <a:spcBef>
                <a:spcPts val="0"/>
              </a:spcBef>
              <a:spcAft>
                <a:spcPts val="0"/>
              </a:spcAft>
              <a:buNone/>
            </a:pPr>
            <a:r>
              <a:rPr lang="en" sz="1050" dirty="0">
                <a:solidFill>
                  <a:srgbClr val="980000"/>
                </a:solidFill>
              </a:rPr>
              <a:t>GCT-&gt;GAT</a:t>
            </a:r>
            <a:endParaRPr sz="1050" dirty="0">
              <a:solidFill>
                <a:srgbClr val="980000"/>
              </a:solidFill>
            </a:endParaRPr>
          </a:p>
          <a:p>
            <a:pPr marL="0" lvl="0" indent="0" algn="l" rtl="0">
              <a:spcBef>
                <a:spcPts val="0"/>
              </a:spcBef>
              <a:spcAft>
                <a:spcPts val="0"/>
              </a:spcAft>
              <a:buNone/>
            </a:pPr>
            <a:r>
              <a:rPr lang="en" sz="1050" dirty="0">
                <a:solidFill>
                  <a:srgbClr val="980000"/>
                </a:solidFill>
              </a:rPr>
              <a:t>CCG-&gt;CGG</a:t>
            </a:r>
            <a:endParaRPr sz="1050" dirty="0">
              <a:solidFill>
                <a:srgbClr val="980000"/>
              </a:solidFill>
            </a:endParaRPr>
          </a:p>
          <a:p>
            <a:pPr marL="0" lvl="0" indent="0" algn="l" rtl="0">
              <a:spcBef>
                <a:spcPts val="0"/>
              </a:spcBef>
              <a:spcAft>
                <a:spcPts val="0"/>
              </a:spcAft>
              <a:buNone/>
            </a:pPr>
            <a:r>
              <a:rPr lang="en" sz="1050" dirty="0">
                <a:solidFill>
                  <a:srgbClr val="980000"/>
                </a:solidFill>
              </a:rPr>
              <a:t>GCT-&gt;GGT</a:t>
            </a:r>
            <a:endParaRPr sz="1050" dirty="0">
              <a:solidFill>
                <a:srgbClr val="980000"/>
              </a:solidFill>
            </a:endParaRPr>
          </a:p>
          <a:p>
            <a:pPr marL="0" lvl="0" indent="0" algn="l" rtl="0">
              <a:spcBef>
                <a:spcPts val="0"/>
              </a:spcBef>
              <a:spcAft>
                <a:spcPts val="0"/>
              </a:spcAft>
              <a:buNone/>
            </a:pPr>
            <a:r>
              <a:rPr lang="en" sz="1050" dirty="0" err="1">
                <a:solidFill>
                  <a:srgbClr val="980000"/>
                </a:solidFill>
              </a:rPr>
              <a:t>age_at_initial_pathologic_diagnosis</a:t>
            </a:r>
            <a:endParaRPr sz="1050" dirty="0">
              <a:solidFill>
                <a:srgbClr val="980000"/>
              </a:solidFill>
            </a:endParaRPr>
          </a:p>
          <a:p>
            <a:pPr marL="0" lvl="0" indent="0" algn="l" rtl="0">
              <a:spcBef>
                <a:spcPts val="0"/>
              </a:spcBef>
              <a:spcAft>
                <a:spcPts val="0"/>
              </a:spcAft>
              <a:buNone/>
            </a:pPr>
            <a:r>
              <a:rPr lang="en" sz="1050" dirty="0" err="1">
                <a:solidFill>
                  <a:srgbClr val="980000"/>
                </a:solidFill>
              </a:rPr>
              <a:t>person_neoplasm_cancer_status</a:t>
            </a:r>
            <a:endParaRPr sz="1050" dirty="0">
              <a:solidFill>
                <a:srgbClr val="980000"/>
              </a:solidFill>
            </a:endParaRPr>
          </a:p>
          <a:p>
            <a:pPr marL="0" lvl="0" indent="0" algn="l" rtl="0">
              <a:spcBef>
                <a:spcPts val="0"/>
              </a:spcBef>
              <a:spcAft>
                <a:spcPts val="0"/>
              </a:spcAft>
              <a:buNone/>
            </a:pPr>
            <a:r>
              <a:rPr lang="en" sz="1050" dirty="0" err="1">
                <a:solidFill>
                  <a:srgbClr val="980000"/>
                </a:solidFill>
              </a:rPr>
              <a:t>histological_type|lung</a:t>
            </a:r>
            <a:r>
              <a:rPr lang="en" sz="1050" dirty="0">
                <a:solidFill>
                  <a:srgbClr val="980000"/>
                </a:solidFill>
              </a:rPr>
              <a:t> adenocarcinoma mixed subtype</a:t>
            </a:r>
            <a:endParaRPr sz="1050" dirty="0">
              <a:solidFill>
                <a:srgbClr val="980000"/>
              </a:solidFill>
            </a:endParaRPr>
          </a:p>
          <a:p>
            <a:pPr marL="0" lvl="0" indent="0" algn="l" rtl="0">
              <a:spcBef>
                <a:spcPts val="0"/>
              </a:spcBef>
              <a:spcAft>
                <a:spcPts val="0"/>
              </a:spcAft>
              <a:buNone/>
            </a:pPr>
            <a:r>
              <a:rPr lang="en" sz="1050" dirty="0">
                <a:solidFill>
                  <a:srgbClr val="980000"/>
                </a:solidFill>
              </a:rPr>
              <a:t>race</a:t>
            </a:r>
            <a:endParaRPr sz="1050" dirty="0">
              <a:solidFill>
                <a:srgbClr val="980000"/>
              </a:solidFill>
            </a:endParaRPr>
          </a:p>
          <a:p>
            <a:pPr marL="0" lvl="0" indent="0" algn="l" rtl="0">
              <a:spcBef>
                <a:spcPts val="0"/>
              </a:spcBef>
              <a:spcAft>
                <a:spcPts val="0"/>
              </a:spcAft>
              <a:buNone/>
            </a:pPr>
            <a:r>
              <a:rPr lang="en" sz="1050" dirty="0" err="1">
                <a:solidFill>
                  <a:srgbClr val="980000"/>
                </a:solidFill>
              </a:rPr>
              <a:t>pathologic_stage|stage</a:t>
            </a:r>
            <a:r>
              <a:rPr lang="en" sz="1050" dirty="0">
                <a:solidFill>
                  <a:srgbClr val="980000"/>
                </a:solidFill>
              </a:rPr>
              <a:t> </a:t>
            </a:r>
            <a:r>
              <a:rPr lang="en" sz="1050" dirty="0" err="1">
                <a:solidFill>
                  <a:srgbClr val="980000"/>
                </a:solidFill>
              </a:rPr>
              <a:t>iiia</a:t>
            </a:r>
            <a:endParaRPr sz="1050" dirty="0">
              <a:solidFill>
                <a:srgbClr val="980000"/>
              </a:solidFill>
            </a:endParaRPr>
          </a:p>
          <a:p>
            <a:pPr marL="0" lvl="0" indent="0" algn="l" rtl="0">
              <a:spcBef>
                <a:spcPts val="0"/>
              </a:spcBef>
              <a:spcAft>
                <a:spcPts val="0"/>
              </a:spcAft>
              <a:buNone/>
            </a:pPr>
            <a:r>
              <a:rPr lang="en" sz="1050" dirty="0" err="1">
                <a:solidFill>
                  <a:srgbClr val="980000"/>
                </a:solidFill>
              </a:rPr>
              <a:t>anatomic_neoplasm_subdivision|l-upper</a:t>
            </a:r>
            <a:endParaRPr sz="1050" dirty="0">
              <a:solidFill>
                <a:srgbClr val="980000"/>
              </a:solidFill>
            </a:endParaRPr>
          </a:p>
          <a:p>
            <a:pPr marL="0" lvl="0" indent="0" algn="l" rtl="0">
              <a:spcBef>
                <a:spcPts val="0"/>
              </a:spcBef>
              <a:spcAft>
                <a:spcPts val="0"/>
              </a:spcAft>
              <a:buNone/>
            </a:pPr>
            <a:endParaRPr sz="1050" dirty="0">
              <a:solidFill>
                <a:srgbClr val="980000"/>
              </a:solidFill>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5c02896c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5c02896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Threshold =2 , 24 features -performance is no better than what we had using </a:t>
            </a:r>
            <a:r>
              <a:rPr lang="en" dirty="0" err="1">
                <a:solidFill>
                  <a:schemeClr val="dk1"/>
                </a:solidFill>
              </a:rPr>
              <a:t>wilcoxon</a:t>
            </a:r>
            <a:r>
              <a:rPr lang="en" dirty="0">
                <a:solidFill>
                  <a:schemeClr val="dk1"/>
                </a:solidFill>
              </a:rPr>
              <a:t> +correlation filtering</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sz="1050" dirty="0">
                <a:solidFill>
                  <a:srgbClr val="980000"/>
                </a:solidFill>
              </a:rPr>
              <a:t>'status', 'months', '</a:t>
            </a:r>
            <a:r>
              <a:rPr lang="en" sz="1050" dirty="0" err="1">
                <a:solidFill>
                  <a:srgbClr val="980000"/>
                </a:solidFill>
              </a:rPr>
              <a:t>lg_clone_cnv</a:t>
            </a:r>
            <a:r>
              <a:rPr lang="en" sz="1050" dirty="0">
                <a:solidFill>
                  <a:srgbClr val="980000"/>
                </a:solidFill>
              </a:rPr>
              <a:t>', '</a:t>
            </a:r>
            <a:r>
              <a:rPr lang="en" sz="1050" dirty="0" err="1">
                <a:solidFill>
                  <a:srgbClr val="980000"/>
                </a:solidFill>
              </a:rPr>
              <a:t>cnv_rate</a:t>
            </a:r>
            <a:r>
              <a:rPr lang="en" sz="1050" dirty="0">
                <a:solidFill>
                  <a:srgbClr val="980000"/>
                </a:solidFill>
              </a:rPr>
              <a:t>', '</a:t>
            </a:r>
            <a:r>
              <a:rPr lang="en" sz="1050" dirty="0" err="1">
                <a:solidFill>
                  <a:srgbClr val="980000"/>
                </a:solidFill>
              </a:rPr>
              <a:t>cnv_lg_rate</a:t>
            </a:r>
            <a:r>
              <a:rPr lang="en" sz="1050" dirty="0">
                <a:solidFill>
                  <a:srgbClr val="980000"/>
                </a:solidFill>
              </a:rPr>
              <a:t>',</a:t>
            </a:r>
            <a:endParaRPr sz="1050" dirty="0">
              <a:solidFill>
                <a:srgbClr val="980000"/>
              </a:solidFill>
            </a:endParaRPr>
          </a:p>
          <a:p>
            <a:pPr marL="0" lvl="0" indent="0" algn="l" rtl="0">
              <a:spcBef>
                <a:spcPts val="0"/>
              </a:spcBef>
              <a:spcAft>
                <a:spcPts val="0"/>
              </a:spcAft>
              <a:buNone/>
            </a:pPr>
            <a:r>
              <a:rPr lang="en" sz="1050" dirty="0">
                <a:solidFill>
                  <a:srgbClr val="980000"/>
                </a:solidFill>
              </a:rPr>
              <a:t>       '</a:t>
            </a:r>
            <a:r>
              <a:rPr lang="en" sz="1050" dirty="0" err="1">
                <a:solidFill>
                  <a:srgbClr val="980000"/>
                </a:solidFill>
              </a:rPr>
              <a:t>cnv_sm_rate</a:t>
            </a:r>
            <a:r>
              <a:rPr lang="en" sz="1050" dirty="0">
                <a:solidFill>
                  <a:srgbClr val="980000"/>
                </a:solidFill>
              </a:rPr>
              <a:t>', 'CTG-&gt;CAG', 'GTA-&gt;GAA', 'CTA-&gt;CCA', 'CTG-&gt;CCG',</a:t>
            </a:r>
            <a:endParaRPr sz="1050" dirty="0">
              <a:solidFill>
                <a:srgbClr val="980000"/>
              </a:solidFill>
            </a:endParaRPr>
          </a:p>
          <a:p>
            <a:pPr marL="0" lvl="0" indent="0" algn="l" rtl="0">
              <a:spcBef>
                <a:spcPts val="0"/>
              </a:spcBef>
              <a:spcAft>
                <a:spcPts val="0"/>
              </a:spcAft>
              <a:buNone/>
            </a:pPr>
            <a:r>
              <a:rPr lang="en" sz="1050" dirty="0">
                <a:solidFill>
                  <a:srgbClr val="980000"/>
                </a:solidFill>
              </a:rPr>
              <a:t>       'GTT-&gt;GCT', 'ATA-&gt;AGA', 'ATC-&gt;AGC', 'TCC-&gt;TTC', 'CCT-&gt;CTT', 'GCC-&gt;GTC',</a:t>
            </a:r>
            <a:endParaRPr sz="1050" dirty="0">
              <a:solidFill>
                <a:srgbClr val="980000"/>
              </a:solidFill>
            </a:endParaRPr>
          </a:p>
          <a:p>
            <a:pPr marL="0" lvl="0" indent="0" algn="l" rtl="0">
              <a:spcBef>
                <a:spcPts val="0"/>
              </a:spcBef>
              <a:spcAft>
                <a:spcPts val="0"/>
              </a:spcAft>
              <a:buNone/>
            </a:pPr>
            <a:r>
              <a:rPr lang="en" sz="1050" dirty="0">
                <a:solidFill>
                  <a:srgbClr val="980000"/>
                </a:solidFill>
              </a:rPr>
              <a:t>       'GCG-&gt;GTG', 'ACT-&gt;AGT', 'ACG-&gt;AGG', 'gender',</a:t>
            </a:r>
            <a:endParaRPr sz="1050" dirty="0">
              <a:solidFill>
                <a:srgbClr val="980000"/>
              </a:solidFill>
            </a:endParaRPr>
          </a:p>
          <a:p>
            <a:pPr marL="0" lvl="0" indent="0" algn="l" rtl="0">
              <a:spcBef>
                <a:spcPts val="0"/>
              </a:spcBef>
              <a:spcAft>
                <a:spcPts val="0"/>
              </a:spcAft>
              <a:buNone/>
            </a:pPr>
            <a:r>
              <a:rPr lang="en" sz="1050" dirty="0">
                <a:solidFill>
                  <a:srgbClr val="980000"/>
                </a:solidFill>
              </a:rPr>
              <a:t>       '</a:t>
            </a:r>
            <a:r>
              <a:rPr lang="en" sz="1050" dirty="0" err="1">
                <a:solidFill>
                  <a:srgbClr val="980000"/>
                </a:solidFill>
              </a:rPr>
              <a:t>person_neoplasm_cancer_status</a:t>
            </a:r>
            <a:r>
              <a:rPr lang="en" sz="1050" dirty="0">
                <a:solidFill>
                  <a:srgbClr val="980000"/>
                </a:solidFill>
              </a:rPr>
              <a:t>',</a:t>
            </a:r>
            <a:endParaRPr sz="1050" dirty="0">
              <a:solidFill>
                <a:srgbClr val="980000"/>
              </a:solidFill>
            </a:endParaRPr>
          </a:p>
          <a:p>
            <a:pPr marL="0" lvl="0" indent="0" algn="l" rtl="0">
              <a:spcBef>
                <a:spcPts val="0"/>
              </a:spcBef>
              <a:spcAft>
                <a:spcPts val="0"/>
              </a:spcAft>
              <a:buNone/>
            </a:pPr>
            <a:r>
              <a:rPr lang="en" sz="1050" dirty="0">
                <a:solidFill>
                  <a:srgbClr val="980000"/>
                </a:solidFill>
              </a:rPr>
              <a:t>       '</a:t>
            </a:r>
            <a:r>
              <a:rPr lang="en" sz="1050" dirty="0" err="1">
                <a:solidFill>
                  <a:srgbClr val="980000"/>
                </a:solidFill>
              </a:rPr>
              <a:t>histological_type|lung</a:t>
            </a:r>
            <a:r>
              <a:rPr lang="en" sz="1050" dirty="0">
                <a:solidFill>
                  <a:srgbClr val="980000"/>
                </a:solidFill>
              </a:rPr>
              <a:t> adenocarcinoma mixed subtype',</a:t>
            </a:r>
            <a:endParaRPr sz="1050" dirty="0">
              <a:solidFill>
                <a:srgbClr val="980000"/>
              </a:solidFill>
            </a:endParaRPr>
          </a:p>
          <a:p>
            <a:pPr marL="0" lvl="0" indent="0" algn="l" rtl="0">
              <a:spcBef>
                <a:spcPts val="0"/>
              </a:spcBef>
              <a:spcAft>
                <a:spcPts val="0"/>
              </a:spcAft>
              <a:buNone/>
            </a:pPr>
            <a:r>
              <a:rPr lang="en" sz="1050" dirty="0">
                <a:solidFill>
                  <a:srgbClr val="980000"/>
                </a:solidFill>
              </a:rPr>
              <a:t>       '</a:t>
            </a:r>
            <a:r>
              <a:rPr lang="en" sz="1050" dirty="0" err="1">
                <a:solidFill>
                  <a:srgbClr val="980000"/>
                </a:solidFill>
              </a:rPr>
              <a:t>pathologic_stage|stage</a:t>
            </a:r>
            <a:r>
              <a:rPr lang="en" sz="1050" dirty="0">
                <a:solidFill>
                  <a:srgbClr val="980000"/>
                </a:solidFill>
              </a:rPr>
              <a:t> </a:t>
            </a:r>
            <a:r>
              <a:rPr lang="en" sz="1050" dirty="0" err="1">
                <a:solidFill>
                  <a:srgbClr val="980000"/>
                </a:solidFill>
              </a:rPr>
              <a:t>ib</a:t>
            </a:r>
            <a:r>
              <a:rPr lang="en" sz="1050" dirty="0">
                <a:solidFill>
                  <a:srgbClr val="980000"/>
                </a:solidFill>
              </a:rPr>
              <a:t>', '</a:t>
            </a:r>
            <a:r>
              <a:rPr lang="en" sz="1050" dirty="0" err="1">
                <a:solidFill>
                  <a:srgbClr val="980000"/>
                </a:solidFill>
              </a:rPr>
              <a:t>anatomic_neoplasm_subdivision|l-upper</a:t>
            </a:r>
            <a:r>
              <a:rPr lang="en" sz="1050" dirty="0">
                <a:solidFill>
                  <a:srgbClr val="980000"/>
                </a:solidFill>
              </a:rPr>
              <a:t>',</a:t>
            </a:r>
            <a:endParaRPr sz="1050" dirty="0">
              <a:solidFill>
                <a:srgbClr val="98000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endParaRPr sz="1050"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6216adfd4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6216adfd4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More computational resources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 Can have only complete response data as input and then detect incomplete response as the outlier in test set .Can use reconstruction error as threshold to differentiate between normal and outlier sample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dirty="0">
              <a:solidFill>
                <a:srgbClr val="FF0000"/>
              </a:solidFill>
            </a:endParaRPr>
          </a:p>
          <a:p>
            <a:pPr marL="0" lvl="0" indent="0" algn="l" rtl="0">
              <a:spcBef>
                <a:spcPts val="0"/>
              </a:spcBef>
              <a:spcAft>
                <a:spcPts val="0"/>
              </a:spcAft>
              <a:buNone/>
            </a:pPr>
            <a:r>
              <a:rPr lang="en" dirty="0"/>
              <a:t>- Change how drug response are grouped - stable disease, partial response, clinical progressive disease</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6216adfd4_1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6216adfd4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6216adf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6216adf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r>
              <a:rPr lang="en" sz="1000" dirty="0">
                <a:solidFill>
                  <a:schemeClr val="dk1"/>
                </a:solidFill>
              </a:rPr>
              <a:t>Clinical features- age at initial pathological diagnosis, race etc.</a:t>
            </a:r>
            <a:endParaRPr sz="1000" dirty="0">
              <a:solidFill>
                <a:schemeClr val="dk1"/>
              </a:solidFill>
            </a:endParaRPr>
          </a:p>
          <a:p>
            <a:pPr marL="0" lvl="0" indent="0" algn="l" rtl="0">
              <a:spcBef>
                <a:spcPts val="0"/>
              </a:spcBef>
              <a:spcAft>
                <a:spcPts val="0"/>
              </a:spcAft>
              <a:buNone/>
            </a:pPr>
            <a:r>
              <a:rPr lang="en" sz="1000" dirty="0">
                <a:solidFill>
                  <a:schemeClr val="dk1"/>
                </a:solidFill>
              </a:rPr>
              <a:t>Driver features- specific genes like FOXA1, LRP1B</a:t>
            </a:r>
            <a:endParaRPr sz="1000" dirty="0">
              <a:solidFill>
                <a:schemeClr val="dk1"/>
              </a:solidFill>
            </a:endParaRPr>
          </a:p>
          <a:p>
            <a:pPr marL="0" lvl="0" indent="0" algn="l" rtl="0">
              <a:spcBef>
                <a:spcPts val="0"/>
              </a:spcBef>
              <a:spcAft>
                <a:spcPts val="0"/>
              </a:spcAft>
              <a:buNone/>
            </a:pPr>
            <a:r>
              <a:rPr lang="en" sz="1000" dirty="0">
                <a:solidFill>
                  <a:schemeClr val="dk1"/>
                </a:solidFill>
              </a:rPr>
              <a:t>Evolutionary features –like SNVs- GCG&gt; GTG, CTA&gt; CCA</a:t>
            </a: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endParaRPr sz="1000" dirty="0">
              <a:solidFill>
                <a:srgbClr val="980000"/>
              </a:solidFill>
            </a:endParaRPr>
          </a:p>
          <a:p>
            <a:pPr marL="0" lvl="0" indent="0" algn="l" rtl="0">
              <a:spcBef>
                <a:spcPts val="0"/>
              </a:spcBef>
              <a:spcAft>
                <a:spcPts val="0"/>
              </a:spcAft>
              <a:buClr>
                <a:schemeClr val="dk1"/>
              </a:buClr>
              <a:buSzPts val="1100"/>
              <a:buFont typeface="Arial"/>
              <a:buNone/>
            </a:pPr>
            <a:r>
              <a:rPr lang="en-US" sz="900" b="1" dirty="0">
                <a:solidFill>
                  <a:srgbClr val="980000"/>
                </a:solidFill>
              </a:rPr>
              <a:t>F</a:t>
            </a:r>
            <a:r>
              <a:rPr lang="en" sz="900" b="1" dirty="0" err="1">
                <a:solidFill>
                  <a:srgbClr val="980000"/>
                </a:solidFill>
              </a:rPr>
              <a:t>eatures</a:t>
            </a:r>
            <a:r>
              <a:rPr lang="en" sz="900" b="1" dirty="0">
                <a:solidFill>
                  <a:srgbClr val="980000"/>
                </a:solidFill>
              </a:rPr>
              <a:t> in </a:t>
            </a:r>
            <a:r>
              <a:rPr lang="en" sz="900" b="1" dirty="0" err="1">
                <a:solidFill>
                  <a:srgbClr val="980000"/>
                </a:solidFill>
              </a:rPr>
              <a:t>Brca_dfs</a:t>
            </a:r>
            <a:r>
              <a:rPr lang="en" sz="900" b="1" dirty="0">
                <a:solidFill>
                  <a:srgbClr val="980000"/>
                </a:solidFill>
              </a:rPr>
              <a:t> _drug (prior to selection)</a:t>
            </a:r>
            <a:endParaRPr sz="900" b="1"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Evolutionary features 103</a:t>
            </a:r>
            <a:endParaRPr sz="900"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Driver features 24</a:t>
            </a:r>
            <a:endParaRPr sz="900"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Clinical features -  38</a:t>
            </a:r>
            <a:endParaRPr sz="900" dirty="0">
              <a:solidFill>
                <a:srgbClr val="980000"/>
              </a:solidFill>
            </a:endParaRPr>
          </a:p>
          <a:p>
            <a:pPr marL="457200" lvl="0" indent="0" algn="l" rtl="0">
              <a:spcBef>
                <a:spcPts val="0"/>
              </a:spcBef>
              <a:spcAft>
                <a:spcPts val="0"/>
              </a:spcAft>
              <a:buClr>
                <a:schemeClr val="dk1"/>
              </a:buClr>
              <a:buSzPts val="1100"/>
              <a:buFont typeface="Arial"/>
              <a:buNone/>
            </a:pPr>
            <a:endParaRPr sz="900" dirty="0">
              <a:solidFill>
                <a:srgbClr val="980000"/>
              </a:solidFill>
            </a:endParaRPr>
          </a:p>
          <a:p>
            <a:pPr marL="0" lvl="0" indent="0" algn="l" rtl="0">
              <a:spcBef>
                <a:spcPts val="0"/>
              </a:spcBef>
              <a:spcAft>
                <a:spcPts val="0"/>
              </a:spcAft>
              <a:buClr>
                <a:schemeClr val="dk1"/>
              </a:buClr>
              <a:buSzPts val="1100"/>
              <a:buFont typeface="Arial"/>
              <a:buNone/>
            </a:pPr>
            <a:r>
              <a:rPr lang="en" sz="900" b="1" dirty="0">
                <a:solidFill>
                  <a:srgbClr val="980000"/>
                </a:solidFill>
              </a:rPr>
              <a:t>Features in </a:t>
            </a:r>
            <a:r>
              <a:rPr lang="en" sz="900" b="1" dirty="0" err="1">
                <a:solidFill>
                  <a:srgbClr val="980000"/>
                </a:solidFill>
              </a:rPr>
              <a:t>Lung_dfs_drug</a:t>
            </a:r>
            <a:r>
              <a:rPr lang="en" sz="900" b="1" dirty="0">
                <a:solidFill>
                  <a:srgbClr val="980000"/>
                </a:solidFill>
              </a:rPr>
              <a:t> (prior to selection)</a:t>
            </a:r>
            <a:endParaRPr sz="900" b="1"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Evolutionary features102</a:t>
            </a:r>
            <a:endParaRPr sz="900"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Driver features1</a:t>
            </a:r>
            <a:endParaRPr sz="900" dirty="0">
              <a:solidFill>
                <a:srgbClr val="980000"/>
              </a:solidFill>
            </a:endParaRPr>
          </a:p>
          <a:p>
            <a:pPr marL="457200" lvl="0" indent="-285750" algn="l" rtl="0">
              <a:spcBef>
                <a:spcPts val="0"/>
              </a:spcBef>
              <a:spcAft>
                <a:spcPts val="0"/>
              </a:spcAft>
              <a:buClr>
                <a:srgbClr val="980000"/>
              </a:buClr>
              <a:buSzPts val="900"/>
              <a:buChar char="●"/>
            </a:pPr>
            <a:r>
              <a:rPr lang="en" sz="900" dirty="0">
                <a:solidFill>
                  <a:srgbClr val="980000"/>
                </a:solidFill>
              </a:rPr>
              <a:t>Clinical features 28</a:t>
            </a:r>
            <a:endParaRPr sz="900" dirty="0">
              <a:solidFill>
                <a:srgbClr val="98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highlight>
                <a:srgbClr val="FFFF00"/>
              </a:highlight>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sz="1300" dirty="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216adfd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216adfd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200" dirty="0">
                <a:solidFill>
                  <a:schemeClr val="dk1"/>
                </a:solidFill>
              </a:rPr>
              <a:t>For Breast cancer dataset , the top 4 drugs make up ~60 % of the total drugs tested</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Cyclophosphamide     91: 85 complete, 6 incomplete (3,2,1)</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Doxorubicin          49 : 44 complete, 5 incomplete(2,2,1)</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Docetaxel            44 :38 complete ,6 incomplete (2,1,3)</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dirty="0">
                <a:solidFill>
                  <a:schemeClr val="dk1"/>
                </a:solidFill>
                <a:latin typeface="Times New Roman"/>
                <a:ea typeface="Times New Roman"/>
                <a:cs typeface="Times New Roman"/>
                <a:sym typeface="Times New Roman"/>
              </a:rPr>
              <a:t>Paclitaxel           41 :32 complete ,9 incomplete (6,2,1)</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For Lung cancer, top 2 drugs make up ~ 42 % of total drugs tested </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050" dirty="0">
                <a:solidFill>
                  <a:schemeClr val="dk1"/>
                </a:solidFill>
                <a:highlight>
                  <a:srgbClr val="00FF00"/>
                </a:highlight>
                <a:latin typeface="Courier New"/>
                <a:ea typeface="Courier New"/>
                <a:cs typeface="Courier New"/>
                <a:sym typeface="Courier New"/>
              </a:rPr>
              <a:t>Cisplatin                  41 -complete 31, 10 incomplete (4,1,5)</a:t>
            </a:r>
            <a:endParaRPr sz="1050" dirty="0">
              <a:solidFill>
                <a:schemeClr val="dk1"/>
              </a:solidFill>
              <a:highlight>
                <a:srgbClr val="00FF00"/>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dirty="0">
                <a:solidFill>
                  <a:schemeClr val="dk1"/>
                </a:solidFill>
                <a:highlight>
                  <a:srgbClr val="00FF00"/>
                </a:highlight>
                <a:latin typeface="Courier New"/>
                <a:ea typeface="Courier New"/>
                <a:cs typeface="Courier New"/>
                <a:sym typeface="Courier New"/>
              </a:rPr>
              <a:t>Carboplatin                22 -11 complete response, 11 incomplete (2,3,6)</a:t>
            </a:r>
            <a:endParaRPr sz="1050" dirty="0">
              <a:solidFill>
                <a:schemeClr val="dk1"/>
              </a:solidFill>
              <a:highlight>
                <a:srgbClr val="00FF00"/>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dirty="0">
                <a:solidFill>
                  <a:schemeClr val="dk1"/>
                </a:solidFill>
                <a:latin typeface="Courier New"/>
                <a:ea typeface="Courier New"/>
                <a:cs typeface="Courier New"/>
                <a:sym typeface="Courier New"/>
              </a:rPr>
              <a:t>Pemetrexed                 17 -11 complete , 6 incomplete (3,0,3)</a:t>
            </a:r>
            <a:endParaRPr sz="105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50" dirty="0">
                <a:solidFill>
                  <a:schemeClr val="dk1"/>
                </a:solidFill>
                <a:latin typeface="Courier New"/>
                <a:ea typeface="Courier New"/>
                <a:cs typeface="Courier New"/>
                <a:sym typeface="Courier New"/>
              </a:rPr>
              <a:t>Vinorelbine                15 -12 complete, 3 incomplete (0,1,2)</a:t>
            </a:r>
            <a:endParaRPr sz="105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400" dirty="0">
              <a:solidFill>
                <a:schemeClr val="dk1"/>
              </a:solidFill>
              <a:highlight>
                <a:srgbClr val="FFFF00"/>
              </a:highlight>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endParaRPr dirty="0">
              <a:highlight>
                <a:srgbClr val="FFFF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70df4fe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70df4fe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50" dirty="0">
              <a:solidFill>
                <a:srgbClr val="980000"/>
              </a:solidFill>
              <a:latin typeface="Courier New"/>
              <a:ea typeface="Courier New"/>
              <a:cs typeface="Courier New"/>
              <a:sym typeface="Courier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63482d4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63482d4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6216adfd4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6216adfd4_1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980000"/>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086d9a78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086d9a7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50" dirty="0">
                <a:solidFill>
                  <a:schemeClr val="dk1"/>
                </a:solidFill>
              </a:rPr>
              <a:t>Also tried Leave one out  cross validation in place of stratified cross validation  but there was no improvements in metrics  …again, tried  refit=</a:t>
            </a:r>
            <a:r>
              <a:rPr lang="en" sz="1050" dirty="0" err="1">
                <a:solidFill>
                  <a:schemeClr val="dk1"/>
                </a:solidFill>
              </a:rPr>
              <a:t>roc_auc</a:t>
            </a:r>
            <a:r>
              <a:rPr lang="en" sz="1050" dirty="0">
                <a:solidFill>
                  <a:schemeClr val="dk1"/>
                </a:solidFill>
              </a:rPr>
              <a:t> but results were the same .</a:t>
            </a:r>
            <a:endParaRPr sz="105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highlight>
                <a:srgbClr val="FFFF00"/>
              </a:highlight>
            </a:endParaRPr>
          </a:p>
          <a:p>
            <a:pPr marL="0" lvl="0" indent="0" algn="l" rtl="0">
              <a:spcBef>
                <a:spcPts val="0"/>
              </a:spcBef>
              <a:spcAft>
                <a:spcPts val="0"/>
              </a:spcAft>
              <a:buNone/>
            </a:pPr>
            <a:endParaRPr dirty="0">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086d9a78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086d9a78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bcce6dd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bcce6dd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search/cs?searchtype=author&amp;query=Branco%2C+P" TargetMode="External"/><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arxiv.org/abs/1505.01658" TargetMode="External"/><Relationship Id="rId5" Type="http://schemas.openxmlformats.org/officeDocument/2006/relationships/hyperlink" Target="https://arxiv.org/search/cs?searchtype=author&amp;query=Ribeiro%2C+R" TargetMode="External"/><Relationship Id="rId4" Type="http://schemas.openxmlformats.org/officeDocument/2006/relationships/hyperlink" Target="https://arxiv.org/search/cs?searchtype=author&amp;query=Torgo%2C+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17400"/>
            <a:ext cx="8520600" cy="1651500"/>
          </a:xfrm>
          <a:prstGeom prst="rect">
            <a:avLst/>
          </a:prstGeom>
        </p:spPr>
        <p:txBody>
          <a:bodyPr spcFirstLastPara="1" wrap="square" lIns="91425" tIns="91425" rIns="91425" bIns="91425" anchor="b" anchorCtr="0">
            <a:noAutofit/>
          </a:bodyPr>
          <a:lstStyle/>
          <a:p>
            <a:pPr marL="0" lvl="0" indent="0" algn="just" rtl="0">
              <a:lnSpc>
                <a:spcPct val="100000"/>
              </a:lnSpc>
              <a:spcBef>
                <a:spcPts val="1200"/>
              </a:spcBef>
              <a:spcAft>
                <a:spcPts val="0"/>
              </a:spcAft>
              <a:buNone/>
            </a:pPr>
            <a:r>
              <a:rPr lang="en" sz="2000" b="1" dirty="0">
                <a:latin typeface="Calibri"/>
                <a:ea typeface="Calibri"/>
                <a:cs typeface="Calibri"/>
                <a:sym typeface="Calibri"/>
              </a:rPr>
              <a:t>        </a:t>
            </a:r>
            <a:r>
              <a:rPr lang="en" sz="2100" b="1" dirty="0">
                <a:latin typeface="Calibri"/>
                <a:ea typeface="Calibri"/>
                <a:cs typeface="Calibri"/>
                <a:sym typeface="Calibri"/>
              </a:rPr>
              <a:t>     Classification of Drug Responses for Breast and Lung Carcinoma</a:t>
            </a:r>
            <a:endParaRPr sz="2100" b="1" dirty="0">
              <a:latin typeface="Calibri"/>
              <a:ea typeface="Calibri"/>
              <a:cs typeface="Calibri"/>
              <a:sym typeface="Calibri"/>
            </a:endParaRPr>
          </a:p>
          <a:p>
            <a:pPr marL="0" lvl="0" indent="0" algn="just" rtl="0">
              <a:lnSpc>
                <a:spcPct val="100000"/>
              </a:lnSpc>
              <a:spcBef>
                <a:spcPts val="1200"/>
              </a:spcBef>
              <a:spcAft>
                <a:spcPts val="1200"/>
              </a:spcAft>
              <a:buNone/>
            </a:pPr>
            <a:r>
              <a:rPr lang="en" sz="2100" b="1" dirty="0">
                <a:latin typeface="Calibri"/>
                <a:ea typeface="Calibri"/>
                <a:cs typeface="Calibri"/>
                <a:sym typeface="Calibri"/>
              </a:rPr>
              <a:t>                    on the basis of Evolutionary, Driver and Clinical features</a:t>
            </a:r>
            <a:endParaRPr sz="2100" b="1" dirty="0">
              <a:latin typeface="Calibri"/>
              <a:ea typeface="Calibri"/>
              <a:cs typeface="Calibri"/>
              <a:sym typeface="Calibri"/>
            </a:endParaRPr>
          </a:p>
        </p:txBody>
      </p:sp>
      <p:sp>
        <p:nvSpPr>
          <p:cNvPr id="55" name="Google Shape;55;p13"/>
          <p:cNvSpPr txBox="1">
            <a:spLocks noGrp="1"/>
          </p:cNvSpPr>
          <p:nvPr>
            <p:ph type="subTitle" idx="1"/>
          </p:nvPr>
        </p:nvSpPr>
        <p:spPr>
          <a:xfrm>
            <a:off x="85575" y="3457575"/>
            <a:ext cx="8520600" cy="792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endParaRPr sz="1700">
              <a:solidFill>
                <a:schemeClr val="dk1"/>
              </a:solidFill>
            </a:endParaRPr>
          </a:p>
          <a:p>
            <a:pPr marL="0" lvl="0" indent="0" algn="l" rtl="0">
              <a:lnSpc>
                <a:spcPct val="80000"/>
              </a:lnSpc>
              <a:spcBef>
                <a:spcPts val="0"/>
              </a:spcBef>
              <a:spcAft>
                <a:spcPts val="0"/>
              </a:spcAft>
              <a:buNone/>
            </a:pPr>
            <a:endParaRPr sz="3500"/>
          </a:p>
        </p:txBody>
      </p:sp>
      <p:pic>
        <p:nvPicPr>
          <p:cNvPr id="56" name="Google Shape;56;p13"/>
          <p:cNvPicPr preferRelativeResize="0"/>
          <p:nvPr/>
        </p:nvPicPr>
        <p:blipFill>
          <a:blip r:embed="rId3">
            <a:alphaModFix/>
          </a:blip>
          <a:stretch>
            <a:fillRect/>
          </a:stretch>
        </p:blipFill>
        <p:spPr>
          <a:xfrm>
            <a:off x="0" y="4629150"/>
            <a:ext cx="3735901" cy="514350"/>
          </a:xfrm>
          <a:prstGeom prst="rect">
            <a:avLst/>
          </a:prstGeom>
          <a:noFill/>
          <a:ln>
            <a:noFill/>
          </a:ln>
        </p:spPr>
      </p:pic>
      <p:sp>
        <p:nvSpPr>
          <p:cNvPr id="57" name="Google Shape;57;p13"/>
          <p:cNvSpPr txBox="1"/>
          <p:nvPr/>
        </p:nvSpPr>
        <p:spPr>
          <a:xfrm>
            <a:off x="926050" y="3041375"/>
            <a:ext cx="7188600" cy="110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                     </a:t>
            </a:r>
            <a:r>
              <a:rPr lang="en" i="1">
                <a:latin typeface="Calibri"/>
                <a:ea typeface="Calibri"/>
                <a:cs typeface="Calibri"/>
                <a:sym typeface="Calibri"/>
              </a:rPr>
              <a:t>                                      </a:t>
            </a:r>
            <a:r>
              <a:rPr lang="en" sz="1500" i="1">
                <a:latin typeface="Calibri"/>
                <a:ea typeface="Calibri"/>
                <a:cs typeface="Calibri"/>
                <a:sym typeface="Calibri"/>
              </a:rPr>
              <a:t>     </a:t>
            </a:r>
            <a:r>
              <a:rPr lang="en" sz="1500">
                <a:solidFill>
                  <a:srgbClr val="434343"/>
                </a:solidFill>
                <a:latin typeface="Calibri"/>
                <a:ea typeface="Calibri"/>
                <a:cs typeface="Calibri"/>
                <a:sym typeface="Calibri"/>
              </a:rPr>
              <a:t> Priyamvada Kumar </a:t>
            </a:r>
            <a:endParaRPr sz="1500">
              <a:solidFill>
                <a:srgbClr val="434343"/>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500">
                <a:solidFill>
                  <a:srgbClr val="434343"/>
                </a:solidFill>
                <a:latin typeface="Calibri"/>
                <a:ea typeface="Calibri"/>
                <a:cs typeface="Calibri"/>
                <a:sym typeface="Calibri"/>
              </a:rPr>
              <a:t>                                             </a:t>
            </a:r>
            <a:r>
              <a:rPr lang="en" sz="1500">
                <a:solidFill>
                  <a:srgbClr val="434343"/>
                </a:solidFill>
                <a:highlight>
                  <a:schemeClr val="lt1"/>
                </a:highlight>
                <a:latin typeface="Calibri"/>
                <a:ea typeface="Calibri"/>
                <a:cs typeface="Calibri"/>
                <a:sym typeface="Calibri"/>
              </a:rPr>
              <a:t>02-700 M.S Research Course Spring 2021</a:t>
            </a:r>
            <a:endParaRPr sz="1500" i="1">
              <a:latin typeface="Calibri"/>
              <a:ea typeface="Calibri"/>
              <a:cs typeface="Calibri"/>
              <a:sym typeface="Calibri"/>
            </a:endParaRPr>
          </a:p>
          <a:p>
            <a:pPr marL="0" lvl="0" indent="0" algn="l" rtl="0">
              <a:lnSpc>
                <a:spcPct val="80000"/>
              </a:lnSpc>
              <a:spcBef>
                <a:spcPts val="0"/>
              </a:spcBef>
              <a:spcAft>
                <a:spcPts val="0"/>
              </a:spcAft>
              <a:buClr>
                <a:schemeClr val="dk1"/>
              </a:buClr>
              <a:buSzPts val="1100"/>
              <a:buFont typeface="Arial"/>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8" name="Google Shape;58;p13"/>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203450" y="465625"/>
            <a:ext cx="8520600" cy="4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887" b="1"/>
              <a:t>At p=0.1</a:t>
            </a:r>
            <a:endParaRPr sz="1887" b="1"/>
          </a:p>
        </p:txBody>
      </p:sp>
      <p:sp>
        <p:nvSpPr>
          <p:cNvPr id="173" name="Google Shape;173;p22"/>
          <p:cNvSpPr txBox="1">
            <a:spLocks noGrp="1"/>
          </p:cNvSpPr>
          <p:nvPr>
            <p:ph type="body" idx="1"/>
          </p:nvPr>
        </p:nvSpPr>
        <p:spPr>
          <a:xfrm>
            <a:off x="203450" y="465625"/>
            <a:ext cx="8628900" cy="42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 b="1">
                <a:solidFill>
                  <a:schemeClr val="dk1"/>
                </a:solidFill>
              </a:rPr>
              <a:t>At p=0.5 </a:t>
            </a:r>
            <a:endParaRPr b="1">
              <a:solidFill>
                <a:schemeClr val="dk1"/>
              </a:solidFill>
            </a:endParaRPr>
          </a:p>
        </p:txBody>
      </p:sp>
      <p:pic>
        <p:nvPicPr>
          <p:cNvPr id="174" name="Google Shape;174;p22"/>
          <p:cNvPicPr preferRelativeResize="0"/>
          <p:nvPr/>
        </p:nvPicPr>
        <p:blipFill>
          <a:blip r:embed="rId3">
            <a:alphaModFix/>
          </a:blip>
          <a:stretch>
            <a:fillRect/>
          </a:stretch>
        </p:blipFill>
        <p:spPr>
          <a:xfrm>
            <a:off x="1686500" y="932725"/>
            <a:ext cx="4774800" cy="467100"/>
          </a:xfrm>
          <a:prstGeom prst="rect">
            <a:avLst/>
          </a:prstGeom>
          <a:noFill/>
          <a:ln>
            <a:noFill/>
          </a:ln>
        </p:spPr>
      </p:pic>
      <p:pic>
        <p:nvPicPr>
          <p:cNvPr id="175" name="Google Shape;175;p22"/>
          <p:cNvPicPr preferRelativeResize="0"/>
          <p:nvPr/>
        </p:nvPicPr>
        <p:blipFill>
          <a:blip r:embed="rId4">
            <a:alphaModFix/>
          </a:blip>
          <a:stretch>
            <a:fillRect/>
          </a:stretch>
        </p:blipFill>
        <p:spPr>
          <a:xfrm>
            <a:off x="1150525" y="2192326"/>
            <a:ext cx="7922100" cy="1879425"/>
          </a:xfrm>
          <a:prstGeom prst="rect">
            <a:avLst/>
          </a:prstGeom>
          <a:noFill/>
          <a:ln>
            <a:noFill/>
          </a:ln>
        </p:spPr>
      </p:pic>
      <p:sp>
        <p:nvSpPr>
          <p:cNvPr id="176" name="Google Shape;176;p22"/>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2"/>
          <p:cNvPicPr preferRelativeResize="0"/>
          <p:nvPr/>
        </p:nvPicPr>
        <p:blipFill>
          <a:blip r:embed="rId5">
            <a:alphaModFix/>
          </a:blip>
          <a:stretch>
            <a:fillRect/>
          </a:stretch>
        </p:blipFill>
        <p:spPr>
          <a:xfrm>
            <a:off x="72925" y="4633250"/>
            <a:ext cx="3735901" cy="51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196125" y="79300"/>
            <a:ext cx="8856900" cy="48843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None/>
            </a:pPr>
            <a:endParaRPr sz="2800">
              <a:solidFill>
                <a:schemeClr val="dk1"/>
              </a:solidFill>
            </a:endParaRPr>
          </a:p>
          <a:p>
            <a:pPr marL="0" lvl="0" indent="0" algn="l" rtl="0">
              <a:lnSpc>
                <a:spcPct val="100000"/>
              </a:lnSpc>
              <a:spcBef>
                <a:spcPts val="0"/>
              </a:spcBef>
              <a:spcAft>
                <a:spcPts val="0"/>
              </a:spcAft>
              <a:buNone/>
            </a:pPr>
            <a:r>
              <a:rPr lang="en" sz="2400" b="1">
                <a:solidFill>
                  <a:schemeClr val="dk1"/>
                </a:solidFill>
                <a:latin typeface="Times New Roman"/>
                <a:ea typeface="Times New Roman"/>
                <a:cs typeface="Times New Roman"/>
                <a:sym typeface="Times New Roman"/>
              </a:rPr>
              <a:t>Wilcoxon unpaired test + Correlation filtering</a:t>
            </a:r>
            <a:r>
              <a:rPr lang="en" sz="2400">
                <a:solidFill>
                  <a:schemeClr val="dk1"/>
                </a:solidFill>
                <a:latin typeface="Times New Roman"/>
                <a:ea typeface="Times New Roman"/>
                <a:cs typeface="Times New Roman"/>
                <a:sym typeface="Times New Roman"/>
              </a:rPr>
              <a:t> </a:t>
            </a:r>
            <a:r>
              <a:rPr lang="en" sz="2282">
                <a:solidFill>
                  <a:srgbClr val="666666"/>
                </a:solidFill>
                <a:latin typeface="Times New Roman"/>
                <a:ea typeface="Times New Roman"/>
                <a:cs typeface="Times New Roman"/>
                <a:sym typeface="Times New Roman"/>
              </a:rPr>
              <a:t>Breast cancer + Paclitaxel  </a:t>
            </a:r>
            <a:endParaRPr sz="2282">
              <a:solidFill>
                <a:srgbClr val="666666"/>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latin typeface="Calibri"/>
              <a:ea typeface="Calibri"/>
              <a:cs typeface="Calibri"/>
              <a:sym typeface="Calibri"/>
            </a:endParaRPr>
          </a:p>
        </p:txBody>
      </p:sp>
      <p:graphicFrame>
        <p:nvGraphicFramePr>
          <p:cNvPr id="183" name="Google Shape;183;p23"/>
          <p:cNvGraphicFramePr/>
          <p:nvPr/>
        </p:nvGraphicFramePr>
        <p:xfrm>
          <a:off x="273500" y="1099775"/>
          <a:ext cx="8702125" cy="2067195"/>
        </p:xfrm>
        <a:graphic>
          <a:graphicData uri="http://schemas.openxmlformats.org/drawingml/2006/table">
            <a:tbl>
              <a:tblPr>
                <a:noFill/>
                <a:tableStyleId>{8E331E0D-4E35-4D2F-9ABA-C2F124E93FC0}</a:tableStyleId>
              </a:tblPr>
              <a:tblGrid>
                <a:gridCol w="849800">
                  <a:extLst>
                    <a:ext uri="{9D8B030D-6E8A-4147-A177-3AD203B41FA5}">
                      <a16:colId xmlns:a16="http://schemas.microsoft.com/office/drawing/2014/main" val="20000"/>
                    </a:ext>
                  </a:extLst>
                </a:gridCol>
                <a:gridCol w="919100">
                  <a:extLst>
                    <a:ext uri="{9D8B030D-6E8A-4147-A177-3AD203B41FA5}">
                      <a16:colId xmlns:a16="http://schemas.microsoft.com/office/drawing/2014/main" val="20001"/>
                    </a:ext>
                  </a:extLst>
                </a:gridCol>
                <a:gridCol w="900900">
                  <a:extLst>
                    <a:ext uri="{9D8B030D-6E8A-4147-A177-3AD203B41FA5}">
                      <a16:colId xmlns:a16="http://schemas.microsoft.com/office/drawing/2014/main" val="20002"/>
                    </a:ext>
                  </a:extLst>
                </a:gridCol>
                <a:gridCol w="786800">
                  <a:extLst>
                    <a:ext uri="{9D8B030D-6E8A-4147-A177-3AD203B41FA5}">
                      <a16:colId xmlns:a16="http://schemas.microsoft.com/office/drawing/2014/main" val="20003"/>
                    </a:ext>
                  </a:extLst>
                </a:gridCol>
                <a:gridCol w="624875">
                  <a:extLst>
                    <a:ext uri="{9D8B030D-6E8A-4147-A177-3AD203B41FA5}">
                      <a16:colId xmlns:a16="http://schemas.microsoft.com/office/drawing/2014/main" val="20004"/>
                    </a:ext>
                  </a:extLst>
                </a:gridCol>
                <a:gridCol w="701350">
                  <a:extLst>
                    <a:ext uri="{9D8B030D-6E8A-4147-A177-3AD203B41FA5}">
                      <a16:colId xmlns:a16="http://schemas.microsoft.com/office/drawing/2014/main" val="20005"/>
                    </a:ext>
                  </a:extLst>
                </a:gridCol>
                <a:gridCol w="814225">
                  <a:extLst>
                    <a:ext uri="{9D8B030D-6E8A-4147-A177-3AD203B41FA5}">
                      <a16:colId xmlns:a16="http://schemas.microsoft.com/office/drawing/2014/main" val="20006"/>
                    </a:ext>
                  </a:extLst>
                </a:gridCol>
                <a:gridCol w="865575">
                  <a:extLst>
                    <a:ext uri="{9D8B030D-6E8A-4147-A177-3AD203B41FA5}">
                      <a16:colId xmlns:a16="http://schemas.microsoft.com/office/drawing/2014/main" val="20007"/>
                    </a:ext>
                  </a:extLst>
                </a:gridCol>
                <a:gridCol w="756200">
                  <a:extLst>
                    <a:ext uri="{9D8B030D-6E8A-4147-A177-3AD203B41FA5}">
                      <a16:colId xmlns:a16="http://schemas.microsoft.com/office/drawing/2014/main" val="20008"/>
                    </a:ext>
                  </a:extLst>
                </a:gridCol>
                <a:gridCol w="716550">
                  <a:extLst>
                    <a:ext uri="{9D8B030D-6E8A-4147-A177-3AD203B41FA5}">
                      <a16:colId xmlns:a16="http://schemas.microsoft.com/office/drawing/2014/main" val="20009"/>
                    </a:ext>
                  </a:extLst>
                </a:gridCol>
                <a:gridCol w="766750">
                  <a:extLst>
                    <a:ext uri="{9D8B030D-6E8A-4147-A177-3AD203B41FA5}">
                      <a16:colId xmlns:a16="http://schemas.microsoft.com/office/drawing/2014/main" val="20010"/>
                    </a:ext>
                  </a:extLst>
                </a:gridCol>
              </a:tblGrid>
              <a:tr h="527650">
                <a:tc>
                  <a:txBody>
                    <a:bodyPr/>
                    <a:lstStyle/>
                    <a:p>
                      <a:pPr marL="0" lvl="0" indent="0" algn="l" rtl="0">
                        <a:spcBef>
                          <a:spcPts val="0"/>
                        </a:spcBef>
                        <a:spcAft>
                          <a:spcPts val="0"/>
                        </a:spcAft>
                        <a:buNone/>
                      </a:pPr>
                      <a:r>
                        <a:rPr lang="en" sz="900"/>
                        <a:t>MODEL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Precision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  Precision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7700">
                <a:tc>
                  <a:txBody>
                    <a:bodyPr/>
                    <a:lstStyle/>
                    <a:p>
                      <a:pPr marL="0" lvl="0" indent="0" algn="l" rtl="0">
                        <a:spcBef>
                          <a:spcPts val="0"/>
                        </a:spcBef>
                        <a:spcAft>
                          <a:spcPts val="0"/>
                        </a:spcAft>
                        <a:buNone/>
                      </a:pPr>
                      <a:r>
                        <a:rPr lang="en" sz="900">
                          <a:solidFill>
                            <a:schemeClr val="dk1"/>
                          </a:solidFill>
                        </a:rPr>
                        <a:t>Baseline SVC</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0.27</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1.00*</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0.36</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6125">
                <a:tc>
                  <a:txBody>
                    <a:bodyPr/>
                    <a:lstStyle/>
                    <a:p>
                      <a:pPr marL="0" lvl="0" indent="0" algn="l" rtl="0">
                        <a:spcBef>
                          <a:spcPts val="0"/>
                        </a:spcBef>
                        <a:spcAft>
                          <a:spcPts val="0"/>
                        </a:spcAft>
                        <a:buNone/>
                      </a:pPr>
                      <a:r>
                        <a:rPr lang="en" sz="900"/>
                        <a:t>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0.82*</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0.40</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0.64</a:t>
                      </a:r>
                      <a:endParaRPr sz="900">
                        <a:highlight>
                          <a:srgbClr val="FFFF00"/>
                        </a:highlight>
                      </a:endParaRPr>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0.80*</a:t>
                      </a:r>
                      <a:endParaRPr sz="900">
                        <a:highlight>
                          <a:srgbClr val="FFFF00"/>
                        </a:highlight>
                      </a:endParaRPr>
                    </a:p>
                    <a:p>
                      <a:pPr marL="0" lvl="0" indent="0" algn="l" rtl="0">
                        <a:spcBef>
                          <a:spcPts val="0"/>
                        </a:spcBef>
                        <a:spcAft>
                          <a:spcPts val="0"/>
                        </a:spcAft>
                        <a:buNone/>
                      </a:pPr>
                      <a:r>
                        <a:rPr lang="en" sz="900">
                          <a:highlight>
                            <a:srgbClr val="FFFF00"/>
                          </a:highlight>
                        </a:rPr>
                        <a:t>0.25**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0.73*</a:t>
                      </a:r>
                      <a:endParaRPr sz="900">
                        <a:highlight>
                          <a:srgbClr val="FFFF00"/>
                        </a:highlight>
                      </a:endParaRPr>
                    </a:p>
                    <a:p>
                      <a:pPr marL="0" lvl="0" indent="0" algn="l" rtl="0">
                        <a:spcBef>
                          <a:spcPts val="0"/>
                        </a:spcBef>
                        <a:spcAft>
                          <a:spcPts val="0"/>
                        </a:spcAft>
                        <a:buNone/>
                      </a:pPr>
                      <a:r>
                        <a:rPr lang="en" sz="900">
                          <a:highlight>
                            <a:srgbClr val="FFFF00"/>
                          </a:highlight>
                        </a:rPr>
                        <a:t>0.33**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0.76*</a:t>
                      </a:r>
                      <a:endParaRPr sz="900">
                        <a:highlight>
                          <a:srgbClr val="FFFF00"/>
                        </a:highlight>
                      </a:endParaRPr>
                    </a:p>
                    <a:p>
                      <a:pPr marL="0" lvl="0" indent="0" algn="l" rtl="0">
                        <a:spcBef>
                          <a:spcPts val="0"/>
                        </a:spcBef>
                        <a:spcAft>
                          <a:spcPts val="0"/>
                        </a:spcAft>
                        <a:buNone/>
                      </a:pPr>
                      <a:r>
                        <a:rPr lang="en" sz="900">
                          <a:highlight>
                            <a:srgbClr val="FFFF00"/>
                          </a:highlight>
                        </a:rPr>
                        <a:t>0.29**</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0.53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34675">
                <a:tc>
                  <a:txBody>
                    <a:bodyPr/>
                    <a:lstStyle/>
                    <a:p>
                      <a:pPr marL="0" lvl="0" indent="0" algn="l" rtl="0">
                        <a:spcBef>
                          <a:spcPts val="0"/>
                        </a:spcBef>
                        <a:spcAft>
                          <a:spcPts val="0"/>
                        </a:spcAft>
                        <a:buNone/>
                      </a:pPr>
                      <a:r>
                        <a:rPr lang="en" sz="900"/>
                        <a:t>Weighted 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0.82*</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0.40</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0.64</a:t>
                      </a:r>
                      <a:endParaRPr sz="900">
                        <a:highlight>
                          <a:srgbClr val="FFFF00"/>
                        </a:highlight>
                      </a:endParaRPr>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0.80*</a:t>
                      </a:r>
                      <a:endParaRPr sz="900">
                        <a:highlight>
                          <a:srgbClr val="FFFF00"/>
                        </a:highlight>
                      </a:endParaRPr>
                    </a:p>
                    <a:p>
                      <a:pPr marL="0" lvl="0" indent="0" algn="l" rtl="0">
                        <a:spcBef>
                          <a:spcPts val="0"/>
                        </a:spcBef>
                        <a:spcAft>
                          <a:spcPts val="0"/>
                        </a:spcAft>
                        <a:buNone/>
                      </a:pPr>
                      <a:r>
                        <a:rPr lang="en" sz="900">
                          <a:highlight>
                            <a:srgbClr val="FFFF00"/>
                          </a:highlight>
                        </a:rPr>
                        <a:t>0.25**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0.73*</a:t>
                      </a:r>
                      <a:endParaRPr sz="900">
                        <a:highlight>
                          <a:srgbClr val="FFFF00"/>
                        </a:highlight>
                      </a:endParaRPr>
                    </a:p>
                    <a:p>
                      <a:pPr marL="0" lvl="0" indent="0" algn="l" rtl="0">
                        <a:spcBef>
                          <a:spcPts val="0"/>
                        </a:spcBef>
                        <a:spcAft>
                          <a:spcPts val="0"/>
                        </a:spcAft>
                        <a:buNone/>
                      </a:pPr>
                      <a:r>
                        <a:rPr lang="en" sz="900">
                          <a:highlight>
                            <a:srgbClr val="FFFF00"/>
                          </a:highlight>
                        </a:rPr>
                        <a:t>0.33**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0.76*</a:t>
                      </a:r>
                      <a:endParaRPr sz="900">
                        <a:highlight>
                          <a:srgbClr val="FFFF00"/>
                        </a:highlight>
                      </a:endParaRPr>
                    </a:p>
                    <a:p>
                      <a:pPr marL="0" lvl="0" indent="0" algn="l" rtl="0">
                        <a:spcBef>
                          <a:spcPts val="0"/>
                        </a:spcBef>
                        <a:spcAft>
                          <a:spcPts val="0"/>
                        </a:spcAft>
                        <a:buNone/>
                      </a:pPr>
                      <a:r>
                        <a:rPr lang="en" sz="900">
                          <a:highlight>
                            <a:srgbClr val="FFFF00"/>
                          </a:highlight>
                        </a:rPr>
                        <a:t>0.29**</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0.53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4" name="Google Shape;184;p23"/>
          <p:cNvSpPr txBox="1"/>
          <p:nvPr/>
        </p:nvSpPr>
        <p:spPr>
          <a:xfrm>
            <a:off x="1650075" y="754875"/>
            <a:ext cx="2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p=0.1 , features= 5</a:t>
            </a:r>
            <a:endParaRPr/>
          </a:p>
        </p:txBody>
      </p:sp>
      <p:sp>
        <p:nvSpPr>
          <p:cNvPr id="185" name="Google Shape;185;p23"/>
          <p:cNvSpPr txBox="1"/>
          <p:nvPr/>
        </p:nvSpPr>
        <p:spPr>
          <a:xfrm>
            <a:off x="5937875" y="754875"/>
            <a:ext cx="227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p=0.5 , features= 49 </a:t>
            </a:r>
            <a:endParaRPr/>
          </a:p>
        </p:txBody>
      </p:sp>
      <p:graphicFrame>
        <p:nvGraphicFramePr>
          <p:cNvPr id="186" name="Google Shape;186;p23"/>
          <p:cNvGraphicFramePr/>
          <p:nvPr/>
        </p:nvGraphicFramePr>
        <p:xfrm>
          <a:off x="273500" y="3166975"/>
          <a:ext cx="8702125" cy="1389115"/>
        </p:xfrm>
        <a:graphic>
          <a:graphicData uri="http://schemas.openxmlformats.org/drawingml/2006/table">
            <a:tbl>
              <a:tblPr>
                <a:noFill/>
                <a:tableStyleId>{8E331E0D-4E35-4D2F-9ABA-C2F124E93FC0}</a:tableStyleId>
              </a:tblPr>
              <a:tblGrid>
                <a:gridCol w="845550">
                  <a:extLst>
                    <a:ext uri="{9D8B030D-6E8A-4147-A177-3AD203B41FA5}">
                      <a16:colId xmlns:a16="http://schemas.microsoft.com/office/drawing/2014/main" val="20000"/>
                    </a:ext>
                  </a:extLst>
                </a:gridCol>
                <a:gridCol w="923350">
                  <a:extLst>
                    <a:ext uri="{9D8B030D-6E8A-4147-A177-3AD203B41FA5}">
                      <a16:colId xmlns:a16="http://schemas.microsoft.com/office/drawing/2014/main" val="20001"/>
                    </a:ext>
                  </a:extLst>
                </a:gridCol>
                <a:gridCol w="900900">
                  <a:extLst>
                    <a:ext uri="{9D8B030D-6E8A-4147-A177-3AD203B41FA5}">
                      <a16:colId xmlns:a16="http://schemas.microsoft.com/office/drawing/2014/main" val="20002"/>
                    </a:ext>
                  </a:extLst>
                </a:gridCol>
                <a:gridCol w="786800">
                  <a:extLst>
                    <a:ext uri="{9D8B030D-6E8A-4147-A177-3AD203B41FA5}">
                      <a16:colId xmlns:a16="http://schemas.microsoft.com/office/drawing/2014/main" val="20003"/>
                    </a:ext>
                  </a:extLst>
                </a:gridCol>
                <a:gridCol w="624875">
                  <a:extLst>
                    <a:ext uri="{9D8B030D-6E8A-4147-A177-3AD203B41FA5}">
                      <a16:colId xmlns:a16="http://schemas.microsoft.com/office/drawing/2014/main" val="20004"/>
                    </a:ext>
                  </a:extLst>
                </a:gridCol>
                <a:gridCol w="701350">
                  <a:extLst>
                    <a:ext uri="{9D8B030D-6E8A-4147-A177-3AD203B41FA5}">
                      <a16:colId xmlns:a16="http://schemas.microsoft.com/office/drawing/2014/main" val="20005"/>
                    </a:ext>
                  </a:extLst>
                </a:gridCol>
                <a:gridCol w="814225">
                  <a:extLst>
                    <a:ext uri="{9D8B030D-6E8A-4147-A177-3AD203B41FA5}">
                      <a16:colId xmlns:a16="http://schemas.microsoft.com/office/drawing/2014/main" val="20006"/>
                    </a:ext>
                  </a:extLst>
                </a:gridCol>
                <a:gridCol w="865575">
                  <a:extLst>
                    <a:ext uri="{9D8B030D-6E8A-4147-A177-3AD203B41FA5}">
                      <a16:colId xmlns:a16="http://schemas.microsoft.com/office/drawing/2014/main" val="20007"/>
                    </a:ext>
                  </a:extLst>
                </a:gridCol>
                <a:gridCol w="756200">
                  <a:extLst>
                    <a:ext uri="{9D8B030D-6E8A-4147-A177-3AD203B41FA5}">
                      <a16:colId xmlns:a16="http://schemas.microsoft.com/office/drawing/2014/main" val="20008"/>
                    </a:ext>
                  </a:extLst>
                </a:gridCol>
                <a:gridCol w="716550">
                  <a:extLst>
                    <a:ext uri="{9D8B030D-6E8A-4147-A177-3AD203B41FA5}">
                      <a16:colId xmlns:a16="http://schemas.microsoft.com/office/drawing/2014/main" val="20009"/>
                    </a:ext>
                  </a:extLst>
                </a:gridCol>
                <a:gridCol w="766750">
                  <a:extLst>
                    <a:ext uri="{9D8B030D-6E8A-4147-A177-3AD203B41FA5}">
                      <a16:colId xmlns:a16="http://schemas.microsoft.com/office/drawing/2014/main" val="20010"/>
                    </a:ext>
                  </a:extLst>
                </a:gridCol>
              </a:tblGrid>
              <a:tr h="474775">
                <a:tc>
                  <a:txBody>
                    <a:bodyPr/>
                    <a:lstStyle/>
                    <a:p>
                      <a:pPr marL="0" lvl="0" indent="0" algn="l" rtl="0">
                        <a:spcBef>
                          <a:spcPts val="0"/>
                        </a:spcBef>
                        <a:spcAft>
                          <a:spcPts val="0"/>
                        </a:spcAft>
                        <a:buNone/>
                      </a:pPr>
                      <a:r>
                        <a:rPr lang="en" sz="900"/>
                        <a:t>RF</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0.45</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1.00*</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4300">
                <a:tc>
                  <a:txBody>
                    <a:bodyPr/>
                    <a:lstStyle/>
                    <a:p>
                      <a:pPr marL="0" lvl="0" indent="0" algn="l" rtl="0">
                        <a:spcBef>
                          <a:spcPts val="0"/>
                        </a:spcBef>
                        <a:spcAft>
                          <a:spcPts val="0"/>
                        </a:spcAft>
                        <a:buNone/>
                      </a:pPr>
                      <a:r>
                        <a:rPr lang="en" sz="900"/>
                        <a:t>KNN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0.45</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8775">
                <a:tc>
                  <a:txBody>
                    <a:bodyPr/>
                    <a:lstStyle/>
                    <a:p>
                      <a:pPr marL="0" lvl="0" indent="0" algn="l" rtl="0">
                        <a:spcBef>
                          <a:spcPts val="0"/>
                        </a:spcBef>
                        <a:spcAft>
                          <a:spcPts val="0"/>
                        </a:spcAft>
                        <a:buNone/>
                      </a:pPr>
                      <a:r>
                        <a:rPr lang="en" sz="900"/>
                        <a:t>MLP</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0.45</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0.77*</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0.91*</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87" name="Google Shape;187;p23"/>
          <p:cNvPicPr preferRelativeResize="0"/>
          <p:nvPr/>
        </p:nvPicPr>
        <p:blipFill>
          <a:blip r:embed="rId3">
            <a:alphaModFix/>
          </a:blip>
          <a:stretch>
            <a:fillRect/>
          </a:stretch>
        </p:blipFill>
        <p:spPr>
          <a:xfrm>
            <a:off x="72925" y="4633250"/>
            <a:ext cx="3735901" cy="514350"/>
          </a:xfrm>
          <a:prstGeom prst="rect">
            <a:avLst/>
          </a:prstGeom>
          <a:noFill/>
          <a:ln>
            <a:noFill/>
          </a:ln>
        </p:spPr>
      </p:pic>
      <p:sp>
        <p:nvSpPr>
          <p:cNvPr id="188" name="Google Shape;188;p23"/>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59850" y="227650"/>
            <a:ext cx="8520600" cy="77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sz="2022" b="1"/>
              <a:t>At p=0.1</a:t>
            </a:r>
            <a:endParaRPr sz="2022" b="1"/>
          </a:p>
        </p:txBody>
      </p:sp>
      <p:sp>
        <p:nvSpPr>
          <p:cNvPr id="194" name="Google Shape;194;p24"/>
          <p:cNvSpPr txBox="1">
            <a:spLocks noGrp="1"/>
          </p:cNvSpPr>
          <p:nvPr>
            <p:ph type="body" idx="1"/>
          </p:nvPr>
        </p:nvSpPr>
        <p:spPr>
          <a:xfrm>
            <a:off x="311700" y="991800"/>
            <a:ext cx="8520600" cy="415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b="1">
                <a:solidFill>
                  <a:schemeClr val="dk1"/>
                </a:solidFill>
              </a:rPr>
              <a:t>At p=0.5 </a:t>
            </a:r>
            <a:endParaRPr b="1">
              <a:solidFill>
                <a:schemeClr val="dk1"/>
              </a:solidFill>
            </a:endParaRPr>
          </a:p>
        </p:txBody>
      </p:sp>
      <p:pic>
        <p:nvPicPr>
          <p:cNvPr id="195" name="Google Shape;195;p24"/>
          <p:cNvPicPr preferRelativeResize="0"/>
          <p:nvPr/>
        </p:nvPicPr>
        <p:blipFill>
          <a:blip r:embed="rId3">
            <a:alphaModFix/>
          </a:blip>
          <a:stretch>
            <a:fillRect/>
          </a:stretch>
        </p:blipFill>
        <p:spPr>
          <a:xfrm>
            <a:off x="1565650" y="2245650"/>
            <a:ext cx="6515975" cy="2308675"/>
          </a:xfrm>
          <a:prstGeom prst="rect">
            <a:avLst/>
          </a:prstGeom>
          <a:noFill/>
          <a:ln>
            <a:noFill/>
          </a:ln>
        </p:spPr>
      </p:pic>
      <p:pic>
        <p:nvPicPr>
          <p:cNvPr id="196" name="Google Shape;196;p24"/>
          <p:cNvPicPr preferRelativeResize="0"/>
          <p:nvPr/>
        </p:nvPicPr>
        <p:blipFill>
          <a:blip r:embed="rId4">
            <a:alphaModFix/>
          </a:blip>
          <a:stretch>
            <a:fillRect/>
          </a:stretch>
        </p:blipFill>
        <p:spPr>
          <a:xfrm>
            <a:off x="1387450" y="1201500"/>
            <a:ext cx="7206751" cy="674850"/>
          </a:xfrm>
          <a:prstGeom prst="rect">
            <a:avLst/>
          </a:prstGeom>
          <a:noFill/>
          <a:ln>
            <a:noFill/>
          </a:ln>
        </p:spPr>
      </p:pic>
      <p:pic>
        <p:nvPicPr>
          <p:cNvPr id="197" name="Google Shape;197;p24"/>
          <p:cNvPicPr preferRelativeResize="0"/>
          <p:nvPr/>
        </p:nvPicPr>
        <p:blipFill>
          <a:blip r:embed="rId5">
            <a:alphaModFix/>
          </a:blip>
          <a:stretch>
            <a:fillRect/>
          </a:stretch>
        </p:blipFill>
        <p:spPr>
          <a:xfrm>
            <a:off x="72925" y="4633250"/>
            <a:ext cx="3735901" cy="514350"/>
          </a:xfrm>
          <a:prstGeom prst="rect">
            <a:avLst/>
          </a:prstGeom>
          <a:noFill/>
          <a:ln>
            <a:noFill/>
          </a:ln>
        </p:spPr>
      </p:pic>
      <p:sp>
        <p:nvSpPr>
          <p:cNvPr id="198" name="Google Shape;198;p24"/>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311700" y="3362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00" b="1">
                <a:latin typeface="Times New Roman"/>
                <a:ea typeface="Times New Roman"/>
                <a:cs typeface="Times New Roman"/>
                <a:sym typeface="Times New Roman"/>
              </a:rPr>
              <a:t>ANOVA F-test based feature selection</a:t>
            </a:r>
            <a:r>
              <a:rPr lang="en" sz="2100">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Lung cancer + Carboplatin </a:t>
            </a:r>
            <a:endParaRPr sz="1800">
              <a:solidFill>
                <a:schemeClr val="dk2"/>
              </a:solidFill>
              <a:latin typeface="Times New Roman"/>
              <a:ea typeface="Times New Roman"/>
              <a:cs typeface="Times New Roman"/>
              <a:sym typeface="Times New Roman"/>
            </a:endParaRPr>
          </a:p>
        </p:txBody>
      </p:sp>
      <p:sp>
        <p:nvSpPr>
          <p:cNvPr id="204" name="Google Shape;204;p25"/>
          <p:cNvSpPr txBox="1">
            <a:spLocks noGrp="1"/>
          </p:cNvSpPr>
          <p:nvPr>
            <p:ph type="body" idx="1"/>
          </p:nvPr>
        </p:nvSpPr>
        <p:spPr>
          <a:xfrm>
            <a:off x="311700" y="908950"/>
            <a:ext cx="8520600" cy="378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05" name="Google Shape;205;p25"/>
          <p:cNvGraphicFramePr/>
          <p:nvPr/>
        </p:nvGraphicFramePr>
        <p:xfrm>
          <a:off x="952500" y="1085925"/>
          <a:ext cx="7239000" cy="2986860"/>
        </p:xfrm>
        <a:graphic>
          <a:graphicData uri="http://schemas.openxmlformats.org/drawingml/2006/table">
            <a:tbl>
              <a:tblPr>
                <a:noFill/>
                <a:tableStyleId>{8E331E0D-4E35-4D2F-9ABA-C2F124E93FC0}</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Accuracy</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Precision</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Recall</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F1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roc_auc</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solidFill>
                            <a:schemeClr val="dk1"/>
                          </a:solidFill>
                        </a:rPr>
                        <a:t>Baseline SVC</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0.67*</a:t>
                      </a:r>
                      <a:endParaRPr sz="1100"/>
                    </a:p>
                    <a:p>
                      <a:pPr marL="0" lvl="0" indent="0" algn="l" rtl="0">
                        <a:spcBef>
                          <a:spcPts val="0"/>
                        </a:spcBef>
                        <a:spcAft>
                          <a:spcPts val="0"/>
                        </a:spcAft>
                        <a:buNone/>
                      </a:pPr>
                      <a:r>
                        <a:rPr lang="en" sz="1100"/>
                        <a:t>0.60**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0.50*</a:t>
                      </a:r>
                      <a:endParaRPr sz="1100"/>
                    </a:p>
                    <a:p>
                      <a:pPr marL="0" lvl="0" indent="0" algn="l" rtl="0">
                        <a:spcBef>
                          <a:spcPts val="0"/>
                        </a:spcBef>
                        <a:spcAft>
                          <a:spcPts val="0"/>
                        </a:spcAft>
                        <a:buNone/>
                      </a:pPr>
                      <a:r>
                        <a:rPr lang="en" sz="1100"/>
                        <a:t>0.75**</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0.57*</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0.67**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a:t>SVC+CV</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0.67*</a:t>
                      </a:r>
                      <a:endParaRPr sz="1100"/>
                    </a:p>
                    <a:p>
                      <a:pPr marL="0" lvl="0" indent="0" algn="l" rtl="0">
                        <a:spcBef>
                          <a:spcPts val="0"/>
                        </a:spcBef>
                        <a:spcAft>
                          <a:spcPts val="0"/>
                        </a:spcAft>
                        <a:buNone/>
                      </a:pPr>
                      <a:r>
                        <a:rPr lang="en" sz="1100"/>
                        <a:t>0.60**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0.50*</a:t>
                      </a:r>
                      <a:endParaRPr sz="1100"/>
                    </a:p>
                    <a:p>
                      <a:pPr marL="0" lvl="0" indent="0" algn="l" rtl="0">
                        <a:spcBef>
                          <a:spcPts val="0"/>
                        </a:spcBef>
                        <a:spcAft>
                          <a:spcPts val="0"/>
                        </a:spcAft>
                        <a:buNone/>
                      </a:pPr>
                      <a:r>
                        <a:rPr lang="en" sz="1100"/>
                        <a:t>0.75**</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0.57*</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0.67**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a:t>Weighted SVC+CV</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0.67*</a:t>
                      </a:r>
                      <a:endParaRPr sz="1100"/>
                    </a:p>
                    <a:p>
                      <a:pPr marL="0" lvl="0" indent="0" algn="l" rtl="0">
                        <a:spcBef>
                          <a:spcPts val="0"/>
                        </a:spcBef>
                        <a:spcAft>
                          <a:spcPts val="0"/>
                        </a:spcAft>
                        <a:buNone/>
                      </a:pPr>
                      <a:r>
                        <a:rPr lang="en" sz="1100"/>
                        <a:t>0.60**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0.50*</a:t>
                      </a:r>
                      <a:endParaRPr sz="1100"/>
                    </a:p>
                    <a:p>
                      <a:pPr marL="0" lvl="0" indent="0" algn="l" rtl="0">
                        <a:spcBef>
                          <a:spcPts val="0"/>
                        </a:spcBef>
                        <a:spcAft>
                          <a:spcPts val="0"/>
                        </a:spcAft>
                        <a:buNone/>
                      </a:pPr>
                      <a:r>
                        <a:rPr lang="en" sz="1100"/>
                        <a:t>0.75**</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0.57*</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0.67**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RF</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1.00*</a:t>
                      </a:r>
                      <a:endParaRPr sz="1100">
                        <a:highlight>
                          <a:srgbClr val="FFFF00"/>
                        </a:highlight>
                      </a:endParaRPr>
                    </a:p>
                    <a:p>
                      <a:pPr marL="0" lvl="0" indent="0" algn="l" rtl="0">
                        <a:spcBef>
                          <a:spcPts val="0"/>
                        </a:spcBef>
                        <a:spcAft>
                          <a:spcPts val="0"/>
                        </a:spcAft>
                        <a:buNone/>
                      </a:pPr>
                      <a:r>
                        <a:rPr lang="en" sz="1100">
                          <a:highlight>
                            <a:srgbClr val="FFFF00"/>
                          </a:highlight>
                        </a:rPr>
                        <a:t>0.67**</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0.50*</a:t>
                      </a:r>
                      <a:endParaRPr sz="1100">
                        <a:highlight>
                          <a:srgbClr val="FFFF00"/>
                        </a:highlight>
                      </a:endParaRPr>
                    </a:p>
                    <a:p>
                      <a:pPr marL="0" lvl="0" indent="0" algn="l" rtl="0">
                        <a:spcBef>
                          <a:spcPts val="0"/>
                        </a:spcBef>
                        <a:spcAft>
                          <a:spcPts val="0"/>
                        </a:spcAft>
                        <a:buNone/>
                      </a:pPr>
                      <a:r>
                        <a:rPr lang="en" sz="1100">
                          <a:highlight>
                            <a:srgbClr val="FFFF00"/>
                          </a:highlight>
                        </a:rPr>
                        <a:t>0.1.00**</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0.67*</a:t>
                      </a:r>
                      <a:endParaRPr sz="1100">
                        <a:solidFill>
                          <a:schemeClr val="dk1"/>
                        </a:solidFill>
                        <a:highlight>
                          <a:srgbClr val="FFFF00"/>
                        </a:highlight>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0.80**</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knn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0.67*</a:t>
                      </a:r>
                      <a:endParaRPr sz="1100"/>
                    </a:p>
                    <a:p>
                      <a:pPr marL="0" lvl="0" indent="0" algn="l" rtl="0">
                        <a:spcBef>
                          <a:spcPts val="0"/>
                        </a:spcBef>
                        <a:spcAft>
                          <a:spcPts val="0"/>
                        </a:spcAft>
                        <a:buNone/>
                      </a:pPr>
                      <a:r>
                        <a:rPr lang="en" sz="1100"/>
                        <a:t>0.60**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0.50*</a:t>
                      </a:r>
                      <a:endParaRPr sz="1100"/>
                    </a:p>
                    <a:p>
                      <a:pPr marL="0" lvl="0" indent="0" algn="l" rtl="0">
                        <a:spcBef>
                          <a:spcPts val="0"/>
                        </a:spcBef>
                        <a:spcAft>
                          <a:spcPts val="0"/>
                        </a:spcAft>
                        <a:buNone/>
                      </a:pPr>
                      <a:r>
                        <a:rPr lang="en" sz="1100"/>
                        <a:t>0.75**</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0.57*</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0.67**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0.62</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06" name="Google Shape;206;p25"/>
          <p:cNvGraphicFramePr/>
          <p:nvPr/>
        </p:nvGraphicFramePr>
        <p:xfrm>
          <a:off x="952500" y="4057580"/>
          <a:ext cx="7239000" cy="572700"/>
        </p:xfrm>
        <a:graphic>
          <a:graphicData uri="http://schemas.openxmlformats.org/drawingml/2006/table">
            <a:tbl>
              <a:tblPr>
                <a:noFill/>
                <a:tableStyleId>{8E331E0D-4E35-4D2F-9ABA-C2F124E93FC0}</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572700">
                <a:tc>
                  <a:txBody>
                    <a:bodyPr/>
                    <a:lstStyle/>
                    <a:p>
                      <a:pPr marL="0" lvl="0" indent="0" algn="l" rtl="0">
                        <a:spcBef>
                          <a:spcPts val="0"/>
                        </a:spcBef>
                        <a:spcAft>
                          <a:spcPts val="0"/>
                        </a:spcAft>
                        <a:buNone/>
                      </a:pPr>
                      <a:r>
                        <a:rPr lang="en"/>
                        <a:t>MLP</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0.75*</a:t>
                      </a:r>
                      <a:endParaRPr sz="1100">
                        <a:solidFill>
                          <a:schemeClr val="dk1"/>
                        </a:solidFill>
                        <a:highlight>
                          <a:srgbClr val="FFFF00"/>
                        </a:highlight>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highlight>
                            <a:srgbClr val="FFFF00"/>
                          </a:highlight>
                        </a:rPr>
                        <a:t>0.75</a:t>
                      </a:r>
                      <a:endParaRPr sz="11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07" name="Google Shape;207;p25"/>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25"/>
          <p:cNvPicPr preferRelativeResize="0"/>
          <p:nvPr/>
        </p:nvPicPr>
        <p:blipFill>
          <a:blip r:embed="rId3">
            <a:alphaModFix/>
          </a:blip>
          <a:stretch>
            <a:fillRect/>
          </a:stretch>
        </p:blipFill>
        <p:spPr>
          <a:xfrm>
            <a:off x="72925" y="4633250"/>
            <a:ext cx="3735901" cy="51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311700" y="2797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latin typeface="Times New Roman"/>
                <a:ea typeface="Times New Roman"/>
                <a:cs typeface="Times New Roman"/>
                <a:sym typeface="Times New Roman"/>
              </a:rPr>
              <a:t>ANOVA F-test  based feature selection </a:t>
            </a:r>
            <a:r>
              <a:rPr lang="en" sz="1820">
                <a:solidFill>
                  <a:schemeClr val="dk2"/>
                </a:solidFill>
                <a:latin typeface="Times New Roman"/>
                <a:ea typeface="Times New Roman"/>
                <a:cs typeface="Times New Roman"/>
                <a:sym typeface="Times New Roman"/>
              </a:rPr>
              <a:t> Lung cancer + Cisplatin</a:t>
            </a:r>
            <a:endParaRPr sz="1820">
              <a:solidFill>
                <a:schemeClr val="dk2"/>
              </a:solidFill>
              <a:latin typeface="Times New Roman"/>
              <a:ea typeface="Times New Roman"/>
              <a:cs typeface="Times New Roman"/>
              <a:sym typeface="Times New Roman"/>
            </a:endParaRPr>
          </a:p>
        </p:txBody>
      </p:sp>
      <p:sp>
        <p:nvSpPr>
          <p:cNvPr id="214" name="Google Shape;21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15" name="Google Shape;215;p26"/>
          <p:cNvGraphicFramePr/>
          <p:nvPr/>
        </p:nvGraphicFramePr>
        <p:xfrm>
          <a:off x="952500" y="976197"/>
          <a:ext cx="7156800" cy="3151275"/>
        </p:xfrm>
        <a:graphic>
          <a:graphicData uri="http://schemas.openxmlformats.org/drawingml/2006/table">
            <a:tbl>
              <a:tblPr>
                <a:noFill/>
                <a:tableStyleId>{8E331E0D-4E35-4D2F-9ABA-C2F124E93FC0}</a:tableStyleId>
              </a:tblPr>
              <a:tblGrid>
                <a:gridCol w="1125875">
                  <a:extLst>
                    <a:ext uri="{9D8B030D-6E8A-4147-A177-3AD203B41FA5}">
                      <a16:colId xmlns:a16="http://schemas.microsoft.com/office/drawing/2014/main" val="20000"/>
                    </a:ext>
                  </a:extLst>
                </a:gridCol>
                <a:gridCol w="1259725">
                  <a:extLst>
                    <a:ext uri="{9D8B030D-6E8A-4147-A177-3AD203B41FA5}">
                      <a16:colId xmlns:a16="http://schemas.microsoft.com/office/drawing/2014/main" val="20001"/>
                    </a:ext>
                  </a:extLst>
                </a:gridCol>
                <a:gridCol w="1192800">
                  <a:extLst>
                    <a:ext uri="{9D8B030D-6E8A-4147-A177-3AD203B41FA5}">
                      <a16:colId xmlns:a16="http://schemas.microsoft.com/office/drawing/2014/main" val="20002"/>
                    </a:ext>
                  </a:extLst>
                </a:gridCol>
                <a:gridCol w="1192800">
                  <a:extLst>
                    <a:ext uri="{9D8B030D-6E8A-4147-A177-3AD203B41FA5}">
                      <a16:colId xmlns:a16="http://schemas.microsoft.com/office/drawing/2014/main" val="20003"/>
                    </a:ext>
                  </a:extLst>
                </a:gridCol>
                <a:gridCol w="1192800">
                  <a:extLst>
                    <a:ext uri="{9D8B030D-6E8A-4147-A177-3AD203B41FA5}">
                      <a16:colId xmlns:a16="http://schemas.microsoft.com/office/drawing/2014/main" val="20004"/>
                    </a:ext>
                  </a:extLst>
                </a:gridCol>
                <a:gridCol w="1192800">
                  <a:extLst>
                    <a:ext uri="{9D8B030D-6E8A-4147-A177-3AD203B41FA5}">
                      <a16:colId xmlns:a16="http://schemas.microsoft.com/office/drawing/2014/main" val="20005"/>
                    </a:ext>
                  </a:extLst>
                </a:gridCol>
              </a:tblGrid>
              <a:tr h="418025">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Accuracy</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Precision</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Recall</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F1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roc_auc</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6650">
                <a:tc>
                  <a:txBody>
                    <a:bodyPr/>
                    <a:lstStyle/>
                    <a:p>
                      <a:pPr marL="0" lvl="0" indent="0" algn="l" rtl="0">
                        <a:spcBef>
                          <a:spcPts val="0"/>
                        </a:spcBef>
                        <a:spcAft>
                          <a:spcPts val="0"/>
                        </a:spcAft>
                        <a:buNone/>
                      </a:pPr>
                      <a:r>
                        <a:rPr lang="en" sz="1100">
                          <a:solidFill>
                            <a:schemeClr val="dk1"/>
                          </a:solidFill>
                        </a:rPr>
                        <a:t>Baseline SVC</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0.79</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0.83*</a:t>
                      </a:r>
                      <a:endParaRPr sz="1100">
                        <a:solidFill>
                          <a:schemeClr val="dk1"/>
                        </a:solidFill>
                      </a:endParaRPr>
                    </a:p>
                    <a:p>
                      <a:pPr marL="0" lvl="0" indent="0" algn="l" rtl="0">
                        <a:spcBef>
                          <a:spcPts val="0"/>
                        </a:spcBef>
                        <a:spcAft>
                          <a:spcPts val="0"/>
                        </a:spcAft>
                        <a:buNone/>
                      </a:pPr>
                      <a:r>
                        <a:rPr lang="en" sz="1100">
                          <a:solidFill>
                            <a:schemeClr val="dk1"/>
                          </a:solidFill>
                        </a:rPr>
                        <a:t>0.50**</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0.91*</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0.87*</a:t>
                      </a:r>
                      <a:endParaRPr sz="1100">
                        <a:solidFill>
                          <a:schemeClr val="dk1"/>
                        </a:solidFill>
                      </a:endParaRPr>
                    </a:p>
                    <a:p>
                      <a:pPr marL="0" lvl="0" indent="0" algn="l" rtl="0">
                        <a:spcBef>
                          <a:spcPts val="0"/>
                        </a:spcBef>
                        <a:spcAft>
                          <a:spcPts val="0"/>
                        </a:spcAft>
                        <a:buNone/>
                      </a:pPr>
                      <a:r>
                        <a:rPr lang="en" sz="1100">
                          <a:solidFill>
                            <a:schemeClr val="dk1"/>
                          </a:solidFill>
                        </a:rPr>
                        <a:t>0.40**</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0.79</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6650">
                <a:tc>
                  <a:txBody>
                    <a:bodyPr/>
                    <a:lstStyle/>
                    <a:p>
                      <a:pPr marL="0" lvl="0" indent="0" algn="l" rtl="0">
                        <a:spcBef>
                          <a:spcPts val="0"/>
                        </a:spcBef>
                        <a:spcAft>
                          <a:spcPts val="0"/>
                        </a:spcAft>
                        <a:buNone/>
                      </a:pPr>
                      <a:r>
                        <a:rPr lang="en" sz="1100"/>
                        <a:t>SVC+CV</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6650">
                <a:tc>
                  <a:txBody>
                    <a:bodyPr/>
                    <a:lstStyle/>
                    <a:p>
                      <a:pPr marL="0" lvl="0" indent="0" algn="l" rtl="0">
                        <a:spcBef>
                          <a:spcPts val="0"/>
                        </a:spcBef>
                        <a:spcAft>
                          <a:spcPts val="0"/>
                        </a:spcAft>
                        <a:buNone/>
                      </a:pPr>
                      <a:r>
                        <a:rPr lang="en" sz="1100"/>
                        <a:t>Weighted SVC+CV</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6650">
                <a:tc>
                  <a:txBody>
                    <a:bodyPr/>
                    <a:lstStyle/>
                    <a:p>
                      <a:pPr marL="0" lvl="0" indent="0" algn="l" rtl="0">
                        <a:spcBef>
                          <a:spcPts val="0"/>
                        </a:spcBef>
                        <a:spcAft>
                          <a:spcPts val="0"/>
                        </a:spcAft>
                        <a:buNone/>
                      </a:pPr>
                      <a:r>
                        <a:rPr lang="en"/>
                        <a:t>RF</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0.77*</a:t>
                      </a:r>
                      <a:endParaRPr sz="1100"/>
                    </a:p>
                    <a:p>
                      <a:pPr marL="0" lvl="0" indent="0" algn="l" rtl="0">
                        <a:spcBef>
                          <a:spcPts val="0"/>
                        </a:spcBef>
                        <a:spcAft>
                          <a:spcPts val="0"/>
                        </a:spcAft>
                        <a:buNone/>
                      </a:pPr>
                      <a:r>
                        <a:rPr lang="en" sz="1100"/>
                        <a:t>0.00**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0.91*</a:t>
                      </a:r>
                      <a:endParaRPr sz="1100"/>
                    </a:p>
                    <a:p>
                      <a:pPr marL="0" lvl="0" indent="0" algn="l" rtl="0">
                        <a:spcBef>
                          <a:spcPts val="0"/>
                        </a:spcBef>
                        <a:spcAft>
                          <a:spcPts val="0"/>
                        </a:spcAft>
                        <a:buNone/>
                      </a:pPr>
                      <a:r>
                        <a:rPr lang="en" sz="1100"/>
                        <a:t>0.00**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0.83*</a:t>
                      </a:r>
                      <a:endParaRPr sz="1100"/>
                    </a:p>
                    <a:p>
                      <a:pPr marL="0" lvl="0" indent="0" algn="l" rtl="0">
                        <a:spcBef>
                          <a:spcPts val="0"/>
                        </a:spcBef>
                        <a:spcAft>
                          <a:spcPts val="0"/>
                        </a:spcAft>
                        <a:buNone/>
                      </a:pPr>
                      <a:r>
                        <a:rPr lang="en" sz="1100"/>
                        <a:t>0.00**</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0.45</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46650">
                <a:tc>
                  <a:txBody>
                    <a:bodyPr/>
                    <a:lstStyle/>
                    <a:p>
                      <a:pPr marL="0" lvl="0" indent="0" algn="l" rtl="0">
                        <a:spcBef>
                          <a:spcPts val="0"/>
                        </a:spcBef>
                        <a:spcAft>
                          <a:spcPts val="0"/>
                        </a:spcAft>
                        <a:buNone/>
                      </a:pPr>
                      <a:r>
                        <a:rPr lang="en"/>
                        <a:t>knn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16" name="Google Shape;216;p26"/>
          <p:cNvGraphicFramePr/>
          <p:nvPr/>
        </p:nvGraphicFramePr>
        <p:xfrm>
          <a:off x="952500" y="4127475"/>
          <a:ext cx="7156800" cy="518130"/>
        </p:xfrm>
        <a:graphic>
          <a:graphicData uri="http://schemas.openxmlformats.org/drawingml/2006/table">
            <a:tbl>
              <a:tblPr>
                <a:noFill/>
                <a:tableStyleId>{8E331E0D-4E35-4D2F-9ABA-C2F124E93FC0}</a:tableStyleId>
              </a:tblPr>
              <a:tblGrid>
                <a:gridCol w="1125875">
                  <a:extLst>
                    <a:ext uri="{9D8B030D-6E8A-4147-A177-3AD203B41FA5}">
                      <a16:colId xmlns:a16="http://schemas.microsoft.com/office/drawing/2014/main" val="20000"/>
                    </a:ext>
                  </a:extLst>
                </a:gridCol>
                <a:gridCol w="1259725">
                  <a:extLst>
                    <a:ext uri="{9D8B030D-6E8A-4147-A177-3AD203B41FA5}">
                      <a16:colId xmlns:a16="http://schemas.microsoft.com/office/drawing/2014/main" val="20001"/>
                    </a:ext>
                  </a:extLst>
                </a:gridCol>
                <a:gridCol w="1192800">
                  <a:extLst>
                    <a:ext uri="{9D8B030D-6E8A-4147-A177-3AD203B41FA5}">
                      <a16:colId xmlns:a16="http://schemas.microsoft.com/office/drawing/2014/main" val="20002"/>
                    </a:ext>
                  </a:extLst>
                </a:gridCol>
                <a:gridCol w="1192800">
                  <a:extLst>
                    <a:ext uri="{9D8B030D-6E8A-4147-A177-3AD203B41FA5}">
                      <a16:colId xmlns:a16="http://schemas.microsoft.com/office/drawing/2014/main" val="20003"/>
                    </a:ext>
                  </a:extLst>
                </a:gridCol>
                <a:gridCol w="1192800">
                  <a:extLst>
                    <a:ext uri="{9D8B030D-6E8A-4147-A177-3AD203B41FA5}">
                      <a16:colId xmlns:a16="http://schemas.microsoft.com/office/drawing/2014/main" val="20004"/>
                    </a:ext>
                  </a:extLst>
                </a:gridCol>
                <a:gridCol w="1192800">
                  <a:extLst>
                    <a:ext uri="{9D8B030D-6E8A-4147-A177-3AD203B41FA5}">
                      <a16:colId xmlns:a16="http://schemas.microsoft.com/office/drawing/2014/main" val="20005"/>
                    </a:ext>
                  </a:extLst>
                </a:gridCol>
              </a:tblGrid>
              <a:tr h="518125">
                <a:tc>
                  <a:txBody>
                    <a:bodyPr/>
                    <a:lstStyle/>
                    <a:p>
                      <a:pPr marL="0" lvl="0" indent="0" algn="l" rtl="0">
                        <a:spcBef>
                          <a:spcPts val="0"/>
                        </a:spcBef>
                        <a:spcAft>
                          <a:spcPts val="0"/>
                        </a:spcAft>
                        <a:buNone/>
                      </a:pPr>
                      <a:r>
                        <a:rPr lang="en"/>
                        <a:t>MLP</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0.73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0.82*</a:t>
                      </a:r>
                      <a:endParaRPr sz="1100">
                        <a:solidFill>
                          <a:schemeClr val="dk1"/>
                        </a:solidFill>
                      </a:endParaRPr>
                    </a:p>
                    <a:p>
                      <a:pPr marL="0" lvl="0" indent="0" algn="l" rtl="0">
                        <a:spcBef>
                          <a:spcPts val="0"/>
                        </a:spcBef>
                        <a:spcAft>
                          <a:spcPts val="0"/>
                        </a:spcAft>
                        <a:buNone/>
                      </a:pPr>
                      <a:r>
                        <a:rPr lang="en" sz="1100">
                          <a:solidFill>
                            <a:schemeClr val="dk1"/>
                          </a:solidFill>
                        </a:rPr>
                        <a:t>0.3**</a:t>
                      </a:r>
                      <a:endParaRPr sz="11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t>0.57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17" name="Google Shape;217;p26"/>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26"/>
          <p:cNvPicPr preferRelativeResize="0"/>
          <p:nvPr/>
        </p:nvPicPr>
        <p:blipFill>
          <a:blip r:embed="rId3">
            <a:alphaModFix/>
          </a:blip>
          <a:stretch>
            <a:fillRect/>
          </a:stretch>
        </p:blipFill>
        <p:spPr>
          <a:xfrm>
            <a:off x="72925" y="4633250"/>
            <a:ext cx="3735901" cy="51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b="1">
                <a:latin typeface="Times New Roman"/>
                <a:ea typeface="Times New Roman"/>
                <a:cs typeface="Times New Roman"/>
                <a:sym typeface="Times New Roman"/>
              </a:rPr>
              <a:t>Future steps </a:t>
            </a:r>
            <a:endParaRPr sz="2120" b="1">
              <a:latin typeface="Times New Roman"/>
              <a:ea typeface="Times New Roman"/>
              <a:cs typeface="Times New Roman"/>
              <a:sym typeface="Times New Roman"/>
            </a:endParaRPr>
          </a:p>
        </p:txBody>
      </p:sp>
      <p:sp>
        <p:nvSpPr>
          <p:cNvPr id="224" name="Google Shape;224;p27"/>
          <p:cNvSpPr txBox="1">
            <a:spLocks noGrp="1"/>
          </p:cNvSpPr>
          <p:nvPr>
            <p:ph type="body" idx="1"/>
          </p:nvPr>
        </p:nvSpPr>
        <p:spPr>
          <a:xfrm>
            <a:off x="311700" y="1017725"/>
            <a:ext cx="8520600" cy="3471000"/>
          </a:xfrm>
          <a:prstGeom prst="rect">
            <a:avLst/>
          </a:prstGeom>
        </p:spPr>
        <p:txBody>
          <a:bodyPr spcFirstLastPara="1" wrap="square" lIns="91425" tIns="91425" rIns="91425" bIns="91425" anchor="t" anchorCtr="0">
            <a:normAutofit/>
          </a:bodyPr>
          <a:lstStyle/>
          <a:p>
            <a:pPr marL="457200" lvl="0" indent="-311150" algn="just" rtl="0">
              <a:lnSpc>
                <a:spcPct val="10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Bigger dataset and better data pre-processing methods</a:t>
            </a:r>
            <a:endParaRPr sz="1300">
              <a:solidFill>
                <a:schemeClr val="dk1"/>
              </a:solidFill>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Advanced machine learning tools </a:t>
            </a:r>
            <a:endParaRPr sz="1300">
              <a:solidFill>
                <a:schemeClr val="dk1"/>
              </a:solidFill>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Better over and under sampling strategies </a:t>
            </a:r>
            <a:endParaRPr sz="1300">
              <a:solidFill>
                <a:schemeClr val="dk1"/>
              </a:solidFill>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GridSearchCV only tests hyperparameters that are fed into ‘param_grid’. Including more parameters can be computationally expensive - Better feature engineering and feature selection methods  may improve results </a:t>
            </a:r>
            <a:endParaRPr sz="1300">
              <a:solidFill>
                <a:schemeClr val="dk1"/>
              </a:solidFill>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Semi supervised learning - Anomaly detection </a:t>
            </a:r>
            <a:endParaRPr sz="1300">
              <a:solidFill>
                <a:schemeClr val="dk1"/>
              </a:solidFill>
              <a:latin typeface="Times New Roman"/>
              <a:ea typeface="Times New Roman"/>
              <a:cs typeface="Times New Roman"/>
              <a:sym typeface="Times New Roman"/>
            </a:endParaRPr>
          </a:p>
        </p:txBody>
      </p:sp>
      <p:sp>
        <p:nvSpPr>
          <p:cNvPr id="225" name="Google Shape;225;p27"/>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p27"/>
          <p:cNvPicPr preferRelativeResize="0"/>
          <p:nvPr/>
        </p:nvPicPr>
        <p:blipFill>
          <a:blip r:embed="rId3">
            <a:alphaModFix/>
          </a:blip>
          <a:stretch>
            <a:fillRect/>
          </a:stretch>
        </p:blipFill>
        <p:spPr>
          <a:xfrm>
            <a:off x="66675" y="4590600"/>
            <a:ext cx="4345674" cy="55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311700" y="395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b="1">
                <a:latin typeface="Times New Roman"/>
                <a:ea typeface="Times New Roman"/>
                <a:cs typeface="Times New Roman"/>
                <a:sym typeface="Times New Roman"/>
              </a:rPr>
              <a:t>References</a:t>
            </a:r>
            <a:endParaRPr sz="2120" b="1">
              <a:latin typeface="Times New Roman"/>
              <a:ea typeface="Times New Roman"/>
              <a:cs typeface="Times New Roman"/>
              <a:sym typeface="Times New Roman"/>
            </a:endParaRPr>
          </a:p>
        </p:txBody>
      </p:sp>
      <p:sp>
        <p:nvSpPr>
          <p:cNvPr id="232" name="Google Shape;232;p28"/>
          <p:cNvSpPr txBox="1">
            <a:spLocks noGrp="1"/>
          </p:cNvSpPr>
          <p:nvPr>
            <p:ph type="body" idx="1"/>
          </p:nvPr>
        </p:nvSpPr>
        <p:spPr>
          <a:xfrm>
            <a:off x="311700" y="968338"/>
            <a:ext cx="8520600" cy="355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018"/>
              <a:buFont typeface="Arial"/>
              <a:buNone/>
            </a:pPr>
            <a:r>
              <a:rPr lang="en" sz="1300">
                <a:solidFill>
                  <a:schemeClr val="dk1"/>
                </a:solidFill>
                <a:latin typeface="Calibri"/>
                <a:ea typeface="Calibri"/>
                <a:cs typeface="Calibri"/>
                <a:sym typeface="Calibri"/>
              </a:rPr>
              <a:t>[</a:t>
            </a:r>
            <a:r>
              <a:rPr lang="en" sz="1200">
                <a:solidFill>
                  <a:schemeClr val="dk1"/>
                </a:solidFill>
                <a:latin typeface="Times New Roman"/>
                <a:ea typeface="Times New Roman"/>
                <a:cs typeface="Times New Roman"/>
                <a:sym typeface="Times New Roman"/>
              </a:rPr>
              <a:t>1] </a:t>
            </a:r>
            <a:r>
              <a:rPr lang="en" sz="1200">
                <a:solidFill>
                  <a:schemeClr val="dk1"/>
                </a:solidFill>
                <a:highlight>
                  <a:srgbClr val="FFFFFF"/>
                </a:highlight>
                <a:latin typeface="Times New Roman"/>
                <a:ea typeface="Times New Roman"/>
                <a:cs typeface="Times New Roman"/>
                <a:sym typeface="Times New Roman"/>
              </a:rPr>
              <a:t>Tao Y, Rajaraman A, Cui X, Cui Z, Chen H, Zhao Y, Eaton J, Kim H, Ma J, Schwartz R. Assessing the contribution of tumor mutational phenotypes to cancer progression risk. PLoS Comput Biol. 2021 Mar 12;17(3):e1008777</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highlight>
                  <a:srgbClr val="FFFFFF"/>
                </a:highlight>
                <a:latin typeface="Times New Roman"/>
                <a:ea typeface="Times New Roman"/>
                <a:cs typeface="Times New Roman"/>
                <a:sym typeface="Times New Roman"/>
              </a:rPr>
              <a:t>[2] Ding Z, Zu S, Gu J. Evaluating the molecule-based prediction of clinical drug responses in cancer. Bioinformatics. 2016 Oct 1;32(19):2891-5</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highlight>
                  <a:srgbClr val="FFFFFF"/>
                </a:highlight>
                <a:latin typeface="Times New Roman"/>
                <a:ea typeface="Times New Roman"/>
                <a:cs typeface="Times New Roman"/>
                <a:sym typeface="Times New Roman"/>
              </a:rPr>
              <a:t>[3] </a:t>
            </a:r>
            <a:r>
              <a:rPr lang="en" sz="1200">
                <a:solidFill>
                  <a:schemeClr val="dk1"/>
                </a:solidFill>
                <a:latin typeface="Times New Roman"/>
                <a:ea typeface="Times New Roman"/>
                <a:cs typeface="Times New Roman"/>
                <a:sym typeface="Times New Roman"/>
              </a:rPr>
              <a:t>Batista, Gustavo E. A. P. A. and Prati, Ronaldo C. and Monard, Maria Carolina A Study of the Behavior of Several Methods for Balancing Machine Learning Training Data </a:t>
            </a:r>
            <a:r>
              <a:rPr lang="en" sz="1200" i="1">
                <a:solidFill>
                  <a:schemeClr val="dk1"/>
                </a:solidFill>
                <a:latin typeface="Times New Roman"/>
                <a:ea typeface="Times New Roman"/>
                <a:cs typeface="Times New Roman"/>
                <a:sym typeface="Times New Roman"/>
              </a:rPr>
              <a:t>Association for Computing Machinery, 6(1), https://doi.org/10.1145/1007730.1007735 </a:t>
            </a:r>
            <a:r>
              <a:rPr lang="en" sz="1200">
                <a:solidFill>
                  <a:schemeClr val="dk1"/>
                </a:solidFill>
                <a:latin typeface="Times New Roman"/>
                <a:ea typeface="Times New Roman"/>
                <a:cs typeface="Times New Roman"/>
                <a:sym typeface="Times New Roman"/>
              </a:rPr>
              <a:t>, 2004</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highlight>
                  <a:srgbClr val="FFFFFF"/>
                </a:highlight>
                <a:latin typeface="Times New Roman"/>
                <a:ea typeface="Times New Roman"/>
                <a:cs typeface="Times New Roman"/>
                <a:sym typeface="Times New Roman"/>
              </a:rPr>
              <a:t>[4] </a:t>
            </a:r>
            <a:r>
              <a:rPr lang="en" sz="1200">
                <a:solidFill>
                  <a:schemeClr val="dk1"/>
                </a:solidFill>
                <a:latin typeface="Times New Roman"/>
                <a:ea typeface="Times New Roman"/>
                <a:cs typeface="Times New Roman"/>
                <a:sym typeface="Times New Roman"/>
              </a:rPr>
              <a:t>Ma, Shuangge and Huang,Jian Penalized feature selection and classification in bioinformatics </a:t>
            </a:r>
            <a:r>
              <a:rPr lang="en" sz="1200" i="1">
                <a:solidFill>
                  <a:schemeClr val="dk1"/>
                </a:solidFill>
                <a:latin typeface="Times New Roman"/>
                <a:ea typeface="Times New Roman"/>
                <a:cs typeface="Times New Roman"/>
                <a:sym typeface="Times New Roman"/>
              </a:rPr>
              <a:t>Briefings in Bioinformatics, Volume 9, Issue 5, https://doi.org/10.1093/bib/bbn027</a:t>
            </a:r>
            <a:r>
              <a:rPr lang="en" sz="1200">
                <a:solidFill>
                  <a:schemeClr val="dk1"/>
                </a:solidFill>
                <a:latin typeface="Times New Roman"/>
                <a:ea typeface="Times New Roman"/>
                <a:cs typeface="Times New Roman"/>
                <a:sym typeface="Times New Roman"/>
              </a:rPr>
              <a:t>, 2008</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latin typeface="Times New Roman"/>
                <a:ea typeface="Times New Roman"/>
                <a:cs typeface="Times New Roman"/>
                <a:sym typeface="Times New Roman"/>
              </a:rPr>
              <a:t>[5]</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Paula Branco</a:t>
            </a:r>
            <a:r>
              <a:rPr lang="en" sz="1200">
                <a:solidFill>
                  <a:schemeClr val="dk1"/>
                </a:solidFill>
                <a:highlight>
                  <a:schemeClr val="lt1"/>
                </a:highlight>
                <a:latin typeface="Times New Roman"/>
                <a:ea typeface="Times New Roman"/>
                <a:cs typeface="Times New Roman"/>
                <a:sym typeface="Times New Roman"/>
              </a:rPr>
              <a:t>, </a:t>
            </a:r>
            <a:r>
              <a:rPr lang="en"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Luis Torgo</a:t>
            </a:r>
            <a:r>
              <a:rPr lang="en" sz="1200">
                <a:solidFill>
                  <a:schemeClr val="dk1"/>
                </a:solidFill>
                <a:highlight>
                  <a:schemeClr val="lt1"/>
                </a:highlight>
                <a:latin typeface="Times New Roman"/>
                <a:ea typeface="Times New Roman"/>
                <a:cs typeface="Times New Roman"/>
                <a:sym typeface="Times New Roman"/>
              </a:rPr>
              <a:t>, </a:t>
            </a:r>
            <a:r>
              <a:rPr lang="en"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Rita Ribeiro</a:t>
            </a:r>
            <a:r>
              <a:rPr lang="en" sz="1200" i="1">
                <a:solidFill>
                  <a:schemeClr val="dk1"/>
                </a:solidFill>
                <a:latin typeface="Times New Roman"/>
                <a:ea typeface="Times New Roman"/>
                <a:cs typeface="Times New Roman"/>
                <a:sym typeface="Times New Roman"/>
              </a:rPr>
              <a:t>.</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Survey of Predictive Modelling under Imbalanced Distributions.</a:t>
            </a:r>
            <a:r>
              <a:rPr lang="en" sz="1200">
                <a:solidFill>
                  <a:schemeClr val="dk1"/>
                </a:solidFill>
                <a:highlight>
                  <a:schemeClr val="lt1"/>
                </a:highlight>
                <a:latin typeface="Times New Roman"/>
                <a:ea typeface="Times New Roman"/>
                <a:cs typeface="Times New Roman"/>
                <a:sym typeface="Times New Roman"/>
              </a:rPr>
              <a:t> </a:t>
            </a:r>
            <a:r>
              <a:rPr lang="en" sz="1200" i="1">
                <a:solidFill>
                  <a:schemeClr val="dk1"/>
                </a:solidFill>
                <a:latin typeface="Times New Roman"/>
                <a:ea typeface="Times New Roman"/>
                <a:cs typeface="Times New Roman"/>
                <a:sym typeface="Times New Roman"/>
              </a:rPr>
              <a:t>arXiv </a:t>
            </a:r>
            <a:r>
              <a:rPr lang="en"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1505.01658</a:t>
            </a:r>
            <a:r>
              <a:rPr lang="en" sz="1200">
                <a:solidFill>
                  <a:schemeClr val="dk1"/>
                </a:solidFill>
                <a:highlight>
                  <a:schemeClr val="lt1"/>
                </a:highlight>
                <a:latin typeface="Times New Roman"/>
                <a:ea typeface="Times New Roman"/>
                <a:cs typeface="Times New Roman"/>
                <a:sym typeface="Times New Roman"/>
              </a:rPr>
              <a:t> (2015)</a:t>
            </a:r>
            <a:endParaRPr sz="120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highlight>
                  <a:srgbClr val="FFFFFF"/>
                </a:highlight>
                <a:latin typeface="Times New Roman"/>
                <a:ea typeface="Times New Roman"/>
                <a:cs typeface="Times New Roman"/>
                <a:sym typeface="Times New Roman"/>
              </a:rPr>
              <a:t>[6]</a:t>
            </a:r>
            <a:r>
              <a:rPr lang="en" sz="1200">
                <a:solidFill>
                  <a:schemeClr val="dk1"/>
                </a:solidFill>
                <a:latin typeface="Times New Roman"/>
                <a:ea typeface="Times New Roman"/>
                <a:cs typeface="Times New Roman"/>
                <a:sym typeface="Times New Roman"/>
              </a:rPr>
              <a:t>Fionn Murtagh Multilayer perceptrons for classification and regression </a:t>
            </a:r>
            <a:r>
              <a:rPr lang="en" sz="1200" i="1">
                <a:solidFill>
                  <a:schemeClr val="dk1"/>
                </a:solidFill>
                <a:latin typeface="Times New Roman"/>
                <a:ea typeface="Times New Roman"/>
                <a:cs typeface="Times New Roman"/>
                <a:sym typeface="Times New Roman"/>
              </a:rPr>
              <a:t>Neurocomputing, 2(5),https://doi.org/10.1016/0925-2312(91)90023-5</a:t>
            </a:r>
            <a:r>
              <a:rPr lang="en" sz="1200">
                <a:solidFill>
                  <a:schemeClr val="dk1"/>
                </a:solidFill>
                <a:latin typeface="Times New Roman"/>
                <a:ea typeface="Times New Roman"/>
                <a:cs typeface="Times New Roman"/>
                <a:sym typeface="Times New Roman"/>
              </a:rPr>
              <a:t>, 2004</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r>
              <a:rPr lang="en" sz="1200">
                <a:solidFill>
                  <a:schemeClr val="dk1"/>
                </a:solidFill>
                <a:latin typeface="Times New Roman"/>
                <a:ea typeface="Times New Roman"/>
                <a:cs typeface="Times New Roman"/>
                <a:sym typeface="Times New Roman"/>
              </a:rPr>
              <a:t>[7]</a:t>
            </a:r>
            <a:r>
              <a:rPr lang="en" sz="1200">
                <a:solidFill>
                  <a:schemeClr val="dk1"/>
                </a:solidFill>
                <a:highlight>
                  <a:srgbClr val="FFFFFF"/>
                </a:highlight>
                <a:latin typeface="Times New Roman"/>
                <a:ea typeface="Times New Roman"/>
                <a:cs typeface="Times New Roman"/>
                <a:sym typeface="Times New Roman"/>
              </a:rPr>
              <a:t>S. Yang, R. Zhang, F. Nie and X. Li, "Unsupervised Feature Selection Based on Reconstruction Error Minimization," </a:t>
            </a:r>
            <a:r>
              <a:rPr lang="en" sz="1200" i="1">
                <a:solidFill>
                  <a:schemeClr val="dk1"/>
                </a:solidFill>
                <a:latin typeface="Times New Roman"/>
                <a:ea typeface="Times New Roman"/>
                <a:cs typeface="Times New Roman"/>
                <a:sym typeface="Times New Roman"/>
              </a:rPr>
              <a:t>ICASSP 2019 - 2019 IEEE International Conference on Acoustics, Speech and Signal Processing (ICASSP)</a:t>
            </a:r>
            <a:r>
              <a:rPr lang="en" sz="1200">
                <a:solidFill>
                  <a:schemeClr val="dk1"/>
                </a:solidFill>
                <a:highlight>
                  <a:srgbClr val="FFFFFF"/>
                </a:highlight>
                <a:latin typeface="Times New Roman"/>
                <a:ea typeface="Times New Roman"/>
                <a:cs typeface="Times New Roman"/>
                <a:sym typeface="Times New Roman"/>
              </a:rPr>
              <a:t>, 2019, pp. 2107-2111, doi: 10.1109/ICASSP.2019.868273</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018"/>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Clr>
                <a:schemeClr val="dk1"/>
              </a:buClr>
              <a:buSzPts val="1018"/>
              <a:buFont typeface="Arial"/>
              <a:buNone/>
            </a:pPr>
            <a:endParaRPr sz="1110">
              <a:solidFill>
                <a:schemeClr val="dk1"/>
              </a:solidFill>
              <a:latin typeface="Calibri"/>
              <a:ea typeface="Calibri"/>
              <a:cs typeface="Calibri"/>
              <a:sym typeface="Calibri"/>
            </a:endParaRPr>
          </a:p>
        </p:txBody>
      </p:sp>
      <p:pic>
        <p:nvPicPr>
          <p:cNvPr id="233" name="Google Shape;233;p28"/>
          <p:cNvPicPr preferRelativeResize="0"/>
          <p:nvPr/>
        </p:nvPicPr>
        <p:blipFill>
          <a:blip r:embed="rId7">
            <a:alphaModFix/>
          </a:blip>
          <a:stretch>
            <a:fillRect/>
          </a:stretch>
        </p:blipFill>
        <p:spPr>
          <a:xfrm>
            <a:off x="66675" y="4590600"/>
            <a:ext cx="4345674" cy="552900"/>
          </a:xfrm>
          <a:prstGeom prst="rect">
            <a:avLst/>
          </a:prstGeom>
          <a:noFill/>
          <a:ln>
            <a:noFill/>
          </a:ln>
        </p:spPr>
      </p:pic>
      <p:sp>
        <p:nvSpPr>
          <p:cNvPr id="234" name="Google Shape;234;p28"/>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40" b="1">
                <a:latin typeface="Times New Roman"/>
                <a:ea typeface="Times New Roman"/>
                <a:cs typeface="Times New Roman"/>
                <a:sym typeface="Times New Roman"/>
              </a:rPr>
              <a:t>Background</a:t>
            </a:r>
            <a:endParaRPr sz="2140" b="1">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311700" y="1471925"/>
            <a:ext cx="8520600" cy="3096900"/>
          </a:xfrm>
          <a:prstGeom prst="rect">
            <a:avLst/>
          </a:prstGeom>
        </p:spPr>
        <p:txBody>
          <a:bodyPr spcFirstLastPara="1" wrap="square" lIns="91425" tIns="91425" rIns="91425" bIns="91425" anchor="t" anchorCtr="0">
            <a:normAutofit/>
          </a:bodyPr>
          <a:lstStyle/>
          <a:p>
            <a:pPr marL="457200" lvl="0" indent="-342900" algn="just" rtl="0">
              <a:spcBef>
                <a:spcPts val="1200"/>
              </a:spcBef>
              <a:spcAft>
                <a:spcPts val="0"/>
              </a:spcAft>
              <a:buClr>
                <a:schemeClr val="dk1"/>
              </a:buClr>
              <a:buSzPts val="1800"/>
              <a:buFont typeface="Times New Roman"/>
              <a:buChar char="●"/>
            </a:pPr>
            <a:r>
              <a:rPr lang="en" b="1">
                <a:solidFill>
                  <a:schemeClr val="dk1"/>
                </a:solidFill>
                <a:latin typeface="Calibri"/>
                <a:ea typeface="Calibri"/>
                <a:cs typeface="Calibri"/>
                <a:sym typeface="Calibri"/>
              </a:rPr>
              <a:t>Assessing the contribution of tumor mutational phenotypes to cancer progression risk</a:t>
            </a:r>
            <a:r>
              <a:rPr lang="en">
                <a:solidFill>
                  <a:schemeClr val="dk1"/>
                </a:solidFill>
                <a:latin typeface="Calibri"/>
                <a:ea typeface="Calibri"/>
                <a:cs typeface="Calibri"/>
                <a:sym typeface="Calibri"/>
              </a:rPr>
              <a:t> (Yifeng Tao. </a:t>
            </a:r>
            <a:r>
              <a:rPr lang="en" i="1">
                <a:solidFill>
                  <a:schemeClr val="dk1"/>
                </a:solidFill>
                <a:latin typeface="Calibri"/>
                <a:ea typeface="Calibri"/>
                <a:cs typeface="Calibri"/>
                <a:sym typeface="Calibri"/>
              </a:rPr>
              <a:t>et al. ,PLoS Comput Biol</a:t>
            </a:r>
            <a:r>
              <a:rPr lang="en">
                <a:solidFill>
                  <a:schemeClr val="dk1"/>
                </a:solidFill>
                <a:latin typeface="Calibri"/>
                <a:ea typeface="Calibri"/>
                <a:cs typeface="Calibri"/>
                <a:sym typeface="Calibri"/>
              </a:rPr>
              <a:t>. (2021))</a:t>
            </a:r>
            <a:endParaRPr>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Times New Roman"/>
              <a:buChar char="●"/>
            </a:pPr>
            <a:r>
              <a:rPr lang="en" b="1">
                <a:solidFill>
                  <a:schemeClr val="dk1"/>
                </a:solidFill>
                <a:latin typeface="Calibri"/>
                <a:ea typeface="Calibri"/>
                <a:cs typeface="Calibri"/>
                <a:sym typeface="Calibri"/>
              </a:rPr>
              <a:t>Evaluating the molecule-based prediction of clinical drug responses in cancer </a:t>
            </a:r>
            <a:r>
              <a:rPr lang="en">
                <a:solidFill>
                  <a:schemeClr val="dk1"/>
                </a:solidFill>
                <a:latin typeface="Calibri"/>
                <a:ea typeface="Calibri"/>
                <a:cs typeface="Calibri"/>
                <a:sym typeface="Calibri"/>
              </a:rPr>
              <a:t>(Zijian Ding. </a:t>
            </a:r>
            <a:r>
              <a:rPr lang="en" i="1">
                <a:solidFill>
                  <a:schemeClr val="dk1"/>
                </a:solidFill>
                <a:latin typeface="Calibri"/>
                <a:ea typeface="Calibri"/>
                <a:cs typeface="Calibri"/>
                <a:sym typeface="Calibri"/>
              </a:rPr>
              <a:t>et al. , Bioinformatics</a:t>
            </a:r>
            <a:r>
              <a:rPr lang="en">
                <a:solidFill>
                  <a:schemeClr val="dk1"/>
                </a:solidFill>
                <a:latin typeface="Calibri"/>
                <a:ea typeface="Calibri"/>
                <a:cs typeface="Calibri"/>
                <a:sym typeface="Calibri"/>
              </a:rPr>
              <a:t> (2016))</a:t>
            </a:r>
            <a:endParaRPr>
              <a:solidFill>
                <a:schemeClr val="dk1"/>
              </a:solidFill>
              <a:latin typeface="Calibri"/>
              <a:ea typeface="Calibri"/>
              <a:cs typeface="Calibri"/>
              <a:sym typeface="Calibri"/>
            </a:endParaRPr>
          </a:p>
          <a:p>
            <a:pPr marL="0" lvl="0" indent="0" algn="just" rtl="0">
              <a:spcBef>
                <a:spcPts val="1200"/>
              </a:spcBef>
              <a:spcAft>
                <a:spcPts val="1200"/>
              </a:spcAft>
              <a:buClr>
                <a:schemeClr val="dk1"/>
              </a:buClr>
              <a:buSzPts val="1100"/>
              <a:buFont typeface="Arial"/>
              <a:buNone/>
            </a:pPr>
            <a:endParaRPr sz="1050">
              <a:solidFill>
                <a:srgbClr val="3C4043"/>
              </a:solidFill>
              <a:highlight>
                <a:srgbClr val="FFFFFF"/>
              </a:highlight>
              <a:latin typeface="Roboto"/>
              <a:ea typeface="Roboto"/>
              <a:cs typeface="Roboto"/>
              <a:sym typeface="Roboto"/>
            </a:endParaRPr>
          </a:p>
        </p:txBody>
      </p:sp>
      <p:sp>
        <p:nvSpPr>
          <p:cNvPr id="65" name="Google Shape;65;p14"/>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p:cNvPicPr preferRelativeResize="0"/>
          <p:nvPr/>
        </p:nvPicPr>
        <p:blipFill>
          <a:blip r:embed="rId3">
            <a:alphaModFix/>
          </a:blip>
          <a:stretch>
            <a:fillRect/>
          </a:stretch>
        </p:blipFill>
        <p:spPr>
          <a:xfrm>
            <a:off x="66675" y="4590600"/>
            <a:ext cx="4345674" cy="552900"/>
          </a:xfrm>
          <a:prstGeom prst="rect">
            <a:avLst/>
          </a:prstGeom>
          <a:noFill/>
          <a:ln>
            <a:noFill/>
          </a:ln>
        </p:spPr>
      </p:pic>
      <p:sp>
        <p:nvSpPr>
          <p:cNvPr id="67" name="Google Shape;67;p14"/>
          <p:cNvSpPr txBox="1"/>
          <p:nvPr/>
        </p:nvSpPr>
        <p:spPr>
          <a:xfrm>
            <a:off x="471300" y="3440050"/>
            <a:ext cx="41007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2100" b="1">
                <a:solidFill>
                  <a:schemeClr val="dk1"/>
                </a:solidFill>
                <a:highlight>
                  <a:schemeClr val="lt1"/>
                </a:highlight>
                <a:latin typeface="Times New Roman"/>
                <a:ea typeface="Times New Roman"/>
                <a:cs typeface="Times New Roman"/>
                <a:sym typeface="Times New Roman"/>
              </a:rPr>
              <a:t>Next step ?</a:t>
            </a:r>
            <a:endParaRPr sz="17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b="1">
                <a:latin typeface="Times New Roman"/>
                <a:ea typeface="Times New Roman"/>
                <a:cs typeface="Times New Roman"/>
                <a:sym typeface="Times New Roman"/>
              </a:rPr>
              <a:t>Data</a:t>
            </a:r>
            <a:endParaRPr sz="2120" b="1">
              <a:latin typeface="Times New Roman"/>
              <a:ea typeface="Times New Roman"/>
              <a:cs typeface="Times New Roman"/>
              <a:sym typeface="Times New Roman"/>
            </a:endParaRPr>
          </a:p>
        </p:txBody>
      </p:sp>
      <p:sp>
        <p:nvSpPr>
          <p:cNvPr id="73" name="Google Shape;73;p15"/>
          <p:cNvSpPr txBox="1">
            <a:spLocks noGrp="1"/>
          </p:cNvSpPr>
          <p:nvPr>
            <p:ph type="body" idx="1"/>
          </p:nvPr>
        </p:nvSpPr>
        <p:spPr>
          <a:xfrm>
            <a:off x="4791400" y="1017725"/>
            <a:ext cx="3779700" cy="102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b="1">
                <a:solidFill>
                  <a:schemeClr val="dk1"/>
                </a:solidFill>
                <a:latin typeface="Times New Roman"/>
                <a:ea typeface="Times New Roman"/>
                <a:cs typeface="Times New Roman"/>
                <a:sym typeface="Times New Roman"/>
              </a:rPr>
              <a:t>Merged Lung cancer drug dataset with TCGA lung cancer dataset with features</a:t>
            </a:r>
            <a:endParaRPr sz="48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4800" b="1">
                <a:solidFill>
                  <a:schemeClr val="dk1"/>
                </a:solidFill>
                <a:latin typeface="Times New Roman"/>
                <a:ea typeface="Times New Roman"/>
                <a:cs typeface="Times New Roman"/>
                <a:sym typeface="Times New Roman"/>
              </a:rPr>
              <a:t>Merged Breast cancer drug dataset with TCGA breast cancer dataset with features</a:t>
            </a:r>
            <a:endParaRPr sz="4800" b="1">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t> </a:t>
            </a:r>
            <a:endParaRPr/>
          </a:p>
        </p:txBody>
      </p:sp>
      <p:sp>
        <p:nvSpPr>
          <p:cNvPr id="74" name="Google Shape;74;p15"/>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3">
            <a:alphaModFix/>
          </a:blip>
          <a:stretch>
            <a:fillRect/>
          </a:stretch>
        </p:blipFill>
        <p:spPr>
          <a:xfrm>
            <a:off x="66675" y="4590600"/>
            <a:ext cx="4345674" cy="552900"/>
          </a:xfrm>
          <a:prstGeom prst="rect">
            <a:avLst/>
          </a:prstGeom>
          <a:noFill/>
          <a:ln>
            <a:noFill/>
          </a:ln>
        </p:spPr>
      </p:pic>
      <p:sp>
        <p:nvSpPr>
          <p:cNvPr id="76" name="Google Shape;76;p15"/>
          <p:cNvSpPr/>
          <p:nvPr/>
        </p:nvSpPr>
        <p:spPr>
          <a:xfrm>
            <a:off x="1178450" y="2437250"/>
            <a:ext cx="1823700" cy="5529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   Feature filtering </a:t>
            </a:r>
            <a:endParaRPr b="1"/>
          </a:p>
        </p:txBody>
      </p:sp>
      <p:sp>
        <p:nvSpPr>
          <p:cNvPr id="77" name="Google Shape;77;p15"/>
          <p:cNvSpPr/>
          <p:nvPr/>
        </p:nvSpPr>
        <p:spPr>
          <a:xfrm>
            <a:off x="1178450" y="3596750"/>
            <a:ext cx="1823700" cy="5529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    Drug Selection </a:t>
            </a:r>
            <a:endParaRPr b="1"/>
          </a:p>
        </p:txBody>
      </p:sp>
      <p:sp>
        <p:nvSpPr>
          <p:cNvPr id="78" name="Google Shape;78;p15"/>
          <p:cNvSpPr/>
          <p:nvPr/>
        </p:nvSpPr>
        <p:spPr>
          <a:xfrm>
            <a:off x="1178450" y="1277750"/>
            <a:ext cx="1823700" cy="5529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 Merging datasets</a:t>
            </a:r>
            <a:endParaRPr b="1"/>
          </a:p>
        </p:txBody>
      </p:sp>
      <p:sp>
        <p:nvSpPr>
          <p:cNvPr id="79" name="Google Shape;79;p15"/>
          <p:cNvSpPr/>
          <p:nvPr/>
        </p:nvSpPr>
        <p:spPr>
          <a:xfrm>
            <a:off x="3317925" y="1455900"/>
            <a:ext cx="1157700" cy="14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4791400" y="2369725"/>
            <a:ext cx="2782500" cy="794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Dropped columns like 'DrugBankID', method_of_sample_procurement, days_to_sample_procurement etc.</a:t>
            </a:r>
            <a:endParaRPr sz="800" b="1">
              <a:solidFill>
                <a:schemeClr val="dk1"/>
              </a:solidFill>
              <a:latin typeface="Times New Roman"/>
              <a:ea typeface="Times New Roman"/>
              <a:cs typeface="Times New Roman"/>
              <a:sym typeface="Times New Roman"/>
            </a:endParaRPr>
          </a:p>
        </p:txBody>
      </p:sp>
      <p:sp>
        <p:nvSpPr>
          <p:cNvPr id="81" name="Google Shape;81;p15"/>
          <p:cNvSpPr/>
          <p:nvPr/>
        </p:nvSpPr>
        <p:spPr>
          <a:xfrm>
            <a:off x="3345700" y="2642750"/>
            <a:ext cx="1157700" cy="14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345700" y="3829600"/>
            <a:ext cx="1157700" cy="14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4791400" y="3373925"/>
            <a:ext cx="4041000" cy="1160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dk1"/>
                </a:solidFill>
                <a:latin typeface="Times New Roman"/>
                <a:ea typeface="Times New Roman"/>
                <a:cs typeface="Times New Roman"/>
                <a:sym typeface="Times New Roman"/>
              </a:rPr>
              <a:t>For Breast cancer dataset , top 4 drugs make up ~ 60 % of the total drugs tested</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200" b="1">
                <a:solidFill>
                  <a:schemeClr val="dk1"/>
                </a:solidFill>
                <a:latin typeface="Times New Roman"/>
                <a:ea typeface="Times New Roman"/>
                <a:cs typeface="Times New Roman"/>
                <a:sym typeface="Times New Roman"/>
              </a:rPr>
              <a:t>For Lung cancer, top 2 drugs make up ~ 42 % of total drugs tested </a:t>
            </a:r>
            <a:endParaRPr sz="800" b="1">
              <a:solidFill>
                <a:schemeClr val="dk1"/>
              </a:solidFill>
              <a:latin typeface="Times New Roman"/>
              <a:ea typeface="Times New Roman"/>
              <a:cs typeface="Times New Roman"/>
              <a:sym typeface="Times New Roman"/>
            </a:endParaRPr>
          </a:p>
        </p:txBody>
      </p:sp>
      <p:sp>
        <p:nvSpPr>
          <p:cNvPr id="84" name="Google Shape;84;p15"/>
          <p:cNvSpPr/>
          <p:nvPr/>
        </p:nvSpPr>
        <p:spPr>
          <a:xfrm>
            <a:off x="2035700" y="1920950"/>
            <a:ext cx="109200" cy="4260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035700" y="3080450"/>
            <a:ext cx="109200" cy="4260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1000"/>
                                        <p:tgtEl>
                                          <p:spTgt spid="76"/>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10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1300"/>
                                        <p:tgtEl>
                                          <p:spTgt spid="85"/>
                                        </p:tgtEl>
                                      </p:cBhvr>
                                    </p:animEffect>
                                  </p:childTnLst>
                                </p:cTn>
                              </p:par>
                              <p:par>
                                <p:cTn id="22" presetID="10" presetClass="entr" presetSubtype="0"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19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fade">
                                      <p:cBhvr>
                                        <p:cTn id="3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body" idx="1"/>
          </p:nvPr>
        </p:nvSpPr>
        <p:spPr>
          <a:xfrm>
            <a:off x="311700" y="391550"/>
            <a:ext cx="8520600" cy="417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b="1">
                <a:solidFill>
                  <a:schemeClr val="dk1"/>
                </a:solidFill>
                <a:latin typeface="Times New Roman"/>
                <a:ea typeface="Times New Roman"/>
                <a:cs typeface="Times New Roman"/>
                <a:sym typeface="Times New Roman"/>
              </a:rPr>
              <a:t>Drug Responses </a:t>
            </a:r>
            <a:endParaRPr sz="2100" b="1">
              <a:solidFill>
                <a:schemeClr val="dk1"/>
              </a:solidFill>
              <a:latin typeface="Times New Roman"/>
              <a:ea typeface="Times New Roman"/>
              <a:cs typeface="Times New Roman"/>
              <a:sym typeface="Times New Roman"/>
            </a:endParaRPr>
          </a:p>
        </p:txBody>
      </p:sp>
      <p:pic>
        <p:nvPicPr>
          <p:cNvPr id="91" name="Google Shape;91;p16"/>
          <p:cNvPicPr preferRelativeResize="0"/>
          <p:nvPr/>
        </p:nvPicPr>
        <p:blipFill>
          <a:blip r:embed="rId3">
            <a:alphaModFix/>
          </a:blip>
          <a:stretch>
            <a:fillRect/>
          </a:stretch>
        </p:blipFill>
        <p:spPr>
          <a:xfrm>
            <a:off x="606011" y="1345200"/>
            <a:ext cx="3267000" cy="2187908"/>
          </a:xfrm>
          <a:prstGeom prst="rect">
            <a:avLst/>
          </a:prstGeom>
          <a:noFill/>
          <a:ln w="19050" cap="flat" cmpd="sng">
            <a:solidFill>
              <a:schemeClr val="dk1"/>
            </a:solidFill>
            <a:prstDash val="solid"/>
            <a:round/>
            <a:headEnd type="none" w="sm" len="sm"/>
            <a:tailEnd type="none" w="sm" len="sm"/>
          </a:ln>
        </p:spPr>
      </p:pic>
      <p:pic>
        <p:nvPicPr>
          <p:cNvPr id="92" name="Google Shape;92;p16"/>
          <p:cNvPicPr preferRelativeResize="0"/>
          <p:nvPr/>
        </p:nvPicPr>
        <p:blipFill>
          <a:blip r:embed="rId4">
            <a:alphaModFix/>
          </a:blip>
          <a:stretch>
            <a:fillRect/>
          </a:stretch>
        </p:blipFill>
        <p:spPr>
          <a:xfrm>
            <a:off x="5023500" y="1345200"/>
            <a:ext cx="3330576" cy="2286949"/>
          </a:xfrm>
          <a:prstGeom prst="rect">
            <a:avLst/>
          </a:prstGeom>
          <a:noFill/>
          <a:ln w="19050" cap="flat" cmpd="sng">
            <a:solidFill>
              <a:schemeClr val="dk1"/>
            </a:solidFill>
            <a:prstDash val="solid"/>
            <a:round/>
            <a:headEnd type="none" w="sm" len="sm"/>
            <a:tailEnd type="none" w="sm" len="sm"/>
          </a:ln>
        </p:spPr>
      </p:pic>
      <p:sp>
        <p:nvSpPr>
          <p:cNvPr id="93" name="Google Shape;93;p16"/>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 name="Google Shape;94;p16"/>
          <p:cNvPicPr preferRelativeResize="0"/>
          <p:nvPr/>
        </p:nvPicPr>
        <p:blipFill>
          <a:blip r:embed="rId5">
            <a:alphaModFix/>
          </a:blip>
          <a:stretch>
            <a:fillRect/>
          </a:stretch>
        </p:blipFill>
        <p:spPr>
          <a:xfrm>
            <a:off x="66675" y="4590600"/>
            <a:ext cx="4345674" cy="552900"/>
          </a:xfrm>
          <a:prstGeom prst="rect">
            <a:avLst/>
          </a:prstGeom>
          <a:noFill/>
          <a:ln>
            <a:noFill/>
          </a:ln>
        </p:spPr>
      </p:pic>
      <p:sp>
        <p:nvSpPr>
          <p:cNvPr id="95" name="Google Shape;95;p16"/>
          <p:cNvSpPr txBox="1"/>
          <p:nvPr/>
        </p:nvSpPr>
        <p:spPr>
          <a:xfrm>
            <a:off x="656972" y="3839400"/>
            <a:ext cx="3267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Times New Roman"/>
                <a:ea typeface="Times New Roman"/>
                <a:cs typeface="Times New Roman"/>
                <a:sym typeface="Times New Roman"/>
              </a:rPr>
              <a:t>Fig. 1 Drug response in breast cancer dataset</a:t>
            </a:r>
            <a:endParaRPr sz="1300">
              <a:latin typeface="Times New Roman"/>
              <a:ea typeface="Times New Roman"/>
              <a:cs typeface="Times New Roman"/>
              <a:sym typeface="Times New Roman"/>
            </a:endParaRPr>
          </a:p>
        </p:txBody>
      </p:sp>
      <p:sp>
        <p:nvSpPr>
          <p:cNvPr id="96" name="Google Shape;96;p16"/>
          <p:cNvSpPr txBox="1"/>
          <p:nvPr/>
        </p:nvSpPr>
        <p:spPr>
          <a:xfrm>
            <a:off x="5235875" y="3839400"/>
            <a:ext cx="3118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Times New Roman"/>
                <a:ea typeface="Times New Roman"/>
                <a:cs typeface="Times New Roman"/>
                <a:sym typeface="Times New Roman"/>
              </a:rPr>
              <a:t>  Fig. 2 Drug response in lung cancer dataset</a:t>
            </a:r>
            <a:endParaRPr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808625" y="2585875"/>
            <a:ext cx="1469700" cy="447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 Train - Test Split</a:t>
            </a:r>
            <a:endParaRPr sz="1300"/>
          </a:p>
        </p:txBody>
      </p:sp>
      <p:sp>
        <p:nvSpPr>
          <p:cNvPr id="103" name="Google Shape;103;p17"/>
          <p:cNvSpPr/>
          <p:nvPr/>
        </p:nvSpPr>
        <p:spPr>
          <a:xfrm>
            <a:off x="1656825" y="3476848"/>
            <a:ext cx="1773300" cy="447300"/>
          </a:xfrm>
          <a:prstGeom prst="rect">
            <a:avLst/>
          </a:prstGeom>
          <a:solidFill>
            <a:schemeClr val="lt2"/>
          </a:solidFill>
          <a:ln w="2857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       Data Scaling</a:t>
            </a:r>
            <a:endParaRPr sz="1300"/>
          </a:p>
        </p:txBody>
      </p:sp>
      <p:sp>
        <p:nvSpPr>
          <p:cNvPr id="104" name="Google Shape;104;p17"/>
          <p:cNvSpPr/>
          <p:nvPr/>
        </p:nvSpPr>
        <p:spPr>
          <a:xfrm>
            <a:off x="5471675" y="1860763"/>
            <a:ext cx="3190800" cy="514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        Oversampling and Undersampling</a:t>
            </a:r>
            <a:endParaRPr sz="1300"/>
          </a:p>
        </p:txBody>
      </p:sp>
      <p:sp>
        <p:nvSpPr>
          <p:cNvPr id="105" name="Google Shape;105;p17"/>
          <p:cNvSpPr/>
          <p:nvPr/>
        </p:nvSpPr>
        <p:spPr>
          <a:xfrm>
            <a:off x="5568575" y="2766813"/>
            <a:ext cx="2997000" cy="649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300"/>
              <a:t>    Models fitted with GridSearchCV </a:t>
            </a:r>
            <a:endParaRPr sz="1300"/>
          </a:p>
          <a:p>
            <a:pPr marL="0" lvl="0" indent="0" algn="l" rtl="0">
              <a:spcBef>
                <a:spcPts val="0"/>
              </a:spcBef>
              <a:spcAft>
                <a:spcPts val="0"/>
              </a:spcAft>
              <a:buNone/>
            </a:pPr>
            <a:r>
              <a:rPr lang="en" sz="1300"/>
              <a:t>        with Stratified Cross Validation </a:t>
            </a:r>
            <a:endParaRPr sz="1300"/>
          </a:p>
        </p:txBody>
      </p:sp>
      <p:sp>
        <p:nvSpPr>
          <p:cNvPr id="106" name="Google Shape;106;p17"/>
          <p:cNvSpPr/>
          <p:nvPr/>
        </p:nvSpPr>
        <p:spPr>
          <a:xfrm>
            <a:off x="1265475" y="1571600"/>
            <a:ext cx="2556000" cy="447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sz="1300"/>
          </a:p>
          <a:p>
            <a:pPr marL="0" lvl="0" indent="0" algn="l" rtl="0">
              <a:spcBef>
                <a:spcPts val="0"/>
              </a:spcBef>
              <a:spcAft>
                <a:spcPts val="0"/>
              </a:spcAft>
              <a:buNone/>
            </a:pPr>
            <a:r>
              <a:rPr lang="en" sz="1300"/>
              <a:t>     Encode Response Variable</a:t>
            </a:r>
            <a:endParaRPr sz="1300"/>
          </a:p>
          <a:p>
            <a:pPr marL="0" lvl="0" indent="0" algn="l" rtl="0">
              <a:spcBef>
                <a:spcPts val="0"/>
              </a:spcBef>
              <a:spcAft>
                <a:spcPts val="0"/>
              </a:spcAft>
              <a:buNone/>
            </a:pPr>
            <a:endParaRPr/>
          </a:p>
        </p:txBody>
      </p:sp>
      <p:sp>
        <p:nvSpPr>
          <p:cNvPr id="107" name="Google Shape;107;p17"/>
          <p:cNvSpPr txBox="1"/>
          <p:nvPr/>
        </p:nvSpPr>
        <p:spPr>
          <a:xfrm>
            <a:off x="290950" y="356625"/>
            <a:ext cx="6349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Times New Roman"/>
                <a:ea typeface="Times New Roman"/>
                <a:cs typeface="Times New Roman"/>
                <a:sym typeface="Times New Roman"/>
              </a:rPr>
              <a:t>Classification </a:t>
            </a:r>
            <a:r>
              <a:rPr lang="en" sz="2100">
                <a:latin typeface="Times New Roman"/>
                <a:ea typeface="Times New Roman"/>
                <a:cs typeface="Times New Roman"/>
                <a:sym typeface="Times New Roman"/>
              </a:rPr>
              <a:t>- </a:t>
            </a:r>
            <a:r>
              <a:rPr lang="en" sz="1900">
                <a:solidFill>
                  <a:srgbClr val="333333"/>
                </a:solidFill>
                <a:latin typeface="Times New Roman"/>
                <a:ea typeface="Times New Roman"/>
                <a:cs typeface="Times New Roman"/>
                <a:sym typeface="Times New Roman"/>
              </a:rPr>
              <a:t>Complete vs Incomplete drug response</a:t>
            </a:r>
            <a:endParaRPr sz="1900" b="1">
              <a:solidFill>
                <a:srgbClr val="333333"/>
              </a:solidFill>
              <a:latin typeface="Times New Roman"/>
              <a:ea typeface="Times New Roman"/>
              <a:cs typeface="Times New Roman"/>
              <a:sym typeface="Times New Roman"/>
            </a:endParaRPr>
          </a:p>
        </p:txBody>
      </p:sp>
      <p:sp>
        <p:nvSpPr>
          <p:cNvPr id="108" name="Google Shape;108;p17"/>
          <p:cNvSpPr/>
          <p:nvPr/>
        </p:nvSpPr>
        <p:spPr>
          <a:xfrm>
            <a:off x="85575" y="2411313"/>
            <a:ext cx="1265100" cy="514500"/>
          </a:xfrm>
          <a:prstGeom prst="rect">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rPr>
              <a:t>        Data Preprocessing</a:t>
            </a:r>
            <a:endParaRPr sz="1200" b="1">
              <a:solidFill>
                <a:schemeClr val="dk1"/>
              </a:solidFill>
            </a:endParaRPr>
          </a:p>
        </p:txBody>
      </p:sp>
      <p:cxnSp>
        <p:nvCxnSpPr>
          <p:cNvPr id="109" name="Google Shape;109;p17"/>
          <p:cNvCxnSpPr>
            <a:stCxn id="103" idx="3"/>
            <a:endCxn id="110" idx="1"/>
          </p:cNvCxnSpPr>
          <p:nvPr/>
        </p:nvCxnSpPr>
        <p:spPr>
          <a:xfrm rot="10800000" flipH="1">
            <a:off x="3430125" y="1150198"/>
            <a:ext cx="2385600" cy="2550300"/>
          </a:xfrm>
          <a:prstGeom prst="bentConnector3">
            <a:avLst>
              <a:gd name="adj1" fmla="val 50001"/>
            </a:avLst>
          </a:prstGeom>
          <a:noFill/>
          <a:ln w="19050" cap="flat" cmpd="sng">
            <a:solidFill>
              <a:schemeClr val="dk1"/>
            </a:solidFill>
            <a:prstDash val="solid"/>
            <a:round/>
            <a:headEnd type="none" w="med" len="med"/>
            <a:tailEnd type="stealth" w="med" len="med"/>
          </a:ln>
        </p:spPr>
      </p:cxnSp>
      <p:cxnSp>
        <p:nvCxnSpPr>
          <p:cNvPr id="111" name="Google Shape;111;p17"/>
          <p:cNvCxnSpPr>
            <a:stCxn id="110" idx="2"/>
            <a:endCxn id="104" idx="0"/>
          </p:cNvCxnSpPr>
          <p:nvPr/>
        </p:nvCxnSpPr>
        <p:spPr>
          <a:xfrm>
            <a:off x="7067075" y="1334963"/>
            <a:ext cx="0" cy="525900"/>
          </a:xfrm>
          <a:prstGeom prst="straightConnector1">
            <a:avLst/>
          </a:prstGeom>
          <a:noFill/>
          <a:ln w="19050" cap="flat" cmpd="sng">
            <a:solidFill>
              <a:schemeClr val="dk1"/>
            </a:solidFill>
            <a:prstDash val="solid"/>
            <a:round/>
            <a:headEnd type="none" w="med" len="med"/>
            <a:tailEnd type="triangle" w="med" len="med"/>
          </a:ln>
        </p:spPr>
      </p:cxnSp>
      <p:cxnSp>
        <p:nvCxnSpPr>
          <p:cNvPr id="112" name="Google Shape;112;p17"/>
          <p:cNvCxnSpPr/>
          <p:nvPr/>
        </p:nvCxnSpPr>
        <p:spPr>
          <a:xfrm>
            <a:off x="2536725" y="2018900"/>
            <a:ext cx="13500" cy="567000"/>
          </a:xfrm>
          <a:prstGeom prst="straightConnector1">
            <a:avLst/>
          </a:prstGeom>
          <a:noFill/>
          <a:ln w="19050" cap="flat" cmpd="sng">
            <a:solidFill>
              <a:schemeClr val="dk1"/>
            </a:solidFill>
            <a:prstDash val="solid"/>
            <a:round/>
            <a:headEnd type="none" w="med" len="med"/>
            <a:tailEnd type="triangle" w="med" len="med"/>
          </a:ln>
        </p:spPr>
      </p:cxnSp>
      <p:cxnSp>
        <p:nvCxnSpPr>
          <p:cNvPr id="113" name="Google Shape;113;p17"/>
          <p:cNvCxnSpPr>
            <a:stCxn id="102" idx="2"/>
            <a:endCxn id="103" idx="0"/>
          </p:cNvCxnSpPr>
          <p:nvPr/>
        </p:nvCxnSpPr>
        <p:spPr>
          <a:xfrm>
            <a:off x="2543475" y="3033175"/>
            <a:ext cx="0" cy="443700"/>
          </a:xfrm>
          <a:prstGeom prst="straightConnector1">
            <a:avLst/>
          </a:prstGeom>
          <a:noFill/>
          <a:ln w="19050" cap="flat" cmpd="sng">
            <a:solidFill>
              <a:schemeClr val="dk1"/>
            </a:solidFill>
            <a:prstDash val="solid"/>
            <a:round/>
            <a:headEnd type="none" w="med" len="med"/>
            <a:tailEnd type="triangle" w="med" len="med"/>
          </a:ln>
        </p:spPr>
      </p:cxnSp>
      <p:sp>
        <p:nvSpPr>
          <p:cNvPr id="110" name="Google Shape;110;p17"/>
          <p:cNvSpPr txBox="1"/>
          <p:nvPr/>
        </p:nvSpPr>
        <p:spPr>
          <a:xfrm>
            <a:off x="5815775" y="965663"/>
            <a:ext cx="2502600" cy="369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t>            Feature Selection </a:t>
            </a:r>
            <a:endParaRPr sz="1200"/>
          </a:p>
        </p:txBody>
      </p:sp>
      <p:sp>
        <p:nvSpPr>
          <p:cNvPr id="114" name="Google Shape;114;p17"/>
          <p:cNvSpPr txBox="1"/>
          <p:nvPr/>
        </p:nvSpPr>
        <p:spPr>
          <a:xfrm>
            <a:off x="5952275" y="4714950"/>
            <a:ext cx="2229600" cy="3849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t>           Metrics Output </a:t>
            </a:r>
            <a:endParaRPr sz="1300"/>
          </a:p>
        </p:txBody>
      </p:sp>
      <p:cxnSp>
        <p:nvCxnSpPr>
          <p:cNvPr id="115" name="Google Shape;115;p17"/>
          <p:cNvCxnSpPr/>
          <p:nvPr/>
        </p:nvCxnSpPr>
        <p:spPr>
          <a:xfrm>
            <a:off x="7056575" y="4405350"/>
            <a:ext cx="5400" cy="309000"/>
          </a:xfrm>
          <a:prstGeom prst="straightConnector1">
            <a:avLst/>
          </a:prstGeom>
          <a:noFill/>
          <a:ln w="19050" cap="flat" cmpd="sng">
            <a:solidFill>
              <a:schemeClr val="dk1"/>
            </a:solidFill>
            <a:prstDash val="solid"/>
            <a:round/>
            <a:headEnd type="none" w="med" len="med"/>
            <a:tailEnd type="triangle" w="med" len="med"/>
          </a:ln>
        </p:spPr>
      </p:cxnSp>
      <p:sp>
        <p:nvSpPr>
          <p:cNvPr id="116" name="Google Shape;116;p17"/>
          <p:cNvSpPr/>
          <p:nvPr/>
        </p:nvSpPr>
        <p:spPr>
          <a:xfrm>
            <a:off x="5568575" y="3807850"/>
            <a:ext cx="2997000" cy="649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300"/>
              <a:t>Check model performance on test set</a:t>
            </a:r>
            <a:endParaRPr sz="1300"/>
          </a:p>
          <a:p>
            <a:pPr marL="0" lvl="0" indent="0" algn="l" rtl="0">
              <a:spcBef>
                <a:spcPts val="0"/>
              </a:spcBef>
              <a:spcAft>
                <a:spcPts val="0"/>
              </a:spcAft>
              <a:buNone/>
            </a:pPr>
            <a:r>
              <a:rPr lang="en" sz="1300"/>
              <a:t>          with best hyperparameters</a:t>
            </a:r>
            <a:endParaRPr sz="1300"/>
          </a:p>
        </p:txBody>
      </p:sp>
      <p:cxnSp>
        <p:nvCxnSpPr>
          <p:cNvPr id="117" name="Google Shape;117;p17"/>
          <p:cNvCxnSpPr>
            <a:stCxn id="108" idx="0"/>
            <a:endCxn id="106" idx="1"/>
          </p:cNvCxnSpPr>
          <p:nvPr/>
        </p:nvCxnSpPr>
        <p:spPr>
          <a:xfrm rot="-5400000">
            <a:off x="683775" y="1829463"/>
            <a:ext cx="616200" cy="547500"/>
          </a:xfrm>
          <a:prstGeom prst="bentConnector2">
            <a:avLst/>
          </a:prstGeom>
          <a:noFill/>
          <a:ln w="28575" cap="flat" cmpd="sng">
            <a:solidFill>
              <a:schemeClr val="dk2"/>
            </a:solidFill>
            <a:prstDash val="dash"/>
            <a:round/>
            <a:headEnd type="none" w="med" len="med"/>
            <a:tailEnd type="triangle" w="med" len="med"/>
          </a:ln>
        </p:spPr>
      </p:cxnSp>
      <p:cxnSp>
        <p:nvCxnSpPr>
          <p:cNvPr id="118" name="Google Shape;118;p17"/>
          <p:cNvCxnSpPr>
            <a:stCxn id="108" idx="2"/>
            <a:endCxn id="103" idx="1"/>
          </p:cNvCxnSpPr>
          <p:nvPr/>
        </p:nvCxnSpPr>
        <p:spPr>
          <a:xfrm rot="-5400000" flipH="1">
            <a:off x="800175" y="2843763"/>
            <a:ext cx="774600" cy="938700"/>
          </a:xfrm>
          <a:prstGeom prst="bentConnector2">
            <a:avLst/>
          </a:prstGeom>
          <a:noFill/>
          <a:ln w="28575" cap="flat" cmpd="sng">
            <a:solidFill>
              <a:schemeClr val="dk2"/>
            </a:solidFill>
            <a:prstDash val="dash"/>
            <a:round/>
            <a:headEnd type="none" w="med" len="med"/>
            <a:tailEnd type="triangle" w="med" len="med"/>
          </a:ln>
        </p:spPr>
      </p:cxnSp>
      <p:cxnSp>
        <p:nvCxnSpPr>
          <p:cNvPr id="119" name="Google Shape;119;p17"/>
          <p:cNvCxnSpPr/>
          <p:nvPr/>
        </p:nvCxnSpPr>
        <p:spPr>
          <a:xfrm flipH="1">
            <a:off x="7057025" y="2386400"/>
            <a:ext cx="4500" cy="369000"/>
          </a:xfrm>
          <a:prstGeom prst="straightConnector1">
            <a:avLst/>
          </a:prstGeom>
          <a:noFill/>
          <a:ln w="19050" cap="flat" cmpd="sng">
            <a:solidFill>
              <a:schemeClr val="dk1"/>
            </a:solidFill>
            <a:prstDash val="solid"/>
            <a:round/>
            <a:headEnd type="none" w="med" len="med"/>
            <a:tailEnd type="triangle" w="med" len="med"/>
          </a:ln>
        </p:spPr>
      </p:cxnSp>
      <p:cxnSp>
        <p:nvCxnSpPr>
          <p:cNvPr id="120" name="Google Shape;120;p17"/>
          <p:cNvCxnSpPr/>
          <p:nvPr/>
        </p:nvCxnSpPr>
        <p:spPr>
          <a:xfrm flipH="1">
            <a:off x="7057025" y="3427438"/>
            <a:ext cx="4500" cy="369000"/>
          </a:xfrm>
          <a:prstGeom prst="straightConnector1">
            <a:avLst/>
          </a:prstGeom>
          <a:noFill/>
          <a:ln w="19050" cap="flat" cmpd="sng">
            <a:solidFill>
              <a:schemeClr val="dk1"/>
            </a:solidFill>
            <a:prstDash val="solid"/>
            <a:round/>
            <a:headEnd type="none" w="med" len="med"/>
            <a:tailEnd type="triangle" w="med" len="med"/>
          </a:ln>
        </p:spPr>
      </p:cxnSp>
      <p:pic>
        <p:nvPicPr>
          <p:cNvPr id="121" name="Google Shape;121;p17"/>
          <p:cNvPicPr preferRelativeResize="0"/>
          <p:nvPr/>
        </p:nvPicPr>
        <p:blipFill>
          <a:blip r:embed="rId3">
            <a:alphaModFix/>
          </a:blip>
          <a:stretch>
            <a:fillRect/>
          </a:stretch>
        </p:blipFill>
        <p:spPr>
          <a:xfrm>
            <a:off x="66675" y="4590600"/>
            <a:ext cx="4345674" cy="552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1000"/>
                                        <p:tgtEl>
                                          <p:spTgt spid="117"/>
                                        </p:tgtEl>
                                      </p:cBhvr>
                                    </p:animEffect>
                                  </p:childTnLst>
                                </p:cTn>
                              </p:par>
                              <p:par>
                                <p:cTn id="11" presetID="10"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fade">
                                      <p:cBhvr>
                                        <p:cTn id="13"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p:nvPr/>
        </p:nvSpPr>
        <p:spPr>
          <a:xfrm>
            <a:off x="705150" y="1794000"/>
            <a:ext cx="230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8" name="Google Shape;128;p18"/>
          <p:cNvSpPr txBox="1"/>
          <p:nvPr/>
        </p:nvSpPr>
        <p:spPr>
          <a:xfrm>
            <a:off x="311700" y="1794000"/>
            <a:ext cx="230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9" name="Google Shape;129;p18"/>
          <p:cNvSpPr txBox="1"/>
          <p:nvPr/>
        </p:nvSpPr>
        <p:spPr>
          <a:xfrm>
            <a:off x="601450" y="1887325"/>
            <a:ext cx="17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0" name="Google Shape;130;p18"/>
          <p:cNvSpPr txBox="1"/>
          <p:nvPr/>
        </p:nvSpPr>
        <p:spPr>
          <a:xfrm>
            <a:off x="310450" y="390900"/>
            <a:ext cx="7239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dk1"/>
                </a:solidFill>
                <a:latin typeface="Times New Roman"/>
                <a:ea typeface="Times New Roman"/>
                <a:cs typeface="Times New Roman"/>
                <a:sym typeface="Times New Roman"/>
              </a:rPr>
              <a:t>Results :</a:t>
            </a:r>
            <a:r>
              <a:rPr lang="en" sz="1700" b="1">
                <a:solidFill>
                  <a:schemeClr val="dk1"/>
                </a:solidFill>
                <a:latin typeface="Times New Roman"/>
                <a:ea typeface="Times New Roman"/>
                <a:cs typeface="Times New Roman"/>
                <a:sym typeface="Times New Roman"/>
              </a:rPr>
              <a:t> </a:t>
            </a:r>
            <a:r>
              <a:rPr lang="en" sz="1700">
                <a:solidFill>
                  <a:srgbClr val="434343"/>
                </a:solidFill>
                <a:latin typeface="Times New Roman"/>
                <a:ea typeface="Times New Roman"/>
                <a:cs typeface="Times New Roman"/>
                <a:sym typeface="Times New Roman"/>
              </a:rPr>
              <a:t>GridSearchCV </a:t>
            </a:r>
            <a:endParaRPr sz="1700">
              <a:solidFill>
                <a:srgbClr val="434343"/>
              </a:solidFill>
              <a:latin typeface="Times New Roman"/>
              <a:ea typeface="Times New Roman"/>
              <a:cs typeface="Times New Roman"/>
              <a:sym typeface="Times New Roman"/>
            </a:endParaRPr>
          </a:p>
        </p:txBody>
      </p:sp>
      <p:sp>
        <p:nvSpPr>
          <p:cNvPr id="131" name="Google Shape;131;p18"/>
          <p:cNvSpPr txBox="1"/>
          <p:nvPr/>
        </p:nvSpPr>
        <p:spPr>
          <a:xfrm>
            <a:off x="1306625" y="1648825"/>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2" name="Google Shape;132;p18"/>
          <p:cNvSpPr txBox="1"/>
          <p:nvPr/>
        </p:nvSpPr>
        <p:spPr>
          <a:xfrm>
            <a:off x="1459025" y="1801225"/>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3" name="Google Shape;133;p18"/>
          <p:cNvSpPr txBox="1"/>
          <p:nvPr/>
        </p:nvSpPr>
        <p:spPr>
          <a:xfrm>
            <a:off x="1611425" y="1953625"/>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4" name="Google Shape;134;p18"/>
          <p:cNvSpPr txBox="1"/>
          <p:nvPr/>
        </p:nvSpPr>
        <p:spPr>
          <a:xfrm>
            <a:off x="6150325" y="1953625"/>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5" name="Google Shape;135;p18"/>
          <p:cNvPicPr preferRelativeResize="0"/>
          <p:nvPr/>
        </p:nvPicPr>
        <p:blipFill>
          <a:blip r:embed="rId3">
            <a:alphaModFix/>
          </a:blip>
          <a:stretch>
            <a:fillRect/>
          </a:stretch>
        </p:blipFill>
        <p:spPr>
          <a:xfrm>
            <a:off x="85575" y="4534125"/>
            <a:ext cx="3735901" cy="514350"/>
          </a:xfrm>
          <a:prstGeom prst="rect">
            <a:avLst/>
          </a:prstGeom>
          <a:noFill/>
          <a:ln>
            <a:noFill/>
          </a:ln>
        </p:spPr>
      </p:pic>
      <p:graphicFrame>
        <p:nvGraphicFramePr>
          <p:cNvPr id="136" name="Google Shape;136;p18"/>
          <p:cNvGraphicFramePr/>
          <p:nvPr/>
        </p:nvGraphicFramePr>
        <p:xfrm>
          <a:off x="589125" y="1429700"/>
          <a:ext cx="7965800" cy="2378000"/>
        </p:xfrm>
        <a:graphic>
          <a:graphicData uri="http://schemas.openxmlformats.org/drawingml/2006/table">
            <a:tbl>
              <a:tblPr>
                <a:noFill/>
                <a:tableStyleId>{8E331E0D-4E35-4D2F-9ABA-C2F124E93FC0}</a:tableStyleId>
              </a:tblPr>
              <a:tblGrid>
                <a:gridCol w="1333375">
                  <a:extLst>
                    <a:ext uri="{9D8B030D-6E8A-4147-A177-3AD203B41FA5}">
                      <a16:colId xmlns:a16="http://schemas.microsoft.com/office/drawing/2014/main" val="20000"/>
                    </a:ext>
                  </a:extLst>
                </a:gridCol>
                <a:gridCol w="1361600">
                  <a:extLst>
                    <a:ext uri="{9D8B030D-6E8A-4147-A177-3AD203B41FA5}">
                      <a16:colId xmlns:a16="http://schemas.microsoft.com/office/drawing/2014/main" val="20001"/>
                    </a:ext>
                  </a:extLst>
                </a:gridCol>
                <a:gridCol w="1287900">
                  <a:extLst>
                    <a:ext uri="{9D8B030D-6E8A-4147-A177-3AD203B41FA5}">
                      <a16:colId xmlns:a16="http://schemas.microsoft.com/office/drawing/2014/main" val="20002"/>
                    </a:ext>
                  </a:extLst>
                </a:gridCol>
                <a:gridCol w="1367375">
                  <a:extLst>
                    <a:ext uri="{9D8B030D-6E8A-4147-A177-3AD203B41FA5}">
                      <a16:colId xmlns:a16="http://schemas.microsoft.com/office/drawing/2014/main" val="20003"/>
                    </a:ext>
                  </a:extLst>
                </a:gridCol>
                <a:gridCol w="1275200">
                  <a:extLst>
                    <a:ext uri="{9D8B030D-6E8A-4147-A177-3AD203B41FA5}">
                      <a16:colId xmlns:a16="http://schemas.microsoft.com/office/drawing/2014/main" val="20004"/>
                    </a:ext>
                  </a:extLst>
                </a:gridCol>
                <a:gridCol w="1340350">
                  <a:extLst>
                    <a:ext uri="{9D8B030D-6E8A-4147-A177-3AD203B41FA5}">
                      <a16:colId xmlns:a16="http://schemas.microsoft.com/office/drawing/2014/main" val="20005"/>
                    </a:ext>
                  </a:extLst>
                </a:gridCol>
              </a:tblGrid>
              <a:tr h="771725">
                <a:tc>
                  <a:txBody>
                    <a:bodyPr/>
                    <a:lstStyle/>
                    <a:p>
                      <a:pPr marL="0" lvl="0" indent="0" algn="l" rtl="0">
                        <a:spcBef>
                          <a:spcPts val="0"/>
                        </a:spcBef>
                        <a:spcAft>
                          <a:spcPts val="0"/>
                        </a:spcAft>
                        <a:buNone/>
                      </a:pPr>
                      <a:r>
                        <a:rPr lang="en" sz="1200" b="1"/>
                        <a:t>     Models</a:t>
                      </a: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t>        Random</a:t>
                      </a:r>
                      <a:endParaRPr sz="1200" b="1"/>
                    </a:p>
                    <a:p>
                      <a:pPr marL="0" lvl="0" indent="0" algn="l" rtl="0">
                        <a:spcBef>
                          <a:spcPts val="0"/>
                        </a:spcBef>
                        <a:spcAft>
                          <a:spcPts val="0"/>
                        </a:spcAft>
                        <a:buNone/>
                      </a:pPr>
                      <a:r>
                        <a:rPr lang="en" sz="1200" b="1"/>
                        <a:t>         Forest</a:t>
                      </a: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rPr>
                        <a:t>     K Nearest</a:t>
                      </a:r>
                      <a:endParaRPr sz="1200" b="1">
                        <a:solidFill>
                          <a:schemeClr val="dk1"/>
                        </a:solidFill>
                      </a:endParaRPr>
                    </a:p>
                    <a:p>
                      <a:pPr marL="0" lvl="0" indent="0" algn="l" rtl="0">
                        <a:spcBef>
                          <a:spcPts val="0"/>
                        </a:spcBef>
                        <a:spcAft>
                          <a:spcPts val="0"/>
                        </a:spcAft>
                        <a:buNone/>
                      </a:pPr>
                      <a:r>
                        <a:rPr lang="en" sz="1200" b="1">
                          <a:solidFill>
                            <a:schemeClr val="dk1"/>
                          </a:solidFill>
                        </a:rPr>
                        <a:t>     Neighbors</a:t>
                      </a:r>
                      <a:endParaRPr sz="1200" b="1">
                        <a:solidFill>
                          <a:schemeClr val="dk1"/>
                        </a:solidFill>
                      </a:endParaRPr>
                    </a:p>
                    <a:p>
                      <a:pPr marL="0" lvl="0" indent="0" algn="l" rtl="0">
                        <a:spcBef>
                          <a:spcPts val="0"/>
                        </a:spcBef>
                        <a:spcAft>
                          <a:spcPts val="0"/>
                        </a:spcAft>
                        <a:buNone/>
                      </a:pP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rPr>
                        <a:t>      Multilayer</a:t>
                      </a:r>
                      <a:endParaRPr sz="1200" b="1">
                        <a:solidFill>
                          <a:schemeClr val="dk1"/>
                        </a:solidFill>
                      </a:endParaRPr>
                    </a:p>
                    <a:p>
                      <a:pPr marL="0" lvl="0" indent="0" algn="l" rtl="0">
                        <a:spcBef>
                          <a:spcPts val="0"/>
                        </a:spcBef>
                        <a:spcAft>
                          <a:spcPts val="0"/>
                        </a:spcAft>
                        <a:buNone/>
                      </a:pPr>
                      <a:r>
                        <a:rPr lang="en" sz="1200" b="1">
                          <a:solidFill>
                            <a:schemeClr val="dk1"/>
                          </a:solidFill>
                        </a:rPr>
                        <a:t>    Perceptron</a:t>
                      </a:r>
                      <a:endParaRPr sz="1200" b="1">
                        <a:solidFill>
                          <a:schemeClr val="dk1"/>
                        </a:solidFill>
                      </a:endParaRPr>
                    </a:p>
                    <a:p>
                      <a:pPr marL="0" lvl="0" indent="0" algn="l" rtl="0">
                        <a:spcBef>
                          <a:spcPts val="0"/>
                        </a:spcBef>
                        <a:spcAft>
                          <a:spcPts val="0"/>
                        </a:spcAft>
                        <a:buNone/>
                      </a:pP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t>         SVC</a:t>
                      </a: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t>         SVC  </a:t>
                      </a:r>
                      <a:endParaRPr sz="1200" b="1"/>
                    </a:p>
                    <a:p>
                      <a:pPr marL="0" lvl="0" indent="0" algn="l" rtl="0">
                        <a:spcBef>
                          <a:spcPts val="0"/>
                        </a:spcBef>
                        <a:spcAft>
                          <a:spcPts val="0"/>
                        </a:spcAft>
                        <a:buNone/>
                      </a:pPr>
                      <a:r>
                        <a:rPr lang="en" sz="1200" b="1"/>
                        <a:t>    (balanced)</a:t>
                      </a:r>
                      <a:endParaRPr sz="12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06275">
                <a:tc>
                  <a:txBody>
                    <a:bodyPr/>
                    <a:lstStyle/>
                    <a:p>
                      <a:pPr marL="0" lvl="0" indent="0" algn="l" rtl="0">
                        <a:spcBef>
                          <a:spcPts val="0"/>
                        </a:spcBef>
                        <a:spcAft>
                          <a:spcPts val="0"/>
                        </a:spcAft>
                        <a:buNone/>
                      </a:pPr>
                      <a:r>
                        <a:rPr lang="en" sz="1100" b="1"/>
                        <a:t>Hyperparameters tested </a:t>
                      </a:r>
                      <a:endParaRPr sz="11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b="1"/>
                        <a:t>Max_depth</a:t>
                      </a:r>
                      <a:r>
                        <a:rPr lang="en" sz="1000"/>
                        <a:t>:[80,10]</a:t>
                      </a:r>
                      <a:endParaRPr sz="1000"/>
                    </a:p>
                    <a:p>
                      <a:pPr marL="0" lvl="0" indent="0" algn="l" rtl="0">
                        <a:spcBef>
                          <a:spcPts val="0"/>
                        </a:spcBef>
                        <a:spcAft>
                          <a:spcPts val="0"/>
                        </a:spcAft>
                        <a:buNone/>
                      </a:pPr>
                      <a:r>
                        <a:rPr lang="en" sz="1000" b="1"/>
                        <a:t>max_features</a:t>
                      </a:r>
                      <a:r>
                        <a:rPr lang="en" sz="1000"/>
                        <a:t>: [2, 3]</a:t>
                      </a:r>
                      <a:endParaRPr sz="1000"/>
                    </a:p>
                    <a:p>
                      <a:pPr marL="0" lvl="0" indent="0" algn="l" rtl="0">
                        <a:spcBef>
                          <a:spcPts val="0"/>
                        </a:spcBef>
                        <a:spcAft>
                          <a:spcPts val="0"/>
                        </a:spcAft>
                        <a:buNone/>
                      </a:pPr>
                      <a:r>
                        <a:rPr lang="en" sz="1000" b="1"/>
                        <a:t>min_samples_split</a:t>
                      </a:r>
                      <a:r>
                        <a:rPr lang="en" sz="1000"/>
                        <a:t>: [2,8,10]</a:t>
                      </a:r>
                      <a:endParaRPr sz="1000"/>
                    </a:p>
                    <a:p>
                      <a:pPr marL="0" lvl="0" indent="0" algn="l" rtl="0">
                        <a:spcBef>
                          <a:spcPts val="0"/>
                        </a:spcBef>
                        <a:spcAft>
                          <a:spcPts val="0"/>
                        </a:spcAft>
                        <a:buNone/>
                      </a:pPr>
                      <a:r>
                        <a:rPr lang="en" sz="1000" b="1"/>
                        <a:t>n_estimators</a:t>
                      </a:r>
                      <a:r>
                        <a:rPr lang="en" sz="1000"/>
                        <a:t>: [100,200]</a:t>
                      </a:r>
                      <a:endParaRPr sz="10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b="1"/>
                        <a:t>n_neighbors</a:t>
                      </a:r>
                      <a:r>
                        <a:rPr lang="en" sz="1000"/>
                        <a:t>: [5,9,19]</a:t>
                      </a:r>
                      <a:endParaRPr sz="1000"/>
                    </a:p>
                    <a:p>
                      <a:pPr marL="0" lvl="0" indent="0" algn="l" rtl="0">
                        <a:spcBef>
                          <a:spcPts val="0"/>
                        </a:spcBef>
                        <a:spcAft>
                          <a:spcPts val="0"/>
                        </a:spcAft>
                        <a:buNone/>
                      </a:pPr>
                      <a:r>
                        <a:rPr lang="en" sz="1000" b="1"/>
                        <a:t>weights</a:t>
                      </a:r>
                      <a:r>
                        <a:rPr lang="en" sz="1000"/>
                        <a:t>: ['uniform','distance']</a:t>
                      </a:r>
                      <a:endParaRPr sz="1000"/>
                    </a:p>
                    <a:p>
                      <a:pPr marL="0" lvl="0" indent="0" algn="l" rtl="0">
                        <a:spcBef>
                          <a:spcPts val="0"/>
                        </a:spcBef>
                        <a:spcAft>
                          <a:spcPts val="0"/>
                        </a:spcAft>
                        <a:buNone/>
                      </a:pPr>
                      <a:r>
                        <a:rPr lang="en" sz="1000" b="1"/>
                        <a:t>metric</a:t>
                      </a:r>
                      <a:r>
                        <a:rPr lang="en" sz="1000"/>
                        <a:t>: ['minkowski',</a:t>
                      </a:r>
                      <a:endParaRPr sz="1000"/>
                    </a:p>
                    <a:p>
                      <a:pPr marL="0" lvl="0" indent="0" algn="l" rtl="0">
                        <a:spcBef>
                          <a:spcPts val="0"/>
                        </a:spcBef>
                        <a:spcAft>
                          <a:spcPts val="0"/>
                        </a:spcAft>
                        <a:buNone/>
                      </a:pPr>
                      <a:r>
                        <a:rPr lang="en" sz="1000"/>
                        <a:t>'Manhattan',</a:t>
                      </a:r>
                      <a:endParaRPr sz="1000"/>
                    </a:p>
                    <a:p>
                      <a:pPr marL="0" lvl="0" indent="0" algn="l" rtl="0">
                        <a:spcBef>
                          <a:spcPts val="0"/>
                        </a:spcBef>
                        <a:spcAft>
                          <a:spcPts val="0"/>
                        </a:spcAft>
                        <a:buNone/>
                      </a:pPr>
                      <a:r>
                        <a:rPr lang="en" sz="1000"/>
                        <a:t>'euclidean']</a:t>
                      </a:r>
                      <a:endParaRPr sz="1000"/>
                    </a:p>
                    <a:p>
                      <a:pPr marL="0" lvl="0" indent="0" algn="l" rtl="0">
                        <a:spcBef>
                          <a:spcPts val="0"/>
                        </a:spcBef>
                        <a:spcAft>
                          <a:spcPts val="0"/>
                        </a:spcAft>
                        <a:buNone/>
                      </a:pPr>
                      <a:endParaRPr sz="10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b="1"/>
                        <a:t>hidden_layer_sizes</a:t>
                      </a:r>
                      <a:r>
                        <a:rPr lang="en" sz="1000"/>
                        <a:t>: [100,200],</a:t>
                      </a:r>
                      <a:endParaRPr sz="1000"/>
                    </a:p>
                    <a:p>
                      <a:pPr marL="0" lvl="0" indent="0" algn="l" rtl="0">
                        <a:spcBef>
                          <a:spcPts val="0"/>
                        </a:spcBef>
                        <a:spcAft>
                          <a:spcPts val="0"/>
                        </a:spcAft>
                        <a:buNone/>
                      </a:pPr>
                      <a:r>
                        <a:rPr lang="en" sz="1000" b="1"/>
                        <a:t>alpha</a:t>
                      </a:r>
                      <a:r>
                        <a:rPr lang="en" sz="1000"/>
                        <a:t>: [0.0001,0.001]</a:t>
                      </a:r>
                      <a:endParaRPr sz="1000"/>
                    </a:p>
                    <a:p>
                      <a:pPr marL="0" lvl="0" indent="0" algn="l" rtl="0">
                        <a:spcBef>
                          <a:spcPts val="0"/>
                        </a:spcBef>
                        <a:spcAft>
                          <a:spcPts val="0"/>
                        </a:spcAft>
                        <a:buNone/>
                      </a:pPr>
                      <a:r>
                        <a:rPr lang="en" sz="1000" b="1"/>
                        <a:t>learning_rate</a:t>
                      </a:r>
                      <a:r>
                        <a:rPr lang="en" sz="1000"/>
                        <a:t>: ['constant', 'adaptive']</a:t>
                      </a:r>
                      <a:endParaRPr sz="1000"/>
                    </a:p>
                    <a:p>
                      <a:pPr marL="0" lvl="0" indent="0" algn="l" rtl="0">
                        <a:spcBef>
                          <a:spcPts val="0"/>
                        </a:spcBef>
                        <a:spcAft>
                          <a:spcPts val="0"/>
                        </a:spcAft>
                        <a:buNone/>
                      </a:pPr>
                      <a:r>
                        <a:rPr lang="en" sz="1000" b="1"/>
                        <a:t>max_iter</a:t>
                      </a:r>
                      <a:r>
                        <a:rPr lang="en" sz="1000"/>
                        <a:t>:[400,500]</a:t>
                      </a:r>
                      <a:endParaRPr sz="10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b="1"/>
                        <a:t>C</a:t>
                      </a:r>
                      <a:r>
                        <a:rPr lang="en" sz="1000"/>
                        <a:t>: [0.1, 1, 10, 100, 1000],</a:t>
                      </a:r>
                      <a:endParaRPr sz="1000"/>
                    </a:p>
                    <a:p>
                      <a:pPr marL="0" lvl="0" indent="0" algn="l" rtl="0">
                        <a:spcBef>
                          <a:spcPts val="0"/>
                        </a:spcBef>
                        <a:spcAft>
                          <a:spcPts val="0"/>
                        </a:spcAft>
                        <a:buNone/>
                      </a:pPr>
                      <a:r>
                        <a:rPr lang="en" sz="1000" b="1"/>
                        <a:t>kernel</a:t>
                      </a:r>
                      <a:r>
                        <a:rPr lang="en" sz="1000"/>
                        <a:t>: ['linear', 'rbf'],</a:t>
                      </a:r>
                      <a:endParaRPr sz="1000"/>
                    </a:p>
                    <a:p>
                      <a:pPr marL="0" lvl="0" indent="0" algn="l" rtl="0">
                        <a:spcBef>
                          <a:spcPts val="0"/>
                        </a:spcBef>
                        <a:spcAft>
                          <a:spcPts val="0"/>
                        </a:spcAft>
                        <a:buNone/>
                      </a:pPr>
                      <a:r>
                        <a:rPr lang="en" sz="1000" b="1"/>
                        <a:t>gamma:</a:t>
                      </a:r>
                      <a:r>
                        <a:rPr lang="en" sz="1000"/>
                        <a:t>[1, 0.1, 0.01, 0.001,'scale']</a:t>
                      </a:r>
                      <a:endParaRPr sz="10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dk1"/>
                          </a:solidFill>
                        </a:rPr>
                        <a:t>C:</a:t>
                      </a:r>
                      <a:r>
                        <a:rPr lang="en" sz="1000">
                          <a:solidFill>
                            <a:schemeClr val="dk1"/>
                          </a:solidFill>
                        </a:rPr>
                        <a:t> [0.1, 1, 10, 100, 1000],</a:t>
                      </a:r>
                      <a:endParaRPr sz="1000">
                        <a:solidFill>
                          <a:schemeClr val="dk1"/>
                        </a:solidFill>
                      </a:endParaRPr>
                    </a:p>
                    <a:p>
                      <a:pPr marL="0" lvl="0" indent="0" algn="l" rtl="0">
                        <a:spcBef>
                          <a:spcPts val="0"/>
                        </a:spcBef>
                        <a:spcAft>
                          <a:spcPts val="0"/>
                        </a:spcAft>
                        <a:buClr>
                          <a:schemeClr val="dk1"/>
                        </a:buClr>
                        <a:buSzPts val="1100"/>
                        <a:buFont typeface="Arial"/>
                        <a:buNone/>
                      </a:pPr>
                      <a:r>
                        <a:rPr lang="en" sz="1000" b="1">
                          <a:solidFill>
                            <a:schemeClr val="dk1"/>
                          </a:solidFill>
                        </a:rPr>
                        <a:t>kernel</a:t>
                      </a:r>
                      <a:r>
                        <a:rPr lang="en" sz="1000">
                          <a:solidFill>
                            <a:schemeClr val="dk1"/>
                          </a:solidFill>
                        </a:rPr>
                        <a:t>: ['linear', 'rbf'],</a:t>
                      </a:r>
                      <a:endParaRPr sz="1000">
                        <a:solidFill>
                          <a:schemeClr val="dk1"/>
                        </a:solidFill>
                      </a:endParaRPr>
                    </a:p>
                    <a:p>
                      <a:pPr marL="0" lvl="0" indent="0" algn="l" rtl="0">
                        <a:spcBef>
                          <a:spcPts val="0"/>
                        </a:spcBef>
                        <a:spcAft>
                          <a:spcPts val="0"/>
                        </a:spcAft>
                        <a:buClr>
                          <a:schemeClr val="dk1"/>
                        </a:buClr>
                        <a:buSzPts val="1100"/>
                        <a:buFont typeface="Arial"/>
                        <a:buNone/>
                      </a:pPr>
                      <a:r>
                        <a:rPr lang="en" sz="1000" b="1">
                          <a:solidFill>
                            <a:schemeClr val="dk1"/>
                          </a:solidFill>
                        </a:rPr>
                        <a:t>gamma:</a:t>
                      </a:r>
                      <a:r>
                        <a:rPr lang="en" sz="1000">
                          <a:solidFill>
                            <a:schemeClr val="dk1"/>
                          </a:solidFill>
                        </a:rPr>
                        <a:t>[1, 0.1, 0.01, 0.001,'scale']</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body" idx="1"/>
          </p:nvPr>
        </p:nvSpPr>
        <p:spPr>
          <a:xfrm>
            <a:off x="196125" y="287700"/>
            <a:ext cx="8789700" cy="480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100" b="1">
                <a:solidFill>
                  <a:schemeClr val="dk1"/>
                </a:solidFill>
                <a:latin typeface="Times New Roman"/>
                <a:ea typeface="Times New Roman"/>
                <a:cs typeface="Times New Roman"/>
                <a:sym typeface="Times New Roman"/>
              </a:rPr>
              <a:t>Wilcoxon unpaired test + Correlation filtering</a:t>
            </a:r>
            <a:r>
              <a:rPr lang="en" sz="2100">
                <a:solidFill>
                  <a:schemeClr val="dk1"/>
                </a:solidFill>
                <a:latin typeface="Times New Roman"/>
                <a:ea typeface="Times New Roman"/>
                <a:cs typeface="Times New Roman"/>
                <a:sym typeface="Times New Roman"/>
              </a:rPr>
              <a:t> </a:t>
            </a:r>
            <a:r>
              <a:rPr lang="en" sz="1900">
                <a:solidFill>
                  <a:srgbClr val="434343"/>
                </a:solidFill>
                <a:latin typeface="Times New Roman"/>
                <a:ea typeface="Times New Roman"/>
                <a:cs typeface="Times New Roman"/>
                <a:sym typeface="Times New Roman"/>
              </a:rPr>
              <a:t>Lung cancer + Carboplatin</a:t>
            </a:r>
            <a:endParaRPr sz="1900">
              <a:solidFill>
                <a:srgbClr val="43434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000">
                <a:solidFill>
                  <a:schemeClr val="dk1"/>
                </a:solidFill>
              </a:rPr>
              <a:t>  </a:t>
            </a:r>
            <a:endParaRPr sz="1000">
              <a:solidFill>
                <a:schemeClr val="dk1"/>
              </a:solidFill>
            </a:endParaRPr>
          </a:p>
          <a:p>
            <a:pPr marL="0" lvl="0" indent="0" algn="l" rtl="0">
              <a:spcBef>
                <a:spcPts val="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latin typeface="Calibri"/>
              <a:ea typeface="Calibri"/>
              <a:cs typeface="Calibri"/>
              <a:sym typeface="Calibri"/>
            </a:endParaRPr>
          </a:p>
          <a:p>
            <a:pPr marL="0" lvl="0" indent="0" algn="l" rtl="0">
              <a:spcBef>
                <a:spcPts val="1200"/>
              </a:spcBef>
              <a:spcAft>
                <a:spcPts val="1200"/>
              </a:spcAft>
              <a:buClr>
                <a:schemeClr val="dk1"/>
              </a:buClr>
              <a:buSzPts val="1100"/>
              <a:buFont typeface="Arial"/>
              <a:buNone/>
            </a:pPr>
            <a:endParaRPr>
              <a:latin typeface="Calibri"/>
              <a:ea typeface="Calibri"/>
              <a:cs typeface="Calibri"/>
              <a:sym typeface="Calibri"/>
            </a:endParaRPr>
          </a:p>
        </p:txBody>
      </p:sp>
      <p:graphicFrame>
        <p:nvGraphicFramePr>
          <p:cNvPr id="142" name="Google Shape;142;p19"/>
          <p:cNvGraphicFramePr/>
          <p:nvPr/>
        </p:nvGraphicFramePr>
        <p:xfrm>
          <a:off x="317900" y="1155967"/>
          <a:ext cx="8289450" cy="2105775"/>
        </p:xfrm>
        <a:graphic>
          <a:graphicData uri="http://schemas.openxmlformats.org/drawingml/2006/table">
            <a:tbl>
              <a:tblPr>
                <a:noFill/>
                <a:tableStyleId>{8E331E0D-4E35-4D2F-9ABA-C2F124E93FC0}</a:tableStyleId>
              </a:tblPr>
              <a:tblGrid>
                <a:gridCol w="968500">
                  <a:extLst>
                    <a:ext uri="{9D8B030D-6E8A-4147-A177-3AD203B41FA5}">
                      <a16:colId xmlns:a16="http://schemas.microsoft.com/office/drawing/2014/main" val="20000"/>
                    </a:ext>
                  </a:extLst>
                </a:gridCol>
                <a:gridCol w="792250">
                  <a:extLst>
                    <a:ext uri="{9D8B030D-6E8A-4147-A177-3AD203B41FA5}">
                      <a16:colId xmlns:a16="http://schemas.microsoft.com/office/drawing/2014/main" val="20001"/>
                    </a:ext>
                  </a:extLst>
                </a:gridCol>
                <a:gridCol w="901000">
                  <a:extLst>
                    <a:ext uri="{9D8B030D-6E8A-4147-A177-3AD203B41FA5}">
                      <a16:colId xmlns:a16="http://schemas.microsoft.com/office/drawing/2014/main" val="20002"/>
                    </a:ext>
                  </a:extLst>
                </a:gridCol>
                <a:gridCol w="709975">
                  <a:extLst>
                    <a:ext uri="{9D8B030D-6E8A-4147-A177-3AD203B41FA5}">
                      <a16:colId xmlns:a16="http://schemas.microsoft.com/office/drawing/2014/main" val="20003"/>
                    </a:ext>
                  </a:extLst>
                </a:gridCol>
                <a:gridCol w="596725">
                  <a:extLst>
                    <a:ext uri="{9D8B030D-6E8A-4147-A177-3AD203B41FA5}">
                      <a16:colId xmlns:a16="http://schemas.microsoft.com/office/drawing/2014/main" val="20004"/>
                    </a:ext>
                  </a:extLst>
                </a:gridCol>
                <a:gridCol w="646850">
                  <a:extLst>
                    <a:ext uri="{9D8B030D-6E8A-4147-A177-3AD203B41FA5}">
                      <a16:colId xmlns:a16="http://schemas.microsoft.com/office/drawing/2014/main" val="20005"/>
                    </a:ext>
                  </a:extLst>
                </a:gridCol>
                <a:gridCol w="795900">
                  <a:extLst>
                    <a:ext uri="{9D8B030D-6E8A-4147-A177-3AD203B41FA5}">
                      <a16:colId xmlns:a16="http://schemas.microsoft.com/office/drawing/2014/main" val="20006"/>
                    </a:ext>
                  </a:extLst>
                </a:gridCol>
                <a:gridCol w="805025">
                  <a:extLst>
                    <a:ext uri="{9D8B030D-6E8A-4147-A177-3AD203B41FA5}">
                      <a16:colId xmlns:a16="http://schemas.microsoft.com/office/drawing/2014/main" val="20007"/>
                    </a:ext>
                  </a:extLst>
                </a:gridCol>
                <a:gridCol w="798550">
                  <a:extLst>
                    <a:ext uri="{9D8B030D-6E8A-4147-A177-3AD203B41FA5}">
                      <a16:colId xmlns:a16="http://schemas.microsoft.com/office/drawing/2014/main" val="20008"/>
                    </a:ext>
                  </a:extLst>
                </a:gridCol>
                <a:gridCol w="602975">
                  <a:extLst>
                    <a:ext uri="{9D8B030D-6E8A-4147-A177-3AD203B41FA5}">
                      <a16:colId xmlns:a16="http://schemas.microsoft.com/office/drawing/2014/main" val="20009"/>
                    </a:ext>
                  </a:extLst>
                </a:gridCol>
                <a:gridCol w="671700">
                  <a:extLst>
                    <a:ext uri="{9D8B030D-6E8A-4147-A177-3AD203B41FA5}">
                      <a16:colId xmlns:a16="http://schemas.microsoft.com/office/drawing/2014/main" val="20010"/>
                    </a:ext>
                  </a:extLst>
                </a:gridCol>
              </a:tblGrid>
              <a:tr h="484950">
                <a:tc>
                  <a:txBody>
                    <a:bodyPr/>
                    <a:lstStyle/>
                    <a:p>
                      <a:pPr marL="0" lvl="0" indent="0" algn="l" rtl="0">
                        <a:spcBef>
                          <a:spcPts val="0"/>
                        </a:spcBef>
                        <a:spcAft>
                          <a:spcPts val="0"/>
                        </a:spcAft>
                        <a:buNone/>
                      </a:pPr>
                      <a:r>
                        <a:rPr lang="en" sz="900"/>
                        <a:t>MODEL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Precision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Precision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9150">
                <a:tc>
                  <a:txBody>
                    <a:bodyPr/>
                    <a:lstStyle/>
                    <a:p>
                      <a:pPr marL="0" lvl="0" indent="0" algn="l" rtl="0">
                        <a:spcBef>
                          <a:spcPts val="0"/>
                        </a:spcBef>
                        <a:spcAft>
                          <a:spcPts val="0"/>
                        </a:spcAft>
                        <a:buNone/>
                      </a:pPr>
                      <a:r>
                        <a:rPr lang="en" sz="900">
                          <a:solidFill>
                            <a:schemeClr val="dk1"/>
                          </a:solidFill>
                        </a:rPr>
                        <a:t>Baseline SVC</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0.75</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1.00*</a:t>
                      </a:r>
                      <a:endParaRPr sz="900">
                        <a:solidFill>
                          <a:schemeClr val="dk1"/>
                        </a:solidFill>
                      </a:endParaRPr>
                    </a:p>
                    <a:p>
                      <a:pPr marL="0" lvl="0" indent="0" algn="l" rtl="0">
                        <a:spcBef>
                          <a:spcPts val="0"/>
                        </a:spcBef>
                        <a:spcAft>
                          <a:spcPts val="0"/>
                        </a:spcAft>
                        <a:buNone/>
                      </a:pPr>
                      <a:r>
                        <a:rPr lang="en" sz="900">
                          <a:solidFill>
                            <a:schemeClr val="dk1"/>
                          </a:solidFill>
                        </a:rPr>
                        <a:t>0.67**</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0.50*</a:t>
                      </a:r>
                      <a:endParaRPr sz="900">
                        <a:solidFill>
                          <a:schemeClr val="dk1"/>
                        </a:solidFill>
                      </a:endParaRPr>
                    </a:p>
                    <a:p>
                      <a:pPr marL="0" lvl="0" indent="0" algn="l" rtl="0">
                        <a:spcBef>
                          <a:spcPts val="0"/>
                        </a:spcBef>
                        <a:spcAft>
                          <a:spcPts val="0"/>
                        </a:spcAft>
                        <a:buNone/>
                      </a:pPr>
                      <a:r>
                        <a:rPr lang="en" sz="900">
                          <a:solidFill>
                            <a:schemeClr val="dk1"/>
                          </a:solidFill>
                        </a:rPr>
                        <a:t>1.00**</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0.67*</a:t>
                      </a:r>
                      <a:endParaRPr sz="900">
                        <a:solidFill>
                          <a:schemeClr val="dk1"/>
                        </a:solidFill>
                      </a:endParaRPr>
                    </a:p>
                    <a:p>
                      <a:pPr marL="0" lvl="0" indent="0" algn="l" rtl="0">
                        <a:spcBef>
                          <a:spcPts val="0"/>
                        </a:spcBef>
                        <a:spcAft>
                          <a:spcPts val="0"/>
                        </a:spcAft>
                        <a:buNone/>
                      </a:pPr>
                      <a:r>
                        <a:rPr lang="en" sz="900">
                          <a:solidFill>
                            <a:schemeClr val="dk1"/>
                          </a:solidFill>
                        </a:rPr>
                        <a:t>0.80**</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0.68</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0.62</a:t>
                      </a:r>
                      <a:endParaRPr sz="900">
                        <a:solidFill>
                          <a:schemeClr val="dk1"/>
                        </a:solidFill>
                      </a:endParaRPr>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0.67*</a:t>
                      </a:r>
                      <a:endParaRPr sz="900">
                        <a:solidFill>
                          <a:schemeClr val="dk1"/>
                        </a:solidFill>
                      </a:endParaRPr>
                    </a:p>
                    <a:p>
                      <a:pPr marL="0" lvl="0" indent="0" algn="l" rtl="0">
                        <a:spcBef>
                          <a:spcPts val="0"/>
                        </a:spcBef>
                        <a:spcAft>
                          <a:spcPts val="0"/>
                        </a:spcAft>
                        <a:buNone/>
                      </a:pPr>
                      <a:r>
                        <a:rPr lang="en" sz="900">
                          <a:solidFill>
                            <a:schemeClr val="dk1"/>
                          </a:solidFill>
                        </a:rPr>
                        <a:t>0.60**</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0.50*</a:t>
                      </a:r>
                      <a:endParaRPr sz="900">
                        <a:solidFill>
                          <a:schemeClr val="dk1"/>
                        </a:solidFill>
                      </a:endParaRPr>
                    </a:p>
                    <a:p>
                      <a:pPr marL="0" lvl="0" indent="0" algn="l" rtl="0">
                        <a:spcBef>
                          <a:spcPts val="0"/>
                        </a:spcBef>
                        <a:spcAft>
                          <a:spcPts val="0"/>
                        </a:spcAft>
                        <a:buNone/>
                      </a:pPr>
                      <a:r>
                        <a:rPr lang="en" sz="900">
                          <a:solidFill>
                            <a:schemeClr val="dk1"/>
                          </a:solidFill>
                        </a:rPr>
                        <a:t>0.75**</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0.57*</a:t>
                      </a:r>
                      <a:endParaRPr sz="900">
                        <a:solidFill>
                          <a:schemeClr val="dk1"/>
                        </a:solidFill>
                      </a:endParaRPr>
                    </a:p>
                    <a:p>
                      <a:pPr marL="0" lvl="0" indent="0" algn="l" rtl="0">
                        <a:spcBef>
                          <a:spcPts val="0"/>
                        </a:spcBef>
                        <a:spcAft>
                          <a:spcPts val="0"/>
                        </a:spcAft>
                        <a:buNone/>
                      </a:pPr>
                      <a:r>
                        <a:rPr lang="en" sz="900">
                          <a:solidFill>
                            <a:schemeClr val="dk1"/>
                          </a:solidFill>
                        </a:rPr>
                        <a:t>0.67**</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30625">
                <a:tc>
                  <a:txBody>
                    <a:bodyPr/>
                    <a:lstStyle/>
                    <a:p>
                      <a:pPr marL="0" lvl="0" indent="0" algn="l" rtl="0">
                        <a:spcBef>
                          <a:spcPts val="0"/>
                        </a:spcBef>
                        <a:spcAft>
                          <a:spcPts val="0"/>
                        </a:spcAft>
                        <a:buNone/>
                      </a:pPr>
                      <a:r>
                        <a:rPr lang="en" sz="900"/>
                        <a:t>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0.60*</a:t>
                      </a:r>
                      <a:endParaRPr sz="900"/>
                    </a:p>
                    <a:p>
                      <a:pPr marL="0" lvl="0" indent="0" algn="l" rtl="0">
                        <a:spcBef>
                          <a:spcPts val="0"/>
                        </a:spcBef>
                        <a:spcAft>
                          <a:spcPts val="0"/>
                        </a:spcAft>
                        <a:buNone/>
                      </a:pPr>
                      <a:r>
                        <a:rPr lang="en" sz="900"/>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0.67*</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0.57**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0.67*</a:t>
                      </a:r>
                      <a:endParaRPr sz="900"/>
                    </a:p>
                    <a:p>
                      <a:pPr marL="0" lvl="0" indent="0" algn="l" rtl="0">
                        <a:spcBef>
                          <a:spcPts val="0"/>
                        </a:spcBef>
                        <a:spcAft>
                          <a:spcPts val="0"/>
                        </a:spcAft>
                        <a:buNone/>
                      </a:pPr>
                      <a:r>
                        <a:rPr lang="en" sz="900"/>
                        <a:t>0.60**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0.75**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0.57*</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1050">
                <a:tc>
                  <a:txBody>
                    <a:bodyPr/>
                    <a:lstStyle/>
                    <a:p>
                      <a:pPr marL="0" lvl="0" indent="0" algn="l" rtl="0">
                        <a:spcBef>
                          <a:spcPts val="0"/>
                        </a:spcBef>
                        <a:spcAft>
                          <a:spcPts val="0"/>
                        </a:spcAft>
                        <a:buNone/>
                      </a:pPr>
                      <a:r>
                        <a:rPr lang="en" sz="900"/>
                        <a:t>Weighted 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0.60*</a:t>
                      </a:r>
                      <a:endParaRPr sz="900"/>
                    </a:p>
                    <a:p>
                      <a:pPr marL="0" lvl="0" indent="0" algn="l" rtl="0">
                        <a:spcBef>
                          <a:spcPts val="0"/>
                        </a:spcBef>
                        <a:spcAft>
                          <a:spcPts val="0"/>
                        </a:spcAft>
                        <a:buNone/>
                      </a:pPr>
                      <a:r>
                        <a:rPr lang="en" sz="900"/>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0.67*</a:t>
                      </a:r>
                      <a:endParaRPr sz="900">
                        <a:solidFill>
                          <a:schemeClr val="dk1"/>
                        </a:solidFill>
                      </a:endParaRPr>
                    </a:p>
                    <a:p>
                      <a:pPr marL="0" lvl="0" indent="0" algn="l" rtl="0">
                        <a:spcBef>
                          <a:spcPts val="0"/>
                        </a:spcBef>
                        <a:spcAft>
                          <a:spcPts val="0"/>
                        </a:spcAft>
                        <a:buNone/>
                      </a:pPr>
                      <a:r>
                        <a:rPr lang="en" sz="900">
                          <a:solidFill>
                            <a:schemeClr val="dk1"/>
                          </a:solidFill>
                        </a:rPr>
                        <a:t>0.57**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0.67*</a:t>
                      </a:r>
                      <a:endParaRPr sz="900"/>
                    </a:p>
                    <a:p>
                      <a:pPr marL="0" lvl="0" indent="0" algn="l" rtl="0">
                        <a:spcBef>
                          <a:spcPts val="0"/>
                        </a:spcBef>
                        <a:spcAft>
                          <a:spcPts val="0"/>
                        </a:spcAft>
                        <a:buNone/>
                      </a:pPr>
                      <a:r>
                        <a:rPr lang="en" sz="900"/>
                        <a:t>0.60**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0.75**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0.57*</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900"/>
                    </a:p>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3" name="Google Shape;143;p19"/>
          <p:cNvSpPr txBox="1"/>
          <p:nvPr/>
        </p:nvSpPr>
        <p:spPr>
          <a:xfrm>
            <a:off x="2176450" y="755775"/>
            <a:ext cx="2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p=0.1 , features=8</a:t>
            </a:r>
            <a:endParaRPr/>
          </a:p>
        </p:txBody>
      </p:sp>
      <p:sp>
        <p:nvSpPr>
          <p:cNvPr id="144" name="Google Shape;144;p19"/>
          <p:cNvSpPr txBox="1"/>
          <p:nvPr/>
        </p:nvSpPr>
        <p:spPr>
          <a:xfrm>
            <a:off x="5664650" y="755775"/>
            <a:ext cx="227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p=0.5 , features= 49</a:t>
            </a:r>
            <a:endParaRPr/>
          </a:p>
        </p:txBody>
      </p:sp>
      <p:graphicFrame>
        <p:nvGraphicFramePr>
          <p:cNvPr id="145" name="Google Shape;145;p19"/>
          <p:cNvGraphicFramePr/>
          <p:nvPr/>
        </p:nvGraphicFramePr>
        <p:xfrm>
          <a:off x="317963" y="3261750"/>
          <a:ext cx="8289325" cy="1371510"/>
        </p:xfrm>
        <a:graphic>
          <a:graphicData uri="http://schemas.openxmlformats.org/drawingml/2006/table">
            <a:tbl>
              <a:tblPr>
                <a:noFill/>
                <a:tableStyleId>{8E331E0D-4E35-4D2F-9ABA-C2F124E93FC0}</a:tableStyleId>
              </a:tblPr>
              <a:tblGrid>
                <a:gridCol w="968425">
                  <a:extLst>
                    <a:ext uri="{9D8B030D-6E8A-4147-A177-3AD203B41FA5}">
                      <a16:colId xmlns:a16="http://schemas.microsoft.com/office/drawing/2014/main" val="20000"/>
                    </a:ext>
                  </a:extLst>
                </a:gridCol>
                <a:gridCol w="792250">
                  <a:extLst>
                    <a:ext uri="{9D8B030D-6E8A-4147-A177-3AD203B41FA5}">
                      <a16:colId xmlns:a16="http://schemas.microsoft.com/office/drawing/2014/main" val="20001"/>
                    </a:ext>
                  </a:extLst>
                </a:gridCol>
                <a:gridCol w="901025">
                  <a:extLst>
                    <a:ext uri="{9D8B030D-6E8A-4147-A177-3AD203B41FA5}">
                      <a16:colId xmlns:a16="http://schemas.microsoft.com/office/drawing/2014/main" val="20002"/>
                    </a:ext>
                  </a:extLst>
                </a:gridCol>
                <a:gridCol w="709950">
                  <a:extLst>
                    <a:ext uri="{9D8B030D-6E8A-4147-A177-3AD203B41FA5}">
                      <a16:colId xmlns:a16="http://schemas.microsoft.com/office/drawing/2014/main" val="20003"/>
                    </a:ext>
                  </a:extLst>
                </a:gridCol>
                <a:gridCol w="596725">
                  <a:extLst>
                    <a:ext uri="{9D8B030D-6E8A-4147-A177-3AD203B41FA5}">
                      <a16:colId xmlns:a16="http://schemas.microsoft.com/office/drawing/2014/main" val="20004"/>
                    </a:ext>
                  </a:extLst>
                </a:gridCol>
                <a:gridCol w="646875">
                  <a:extLst>
                    <a:ext uri="{9D8B030D-6E8A-4147-A177-3AD203B41FA5}">
                      <a16:colId xmlns:a16="http://schemas.microsoft.com/office/drawing/2014/main" val="20005"/>
                    </a:ext>
                  </a:extLst>
                </a:gridCol>
                <a:gridCol w="795875">
                  <a:extLst>
                    <a:ext uri="{9D8B030D-6E8A-4147-A177-3AD203B41FA5}">
                      <a16:colId xmlns:a16="http://schemas.microsoft.com/office/drawing/2014/main" val="20006"/>
                    </a:ext>
                  </a:extLst>
                </a:gridCol>
                <a:gridCol w="805025">
                  <a:extLst>
                    <a:ext uri="{9D8B030D-6E8A-4147-A177-3AD203B41FA5}">
                      <a16:colId xmlns:a16="http://schemas.microsoft.com/office/drawing/2014/main" val="20007"/>
                    </a:ext>
                  </a:extLst>
                </a:gridCol>
                <a:gridCol w="792350">
                  <a:extLst>
                    <a:ext uri="{9D8B030D-6E8A-4147-A177-3AD203B41FA5}">
                      <a16:colId xmlns:a16="http://schemas.microsoft.com/office/drawing/2014/main" val="20008"/>
                    </a:ext>
                  </a:extLst>
                </a:gridCol>
                <a:gridCol w="609175">
                  <a:extLst>
                    <a:ext uri="{9D8B030D-6E8A-4147-A177-3AD203B41FA5}">
                      <a16:colId xmlns:a16="http://schemas.microsoft.com/office/drawing/2014/main" val="20009"/>
                    </a:ext>
                  </a:extLst>
                </a:gridCol>
                <a:gridCol w="671650">
                  <a:extLst>
                    <a:ext uri="{9D8B030D-6E8A-4147-A177-3AD203B41FA5}">
                      <a16:colId xmlns:a16="http://schemas.microsoft.com/office/drawing/2014/main" val="20010"/>
                    </a:ext>
                  </a:extLst>
                </a:gridCol>
              </a:tblGrid>
              <a:tr h="427900">
                <a:tc>
                  <a:txBody>
                    <a:bodyPr/>
                    <a:lstStyle/>
                    <a:p>
                      <a:pPr marL="0" lvl="0" indent="0" algn="l" rtl="0">
                        <a:spcBef>
                          <a:spcPts val="0"/>
                        </a:spcBef>
                        <a:spcAft>
                          <a:spcPts val="0"/>
                        </a:spcAft>
                        <a:buNone/>
                      </a:pPr>
                      <a:r>
                        <a:rPr lang="en" sz="900"/>
                        <a:t>RF</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0.50*</a:t>
                      </a:r>
                      <a:endParaRPr sz="900">
                        <a:solidFill>
                          <a:schemeClr val="dk1"/>
                        </a:solidFill>
                      </a:endParaRPr>
                    </a:p>
                    <a:p>
                      <a:pPr marL="0" lvl="0" indent="0" algn="l" rtl="0">
                        <a:spcBef>
                          <a:spcPts val="0"/>
                        </a:spcBef>
                        <a:spcAft>
                          <a:spcPts val="0"/>
                        </a:spcAft>
                        <a:buNone/>
                      </a:pPr>
                      <a:r>
                        <a:rPr lang="en" sz="900">
                          <a:solidFill>
                            <a:schemeClr val="dk1"/>
                          </a:solidFill>
                        </a:rPr>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0.67*</a:t>
                      </a:r>
                      <a:endParaRPr sz="900"/>
                    </a:p>
                    <a:p>
                      <a:pPr marL="0" lvl="0" indent="0" algn="l" rtl="0">
                        <a:spcBef>
                          <a:spcPts val="0"/>
                        </a:spcBef>
                        <a:spcAft>
                          <a:spcPts val="0"/>
                        </a:spcAft>
                        <a:buNone/>
                      </a:pPr>
                      <a:r>
                        <a:rPr lang="en" sz="900"/>
                        <a:t>0.60**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0.75**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0.57*</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375">
                <a:tc>
                  <a:txBody>
                    <a:bodyPr/>
                    <a:lstStyle/>
                    <a:p>
                      <a:pPr marL="0" lvl="0" indent="0" algn="l" rtl="0">
                        <a:spcBef>
                          <a:spcPts val="0"/>
                        </a:spcBef>
                        <a:spcAft>
                          <a:spcPts val="0"/>
                        </a:spcAft>
                        <a:buNone/>
                      </a:pPr>
                      <a:r>
                        <a:rPr lang="en" sz="900"/>
                        <a:t>KNN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0.50*</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0.50*</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0.50*</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0.50**</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0.75</a:t>
                      </a:r>
                      <a:endParaRPr sz="900">
                        <a:highlight>
                          <a:srgbClr val="FFFF00"/>
                        </a:highlight>
                      </a:endParaRPr>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0.75*</a:t>
                      </a:r>
                      <a:endParaRPr sz="900">
                        <a:highlight>
                          <a:srgbClr val="FFFF00"/>
                        </a:highlight>
                      </a:endParaRPr>
                    </a:p>
                    <a:p>
                      <a:pPr marL="0" lvl="0" indent="0" algn="l" rtl="0">
                        <a:spcBef>
                          <a:spcPts val="0"/>
                        </a:spcBef>
                        <a:spcAft>
                          <a:spcPts val="0"/>
                        </a:spcAft>
                        <a:buNone/>
                      </a:pPr>
                      <a:r>
                        <a:rPr lang="en" sz="900">
                          <a:highlight>
                            <a:srgbClr val="FFFF00"/>
                          </a:highlight>
                        </a:rPr>
                        <a:t>0.75**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0.75*</a:t>
                      </a:r>
                      <a:endParaRPr sz="900">
                        <a:highlight>
                          <a:srgbClr val="FFFF00"/>
                        </a:highlight>
                      </a:endParaRPr>
                    </a:p>
                    <a:p>
                      <a:pPr marL="0" lvl="0" indent="0" algn="l" rtl="0">
                        <a:spcBef>
                          <a:spcPts val="0"/>
                        </a:spcBef>
                        <a:spcAft>
                          <a:spcPts val="0"/>
                        </a:spcAft>
                        <a:buNone/>
                      </a:pPr>
                      <a:r>
                        <a:rPr lang="en" sz="900">
                          <a:highlight>
                            <a:srgbClr val="FFFF00"/>
                          </a:highlight>
                        </a:rPr>
                        <a:t>0.75**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highlight>
                            <a:srgbClr val="FFFF00"/>
                          </a:highlight>
                        </a:rPr>
                        <a:t>0.75*</a:t>
                      </a:r>
                      <a:endParaRPr sz="900">
                        <a:solidFill>
                          <a:schemeClr val="dk1"/>
                        </a:solidFill>
                        <a:highlight>
                          <a:srgbClr val="FFFF00"/>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00"/>
                          </a:highlight>
                        </a:rPr>
                        <a:t>0.75**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900"/>
                        <a:t>MLP</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0.88</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1.00*</a:t>
                      </a:r>
                      <a:endParaRPr sz="900">
                        <a:highlight>
                          <a:srgbClr val="FFFF00"/>
                        </a:highlight>
                      </a:endParaRPr>
                    </a:p>
                    <a:p>
                      <a:pPr marL="0" lvl="0" indent="0" algn="l" rtl="0">
                        <a:spcBef>
                          <a:spcPts val="0"/>
                        </a:spcBef>
                        <a:spcAft>
                          <a:spcPts val="0"/>
                        </a:spcAft>
                        <a:buNone/>
                      </a:pPr>
                      <a:r>
                        <a:rPr lang="en" sz="900">
                          <a:highlight>
                            <a:srgbClr val="FFFF00"/>
                          </a:highlight>
                        </a:rPr>
                        <a:t>0.80**</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0.75*</a:t>
                      </a:r>
                      <a:endParaRPr sz="900">
                        <a:highlight>
                          <a:srgbClr val="FFFF00"/>
                        </a:highlight>
                      </a:endParaRPr>
                    </a:p>
                    <a:p>
                      <a:pPr marL="0" lvl="0" indent="0" algn="l" rtl="0">
                        <a:spcBef>
                          <a:spcPts val="0"/>
                        </a:spcBef>
                        <a:spcAft>
                          <a:spcPts val="0"/>
                        </a:spcAft>
                        <a:buNone/>
                      </a:pPr>
                      <a:r>
                        <a:rPr lang="en" sz="900">
                          <a:highlight>
                            <a:srgbClr val="FFFF00"/>
                          </a:highlight>
                        </a:rPr>
                        <a:t>1.00**</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highlight>
                            <a:srgbClr val="FFFF00"/>
                          </a:highlight>
                        </a:rPr>
                        <a:t>0.86*</a:t>
                      </a:r>
                      <a:endParaRPr sz="900">
                        <a:solidFill>
                          <a:schemeClr val="dk1"/>
                        </a:solidFill>
                        <a:highlight>
                          <a:srgbClr val="FFFF00"/>
                        </a:highlight>
                      </a:endParaRPr>
                    </a:p>
                    <a:p>
                      <a:pPr marL="0" lvl="0" indent="0" algn="l" rtl="0">
                        <a:spcBef>
                          <a:spcPts val="0"/>
                        </a:spcBef>
                        <a:spcAft>
                          <a:spcPts val="0"/>
                        </a:spcAft>
                        <a:buNone/>
                      </a:pPr>
                      <a:r>
                        <a:rPr lang="en" sz="900">
                          <a:solidFill>
                            <a:schemeClr val="dk1"/>
                          </a:solidFill>
                          <a:highlight>
                            <a:srgbClr val="FFFF00"/>
                          </a:highlight>
                        </a:rPr>
                        <a:t>0.89**</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0.87</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0.67*</a:t>
                      </a:r>
                      <a:endParaRPr sz="900"/>
                    </a:p>
                    <a:p>
                      <a:pPr marL="0" lvl="0" indent="0" algn="l" rtl="0">
                        <a:spcBef>
                          <a:spcPts val="0"/>
                        </a:spcBef>
                        <a:spcAft>
                          <a:spcPts val="0"/>
                        </a:spcAft>
                        <a:buNone/>
                      </a:pPr>
                      <a:r>
                        <a:rPr lang="en" sz="900"/>
                        <a:t>0.60**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p>
                      <a:pPr marL="0" lvl="0" indent="0" algn="l" rtl="0">
                        <a:spcBef>
                          <a:spcPts val="0"/>
                        </a:spcBef>
                        <a:spcAft>
                          <a:spcPts val="0"/>
                        </a:spcAft>
                        <a:buNone/>
                      </a:pPr>
                      <a:r>
                        <a:rPr lang="en" sz="900"/>
                        <a:t>0.75**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0.57*</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0.67**</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0.62</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46" name="Google Shape;146;p19"/>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a:blip r:embed="rId3">
            <a:alphaModFix/>
          </a:blip>
          <a:stretch>
            <a:fillRect/>
          </a:stretch>
        </p:blipFill>
        <p:spPr>
          <a:xfrm>
            <a:off x="72925" y="4633250"/>
            <a:ext cx="3735901" cy="51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311700" y="300725"/>
            <a:ext cx="85206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At p = 0.1</a:t>
            </a:r>
            <a:endParaRPr b="1">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b="1">
                <a:solidFill>
                  <a:schemeClr val="dk1"/>
                </a:solidFill>
              </a:rPr>
              <a:t>At p = 0.5</a:t>
            </a:r>
            <a:endParaRPr b="1">
              <a:solidFill>
                <a:schemeClr val="dk1"/>
              </a:solidFill>
            </a:endParaRPr>
          </a:p>
        </p:txBody>
      </p:sp>
      <p:pic>
        <p:nvPicPr>
          <p:cNvPr id="153" name="Google Shape;153;p20"/>
          <p:cNvPicPr preferRelativeResize="0"/>
          <p:nvPr/>
        </p:nvPicPr>
        <p:blipFill>
          <a:blip r:embed="rId3">
            <a:alphaModFix/>
          </a:blip>
          <a:stretch>
            <a:fillRect/>
          </a:stretch>
        </p:blipFill>
        <p:spPr>
          <a:xfrm>
            <a:off x="531175" y="814475"/>
            <a:ext cx="7459701" cy="714222"/>
          </a:xfrm>
          <a:prstGeom prst="rect">
            <a:avLst/>
          </a:prstGeom>
          <a:noFill/>
          <a:ln>
            <a:noFill/>
          </a:ln>
        </p:spPr>
      </p:pic>
      <p:pic>
        <p:nvPicPr>
          <p:cNvPr id="154" name="Google Shape;154;p20"/>
          <p:cNvPicPr preferRelativeResize="0"/>
          <p:nvPr/>
        </p:nvPicPr>
        <p:blipFill>
          <a:blip r:embed="rId4">
            <a:alphaModFix/>
          </a:blip>
          <a:stretch>
            <a:fillRect/>
          </a:stretch>
        </p:blipFill>
        <p:spPr>
          <a:xfrm>
            <a:off x="633725" y="2123125"/>
            <a:ext cx="6897876" cy="2337125"/>
          </a:xfrm>
          <a:prstGeom prst="rect">
            <a:avLst/>
          </a:prstGeom>
          <a:noFill/>
          <a:ln>
            <a:noFill/>
          </a:ln>
        </p:spPr>
      </p:pic>
      <p:sp>
        <p:nvSpPr>
          <p:cNvPr id="155" name="Google Shape;155;p20"/>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0"/>
          <p:cNvPicPr preferRelativeResize="0"/>
          <p:nvPr/>
        </p:nvPicPr>
        <p:blipFill>
          <a:blip r:embed="rId5">
            <a:alphaModFix/>
          </a:blip>
          <a:stretch>
            <a:fillRect/>
          </a:stretch>
        </p:blipFill>
        <p:spPr>
          <a:xfrm>
            <a:off x="72925" y="4633250"/>
            <a:ext cx="3735901" cy="5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96100" y="88525"/>
            <a:ext cx="8898300" cy="50592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endParaRPr sz="2100">
              <a:solidFill>
                <a:schemeClr val="dk1"/>
              </a:solidFill>
            </a:endParaRPr>
          </a:p>
          <a:p>
            <a:pPr marL="0" lvl="0" indent="0" algn="l" rtl="0">
              <a:lnSpc>
                <a:spcPct val="100000"/>
              </a:lnSpc>
              <a:spcBef>
                <a:spcPts val="0"/>
              </a:spcBef>
              <a:spcAft>
                <a:spcPts val="0"/>
              </a:spcAft>
              <a:buNone/>
            </a:pPr>
            <a:r>
              <a:rPr lang="en" sz="2308" b="1">
                <a:solidFill>
                  <a:schemeClr val="dk1"/>
                </a:solidFill>
                <a:latin typeface="Times New Roman"/>
                <a:ea typeface="Times New Roman"/>
                <a:cs typeface="Times New Roman"/>
                <a:sym typeface="Times New Roman"/>
              </a:rPr>
              <a:t>Wilcoxon unpaired test + Correlation filtering</a:t>
            </a:r>
            <a:r>
              <a:rPr lang="en" sz="2200">
                <a:solidFill>
                  <a:schemeClr val="dk1"/>
                </a:solidFill>
                <a:latin typeface="Times New Roman"/>
                <a:ea typeface="Times New Roman"/>
                <a:cs typeface="Times New Roman"/>
                <a:sym typeface="Times New Roman"/>
              </a:rPr>
              <a:t> </a:t>
            </a:r>
            <a:r>
              <a:rPr lang="en" sz="2091">
                <a:solidFill>
                  <a:srgbClr val="666666"/>
                </a:solidFill>
                <a:latin typeface="Times New Roman"/>
                <a:ea typeface="Times New Roman"/>
                <a:cs typeface="Times New Roman"/>
                <a:sym typeface="Times New Roman"/>
              </a:rPr>
              <a:t>Lung cancer + Cisplatin   </a:t>
            </a:r>
            <a:endParaRPr sz="2091">
              <a:solidFill>
                <a:srgbClr val="666666"/>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latin typeface="Calibri"/>
              <a:ea typeface="Calibri"/>
              <a:cs typeface="Calibri"/>
              <a:sym typeface="Calibri"/>
            </a:endParaRPr>
          </a:p>
        </p:txBody>
      </p:sp>
      <p:graphicFrame>
        <p:nvGraphicFramePr>
          <p:cNvPr id="162" name="Google Shape;162;p21"/>
          <p:cNvGraphicFramePr/>
          <p:nvPr/>
        </p:nvGraphicFramePr>
        <p:xfrm>
          <a:off x="196075" y="939963"/>
          <a:ext cx="8751850" cy="2129500"/>
        </p:xfrm>
        <a:graphic>
          <a:graphicData uri="http://schemas.openxmlformats.org/drawingml/2006/table">
            <a:tbl>
              <a:tblPr>
                <a:noFill/>
                <a:tableStyleId>{8E331E0D-4E35-4D2F-9ABA-C2F124E93FC0}</a:tableStyleId>
              </a:tblPr>
              <a:tblGrid>
                <a:gridCol w="854650">
                  <a:extLst>
                    <a:ext uri="{9D8B030D-6E8A-4147-A177-3AD203B41FA5}">
                      <a16:colId xmlns:a16="http://schemas.microsoft.com/office/drawing/2014/main" val="20000"/>
                    </a:ext>
                  </a:extLst>
                </a:gridCol>
                <a:gridCol w="924350">
                  <a:extLst>
                    <a:ext uri="{9D8B030D-6E8A-4147-A177-3AD203B41FA5}">
                      <a16:colId xmlns:a16="http://schemas.microsoft.com/office/drawing/2014/main" val="20001"/>
                    </a:ext>
                  </a:extLst>
                </a:gridCol>
                <a:gridCol w="906050">
                  <a:extLst>
                    <a:ext uri="{9D8B030D-6E8A-4147-A177-3AD203B41FA5}">
                      <a16:colId xmlns:a16="http://schemas.microsoft.com/office/drawing/2014/main" val="20002"/>
                    </a:ext>
                  </a:extLst>
                </a:gridCol>
                <a:gridCol w="791300">
                  <a:extLst>
                    <a:ext uri="{9D8B030D-6E8A-4147-A177-3AD203B41FA5}">
                      <a16:colId xmlns:a16="http://schemas.microsoft.com/office/drawing/2014/main" val="20003"/>
                    </a:ext>
                  </a:extLst>
                </a:gridCol>
                <a:gridCol w="628450">
                  <a:extLst>
                    <a:ext uri="{9D8B030D-6E8A-4147-A177-3AD203B41FA5}">
                      <a16:colId xmlns:a16="http://schemas.microsoft.com/office/drawing/2014/main" val="20004"/>
                    </a:ext>
                  </a:extLst>
                </a:gridCol>
                <a:gridCol w="705350">
                  <a:extLst>
                    <a:ext uri="{9D8B030D-6E8A-4147-A177-3AD203B41FA5}">
                      <a16:colId xmlns:a16="http://schemas.microsoft.com/office/drawing/2014/main" val="20005"/>
                    </a:ext>
                  </a:extLst>
                </a:gridCol>
                <a:gridCol w="818875">
                  <a:extLst>
                    <a:ext uri="{9D8B030D-6E8A-4147-A177-3AD203B41FA5}">
                      <a16:colId xmlns:a16="http://schemas.microsoft.com/office/drawing/2014/main" val="20006"/>
                    </a:ext>
                  </a:extLst>
                </a:gridCol>
                <a:gridCol w="870525">
                  <a:extLst>
                    <a:ext uri="{9D8B030D-6E8A-4147-A177-3AD203B41FA5}">
                      <a16:colId xmlns:a16="http://schemas.microsoft.com/office/drawing/2014/main" val="20007"/>
                    </a:ext>
                  </a:extLst>
                </a:gridCol>
                <a:gridCol w="760525">
                  <a:extLst>
                    <a:ext uri="{9D8B030D-6E8A-4147-A177-3AD203B41FA5}">
                      <a16:colId xmlns:a16="http://schemas.microsoft.com/office/drawing/2014/main" val="20008"/>
                    </a:ext>
                  </a:extLst>
                </a:gridCol>
                <a:gridCol w="720650">
                  <a:extLst>
                    <a:ext uri="{9D8B030D-6E8A-4147-A177-3AD203B41FA5}">
                      <a16:colId xmlns:a16="http://schemas.microsoft.com/office/drawing/2014/main" val="20009"/>
                    </a:ext>
                  </a:extLst>
                </a:gridCol>
                <a:gridCol w="771125">
                  <a:extLst>
                    <a:ext uri="{9D8B030D-6E8A-4147-A177-3AD203B41FA5}">
                      <a16:colId xmlns:a16="http://schemas.microsoft.com/office/drawing/2014/main" val="20010"/>
                    </a:ext>
                  </a:extLst>
                </a:gridCol>
              </a:tblGrid>
              <a:tr h="506825">
                <a:tc>
                  <a:txBody>
                    <a:bodyPr/>
                    <a:lstStyle/>
                    <a:p>
                      <a:pPr marL="0" lvl="0" indent="0" algn="l" rtl="0">
                        <a:spcBef>
                          <a:spcPts val="0"/>
                        </a:spcBef>
                        <a:spcAft>
                          <a:spcPts val="0"/>
                        </a:spcAft>
                        <a:buNone/>
                      </a:pPr>
                      <a:r>
                        <a:rPr lang="en" sz="900"/>
                        <a:t>MODEL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Precision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Accuracy</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  Precision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Recall </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F1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roc_auc</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7025">
                <a:tc>
                  <a:txBody>
                    <a:bodyPr/>
                    <a:lstStyle/>
                    <a:p>
                      <a:pPr marL="0" lvl="0" indent="0" algn="l" rtl="0">
                        <a:spcBef>
                          <a:spcPts val="0"/>
                        </a:spcBef>
                        <a:spcAft>
                          <a:spcPts val="0"/>
                        </a:spcAft>
                        <a:buNone/>
                      </a:pPr>
                      <a:r>
                        <a:rPr lang="en" sz="900">
                          <a:solidFill>
                            <a:schemeClr val="dk1"/>
                          </a:solidFill>
                        </a:rPr>
                        <a:t>Baseline SVC</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0.80*</a:t>
                      </a:r>
                      <a:endParaRPr sz="900">
                        <a:solidFill>
                          <a:schemeClr val="dk1"/>
                        </a:solidFill>
                      </a:endParaRPr>
                    </a:p>
                    <a:p>
                      <a:pPr marL="0" lvl="0" indent="0" algn="l" rtl="0">
                        <a:spcBef>
                          <a:spcPts val="0"/>
                        </a:spcBef>
                        <a:spcAft>
                          <a:spcPts val="0"/>
                        </a:spcAft>
                        <a:buNone/>
                      </a:pPr>
                      <a:r>
                        <a:rPr lang="en" sz="900">
                          <a:solidFill>
                            <a:schemeClr val="dk1"/>
                          </a:solidFill>
                        </a:rPr>
                        <a:t>0.25**</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0.73*</a:t>
                      </a:r>
                      <a:endParaRPr sz="900">
                        <a:solidFill>
                          <a:schemeClr val="dk1"/>
                        </a:solidFill>
                      </a:endParaRPr>
                    </a:p>
                    <a:p>
                      <a:pPr marL="0" lvl="0" indent="0" algn="l" rtl="0">
                        <a:spcBef>
                          <a:spcPts val="0"/>
                        </a:spcBef>
                        <a:spcAft>
                          <a:spcPts val="0"/>
                        </a:spcAft>
                        <a:buNone/>
                      </a:pPr>
                      <a:r>
                        <a:rPr lang="en" sz="900">
                          <a:solidFill>
                            <a:schemeClr val="dk1"/>
                          </a:solidFill>
                        </a:rPr>
                        <a:t>0.33**</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rPr>
                        <a:t>0.76*</a:t>
                      </a:r>
                      <a:endParaRPr sz="900">
                        <a:solidFill>
                          <a:schemeClr val="dk1"/>
                        </a:solidFill>
                      </a:endParaRPr>
                    </a:p>
                    <a:p>
                      <a:pPr marL="0" lvl="0" indent="0" algn="l" rtl="0">
                        <a:spcBef>
                          <a:spcPts val="0"/>
                        </a:spcBef>
                        <a:spcAft>
                          <a:spcPts val="0"/>
                        </a:spcAft>
                        <a:buNone/>
                      </a:pPr>
                      <a:r>
                        <a:rPr lang="en" sz="900">
                          <a:solidFill>
                            <a:schemeClr val="dk1"/>
                          </a:solidFill>
                        </a:rPr>
                        <a:t>0.29**</a:t>
                      </a:r>
                      <a:endParaRPr sz="9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0.51</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1.00*</a:t>
                      </a:r>
                      <a:endParaRPr sz="900"/>
                    </a:p>
                    <a:p>
                      <a:pPr marL="0" lvl="0" indent="0" algn="l" rtl="0">
                        <a:spcBef>
                          <a:spcPts val="0"/>
                        </a:spcBef>
                        <a:spcAft>
                          <a:spcPts val="0"/>
                        </a:spcAft>
                        <a:buNone/>
                      </a:pPr>
                      <a:r>
                        <a:rPr lang="en" sz="900"/>
                        <a:t>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8125">
                <a:tc>
                  <a:txBody>
                    <a:bodyPr/>
                    <a:lstStyle/>
                    <a:p>
                      <a:pPr marL="0" lvl="0" indent="0" algn="l" rtl="0">
                        <a:spcBef>
                          <a:spcPts val="0"/>
                        </a:spcBef>
                        <a:spcAft>
                          <a:spcPts val="0"/>
                        </a:spcAft>
                        <a:buNone/>
                      </a:pPr>
                      <a:r>
                        <a:rPr lang="en" sz="900"/>
                        <a:t>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0.71</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0.88*</a:t>
                      </a:r>
                      <a:endParaRPr sz="900">
                        <a:highlight>
                          <a:srgbClr val="FFFF00"/>
                        </a:highlight>
                      </a:endParaRPr>
                    </a:p>
                    <a:p>
                      <a:pPr marL="0" lvl="0" indent="0" algn="l" rtl="0">
                        <a:spcBef>
                          <a:spcPts val="0"/>
                        </a:spcBef>
                        <a:spcAft>
                          <a:spcPts val="0"/>
                        </a:spcAft>
                        <a:buNone/>
                      </a:pPr>
                      <a:r>
                        <a:rPr lang="en" sz="900">
                          <a:highlight>
                            <a:srgbClr val="FFFF00"/>
                          </a:highlight>
                        </a:rPr>
                        <a:t>0.33**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0.64*</a:t>
                      </a:r>
                      <a:endParaRPr sz="900">
                        <a:highlight>
                          <a:srgbClr val="FFFF00"/>
                        </a:highlight>
                      </a:endParaRPr>
                    </a:p>
                    <a:p>
                      <a:pPr marL="0" lvl="0" indent="0" algn="l" rtl="0">
                        <a:spcBef>
                          <a:spcPts val="0"/>
                        </a:spcBef>
                        <a:spcAft>
                          <a:spcPts val="0"/>
                        </a:spcAft>
                        <a:buNone/>
                      </a:pPr>
                      <a:r>
                        <a:rPr lang="en" sz="900">
                          <a:highlight>
                            <a:srgbClr val="FFFF00"/>
                          </a:highlight>
                        </a:rPr>
                        <a:t>0.67**</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0.74*</a:t>
                      </a:r>
                      <a:endParaRPr sz="900">
                        <a:highlight>
                          <a:srgbClr val="FFFF00"/>
                        </a:highlight>
                      </a:endParaRPr>
                    </a:p>
                    <a:p>
                      <a:pPr marL="0" lvl="0" indent="0" algn="l" rtl="0">
                        <a:spcBef>
                          <a:spcPts val="0"/>
                        </a:spcBef>
                        <a:spcAft>
                          <a:spcPts val="0"/>
                        </a:spcAft>
                        <a:buNone/>
                      </a:pPr>
                      <a:r>
                        <a:rPr lang="en" sz="900">
                          <a:highlight>
                            <a:srgbClr val="FFFF00"/>
                          </a:highlight>
                        </a:rPr>
                        <a:t>0.44**</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0.80*</a:t>
                      </a:r>
                      <a:endParaRPr sz="900"/>
                    </a:p>
                    <a:p>
                      <a:pPr marL="0" lvl="0" indent="0" algn="l" rtl="0">
                        <a:spcBef>
                          <a:spcPts val="0"/>
                        </a:spcBef>
                        <a:spcAft>
                          <a:spcPts val="0"/>
                        </a:spcAft>
                        <a:buNone/>
                      </a:pPr>
                      <a:r>
                        <a:rPr lang="en" sz="900"/>
                        <a:t>0.25**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0.73*</a:t>
                      </a:r>
                      <a:endParaRPr sz="900"/>
                    </a:p>
                    <a:p>
                      <a:pPr marL="0" lvl="0" indent="0" algn="l" rtl="0">
                        <a:spcBef>
                          <a:spcPts val="0"/>
                        </a:spcBef>
                        <a:spcAft>
                          <a:spcPts val="0"/>
                        </a:spcAft>
                        <a:buNone/>
                      </a:pPr>
                      <a:r>
                        <a:rPr lang="en" sz="900"/>
                        <a:t>0.33**</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0.76*</a:t>
                      </a:r>
                      <a:endParaRPr sz="900"/>
                    </a:p>
                    <a:p>
                      <a:pPr marL="0" lvl="0" indent="0" algn="l" rtl="0">
                        <a:spcBef>
                          <a:spcPts val="0"/>
                        </a:spcBef>
                        <a:spcAft>
                          <a:spcPts val="0"/>
                        </a:spcAft>
                        <a:buNone/>
                      </a:pPr>
                      <a:r>
                        <a:rPr lang="en" sz="900"/>
                        <a:t>0.29**</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0.53</a:t>
                      </a:r>
                      <a:endParaRPr sz="900"/>
                    </a:p>
                  </a:txBody>
                  <a:tcPr marL="91425" marR="91425" marT="91425" marB="91425">
                    <a:lnL w="952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7525">
                <a:tc>
                  <a:txBody>
                    <a:bodyPr/>
                    <a:lstStyle/>
                    <a:p>
                      <a:pPr marL="0" lvl="0" indent="0" algn="l" rtl="0">
                        <a:spcBef>
                          <a:spcPts val="0"/>
                        </a:spcBef>
                        <a:spcAft>
                          <a:spcPts val="0"/>
                        </a:spcAft>
                        <a:buNone/>
                      </a:pPr>
                      <a:r>
                        <a:rPr lang="en" sz="900"/>
                        <a:t>Weighted SVC+CV</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0.71</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0.88*</a:t>
                      </a:r>
                      <a:endParaRPr sz="900">
                        <a:highlight>
                          <a:srgbClr val="FFFF00"/>
                        </a:highlight>
                      </a:endParaRPr>
                    </a:p>
                    <a:p>
                      <a:pPr marL="0" lvl="0" indent="0" algn="l" rtl="0">
                        <a:spcBef>
                          <a:spcPts val="0"/>
                        </a:spcBef>
                        <a:spcAft>
                          <a:spcPts val="0"/>
                        </a:spcAft>
                        <a:buNone/>
                      </a:pPr>
                      <a:r>
                        <a:rPr lang="en" sz="900">
                          <a:highlight>
                            <a:srgbClr val="FFFF00"/>
                          </a:highlight>
                        </a:rPr>
                        <a:t>0.33**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0.64*</a:t>
                      </a:r>
                      <a:endParaRPr sz="900">
                        <a:highlight>
                          <a:srgbClr val="FFFF00"/>
                        </a:highlight>
                      </a:endParaRPr>
                    </a:p>
                    <a:p>
                      <a:pPr marL="0" lvl="0" indent="0" algn="l" rtl="0">
                        <a:spcBef>
                          <a:spcPts val="0"/>
                        </a:spcBef>
                        <a:spcAft>
                          <a:spcPts val="0"/>
                        </a:spcAft>
                        <a:buNone/>
                      </a:pPr>
                      <a:r>
                        <a:rPr lang="en" sz="900">
                          <a:highlight>
                            <a:srgbClr val="FFFF00"/>
                          </a:highlight>
                        </a:rPr>
                        <a:t>0.67**</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0.74*</a:t>
                      </a:r>
                      <a:endParaRPr sz="900">
                        <a:highlight>
                          <a:srgbClr val="FFFF00"/>
                        </a:highlight>
                      </a:endParaRPr>
                    </a:p>
                    <a:p>
                      <a:pPr marL="0" lvl="0" indent="0" algn="l" rtl="0">
                        <a:spcBef>
                          <a:spcPts val="0"/>
                        </a:spcBef>
                        <a:spcAft>
                          <a:spcPts val="0"/>
                        </a:spcAft>
                        <a:buNone/>
                      </a:pPr>
                      <a:r>
                        <a:rPr lang="en" sz="900">
                          <a:highlight>
                            <a:srgbClr val="FFFF00"/>
                          </a:highlight>
                        </a:rPr>
                        <a:t>0.44**</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0.65</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0.80*</a:t>
                      </a:r>
                      <a:endParaRPr sz="900"/>
                    </a:p>
                    <a:p>
                      <a:pPr marL="0" lvl="0" indent="0" algn="l" rtl="0">
                        <a:spcBef>
                          <a:spcPts val="0"/>
                        </a:spcBef>
                        <a:spcAft>
                          <a:spcPts val="0"/>
                        </a:spcAft>
                        <a:buNone/>
                      </a:pPr>
                      <a:r>
                        <a:rPr lang="en" sz="900"/>
                        <a:t>0.25**</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0.73*</a:t>
                      </a:r>
                      <a:endParaRPr sz="900"/>
                    </a:p>
                    <a:p>
                      <a:pPr marL="0" lvl="0" indent="0" algn="l" rtl="0">
                        <a:spcBef>
                          <a:spcPts val="0"/>
                        </a:spcBef>
                        <a:spcAft>
                          <a:spcPts val="0"/>
                        </a:spcAft>
                        <a:buNone/>
                      </a:pPr>
                      <a:r>
                        <a:rPr lang="en" sz="900"/>
                        <a:t>0.33**</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0.76*</a:t>
                      </a:r>
                      <a:endParaRPr sz="900"/>
                    </a:p>
                    <a:p>
                      <a:pPr marL="0" lvl="0" indent="0" algn="l" rtl="0">
                        <a:spcBef>
                          <a:spcPts val="0"/>
                        </a:spcBef>
                        <a:spcAft>
                          <a:spcPts val="0"/>
                        </a:spcAft>
                        <a:buNone/>
                      </a:pPr>
                      <a:r>
                        <a:rPr lang="en" sz="900"/>
                        <a:t>0.29**</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0.53</a:t>
                      </a:r>
                      <a:endParaRPr sz="900"/>
                    </a:p>
                  </a:txBody>
                  <a:tcPr marL="91425" marR="91425" marT="91425" marB="91425">
                    <a:lnL w="952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3" name="Google Shape;163;p21"/>
          <p:cNvSpPr txBox="1"/>
          <p:nvPr/>
        </p:nvSpPr>
        <p:spPr>
          <a:xfrm>
            <a:off x="2071275" y="640950"/>
            <a:ext cx="2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p=0.1 , features=3</a:t>
            </a:r>
            <a:endParaRPr/>
          </a:p>
        </p:txBody>
      </p:sp>
      <p:sp>
        <p:nvSpPr>
          <p:cNvPr id="164" name="Google Shape;164;p21"/>
          <p:cNvSpPr txBox="1"/>
          <p:nvPr/>
        </p:nvSpPr>
        <p:spPr>
          <a:xfrm>
            <a:off x="6153900" y="640950"/>
            <a:ext cx="227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p=0.5 , features=35 </a:t>
            </a:r>
            <a:endParaRPr/>
          </a:p>
        </p:txBody>
      </p:sp>
      <p:graphicFrame>
        <p:nvGraphicFramePr>
          <p:cNvPr id="165" name="Google Shape;165;p21"/>
          <p:cNvGraphicFramePr/>
          <p:nvPr/>
        </p:nvGraphicFramePr>
        <p:xfrm>
          <a:off x="196100" y="3069475"/>
          <a:ext cx="8751800" cy="1668860"/>
        </p:xfrm>
        <a:graphic>
          <a:graphicData uri="http://schemas.openxmlformats.org/drawingml/2006/table">
            <a:tbl>
              <a:tblPr>
                <a:noFill/>
                <a:tableStyleId>{8E331E0D-4E35-4D2F-9ABA-C2F124E93FC0}</a:tableStyleId>
              </a:tblPr>
              <a:tblGrid>
                <a:gridCol w="854600">
                  <a:extLst>
                    <a:ext uri="{9D8B030D-6E8A-4147-A177-3AD203B41FA5}">
                      <a16:colId xmlns:a16="http://schemas.microsoft.com/office/drawing/2014/main" val="20000"/>
                    </a:ext>
                  </a:extLst>
                </a:gridCol>
                <a:gridCol w="924350">
                  <a:extLst>
                    <a:ext uri="{9D8B030D-6E8A-4147-A177-3AD203B41FA5}">
                      <a16:colId xmlns:a16="http://schemas.microsoft.com/office/drawing/2014/main" val="20001"/>
                    </a:ext>
                  </a:extLst>
                </a:gridCol>
                <a:gridCol w="906075">
                  <a:extLst>
                    <a:ext uri="{9D8B030D-6E8A-4147-A177-3AD203B41FA5}">
                      <a16:colId xmlns:a16="http://schemas.microsoft.com/office/drawing/2014/main" val="20002"/>
                    </a:ext>
                  </a:extLst>
                </a:gridCol>
                <a:gridCol w="791275">
                  <a:extLst>
                    <a:ext uri="{9D8B030D-6E8A-4147-A177-3AD203B41FA5}">
                      <a16:colId xmlns:a16="http://schemas.microsoft.com/office/drawing/2014/main" val="20003"/>
                    </a:ext>
                  </a:extLst>
                </a:gridCol>
                <a:gridCol w="628450">
                  <a:extLst>
                    <a:ext uri="{9D8B030D-6E8A-4147-A177-3AD203B41FA5}">
                      <a16:colId xmlns:a16="http://schemas.microsoft.com/office/drawing/2014/main" val="20004"/>
                    </a:ext>
                  </a:extLst>
                </a:gridCol>
                <a:gridCol w="705350">
                  <a:extLst>
                    <a:ext uri="{9D8B030D-6E8A-4147-A177-3AD203B41FA5}">
                      <a16:colId xmlns:a16="http://schemas.microsoft.com/office/drawing/2014/main" val="20005"/>
                    </a:ext>
                  </a:extLst>
                </a:gridCol>
                <a:gridCol w="818875">
                  <a:extLst>
                    <a:ext uri="{9D8B030D-6E8A-4147-A177-3AD203B41FA5}">
                      <a16:colId xmlns:a16="http://schemas.microsoft.com/office/drawing/2014/main" val="20006"/>
                    </a:ext>
                  </a:extLst>
                </a:gridCol>
                <a:gridCol w="870525">
                  <a:extLst>
                    <a:ext uri="{9D8B030D-6E8A-4147-A177-3AD203B41FA5}">
                      <a16:colId xmlns:a16="http://schemas.microsoft.com/office/drawing/2014/main" val="20007"/>
                    </a:ext>
                  </a:extLst>
                </a:gridCol>
                <a:gridCol w="769000">
                  <a:extLst>
                    <a:ext uri="{9D8B030D-6E8A-4147-A177-3AD203B41FA5}">
                      <a16:colId xmlns:a16="http://schemas.microsoft.com/office/drawing/2014/main" val="20008"/>
                    </a:ext>
                  </a:extLst>
                </a:gridCol>
                <a:gridCol w="705675">
                  <a:extLst>
                    <a:ext uri="{9D8B030D-6E8A-4147-A177-3AD203B41FA5}">
                      <a16:colId xmlns:a16="http://schemas.microsoft.com/office/drawing/2014/main" val="20009"/>
                    </a:ext>
                  </a:extLst>
                </a:gridCol>
                <a:gridCol w="777625">
                  <a:extLst>
                    <a:ext uri="{9D8B030D-6E8A-4147-A177-3AD203B41FA5}">
                      <a16:colId xmlns:a16="http://schemas.microsoft.com/office/drawing/2014/main" val="20010"/>
                    </a:ext>
                  </a:extLst>
                </a:gridCol>
              </a:tblGrid>
              <a:tr h="571950">
                <a:tc>
                  <a:txBody>
                    <a:bodyPr/>
                    <a:lstStyle/>
                    <a:p>
                      <a:pPr marL="0" lvl="0" indent="0" algn="l" rtl="0">
                        <a:spcBef>
                          <a:spcPts val="0"/>
                        </a:spcBef>
                        <a:spcAft>
                          <a:spcPts val="0"/>
                        </a:spcAft>
                        <a:buNone/>
                      </a:pPr>
                      <a:r>
                        <a:rPr lang="en" sz="900"/>
                        <a:t>RF</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0.82*</a:t>
                      </a:r>
                      <a:endParaRPr sz="900"/>
                    </a:p>
                    <a:p>
                      <a:pPr marL="0" lvl="0" indent="0" algn="l" rtl="0">
                        <a:spcBef>
                          <a:spcPts val="0"/>
                        </a:spcBef>
                        <a:spcAft>
                          <a:spcPts val="0"/>
                        </a:spcAft>
                        <a:buNone/>
                      </a:pPr>
                      <a:r>
                        <a:rPr lang="en" sz="900"/>
                        <a:t>0.00**</a:t>
                      </a: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0.40</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0.79*</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1.00*</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0200">
                <a:tc>
                  <a:txBody>
                    <a:bodyPr/>
                    <a:lstStyle/>
                    <a:p>
                      <a:pPr marL="0" lvl="0" indent="0" algn="l" rtl="0">
                        <a:spcBef>
                          <a:spcPts val="0"/>
                        </a:spcBef>
                        <a:spcAft>
                          <a:spcPts val="0"/>
                        </a:spcAft>
                        <a:buNone/>
                      </a:pPr>
                      <a:r>
                        <a:rPr lang="en" sz="900"/>
                        <a:t>knn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0.71</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0.82*</a:t>
                      </a:r>
                      <a:endParaRPr sz="900"/>
                    </a:p>
                    <a:p>
                      <a:pPr marL="0" lvl="0" indent="0" algn="l" rtl="0">
                        <a:spcBef>
                          <a:spcPts val="0"/>
                        </a:spcBef>
                        <a:spcAft>
                          <a:spcPts val="0"/>
                        </a:spcAft>
                        <a:buNone/>
                      </a:pPr>
                      <a:r>
                        <a:rPr lang="en" sz="900"/>
                        <a:t>0.33**</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0.82*</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0.33**</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0.82*</a:t>
                      </a:r>
                      <a:endParaRPr sz="900">
                        <a:solidFill>
                          <a:schemeClr val="dk1"/>
                        </a:solidFill>
                      </a:endParaRPr>
                    </a:p>
                    <a:p>
                      <a:pPr marL="0" lvl="0" indent="0" algn="l" rtl="0">
                        <a:spcBef>
                          <a:spcPts val="0"/>
                        </a:spcBef>
                        <a:spcAft>
                          <a:spcPts val="0"/>
                        </a:spcAft>
                        <a:buClr>
                          <a:schemeClr val="dk1"/>
                        </a:buClr>
                        <a:buSzPts val="1100"/>
                        <a:buFont typeface="Arial"/>
                        <a:buNone/>
                      </a:pPr>
                      <a:r>
                        <a:rPr lang="en" sz="900">
                          <a:solidFill>
                            <a:schemeClr val="dk1"/>
                          </a:solidFill>
                        </a:rPr>
                        <a:t>0.33**</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0.57</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0.79</a:t>
                      </a:r>
                      <a:endParaRPr sz="900">
                        <a:highlight>
                          <a:srgbClr val="FFFF00"/>
                        </a:highlight>
                      </a:endParaRPr>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0.83*</a:t>
                      </a:r>
                      <a:endParaRPr sz="900">
                        <a:highlight>
                          <a:srgbClr val="FFFF00"/>
                        </a:highlight>
                      </a:endParaRPr>
                    </a:p>
                    <a:p>
                      <a:pPr marL="0" lvl="0" indent="0" algn="l" rtl="0">
                        <a:spcBef>
                          <a:spcPts val="0"/>
                        </a:spcBef>
                        <a:spcAft>
                          <a:spcPts val="0"/>
                        </a:spcAft>
                        <a:buNone/>
                      </a:pPr>
                      <a:r>
                        <a:rPr lang="en" sz="900">
                          <a:highlight>
                            <a:srgbClr val="FFFF00"/>
                          </a:highlight>
                        </a:rPr>
                        <a:t>0.50**</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0.91*</a:t>
                      </a:r>
                      <a:endParaRPr sz="900">
                        <a:highlight>
                          <a:srgbClr val="FFFF00"/>
                        </a:highlight>
                      </a:endParaRPr>
                    </a:p>
                    <a:p>
                      <a:pPr marL="0" lvl="0" indent="0" algn="l" rtl="0">
                        <a:spcBef>
                          <a:spcPts val="0"/>
                        </a:spcBef>
                        <a:spcAft>
                          <a:spcPts val="0"/>
                        </a:spcAft>
                        <a:buNone/>
                      </a:pPr>
                      <a:r>
                        <a:rPr lang="en" sz="900">
                          <a:highlight>
                            <a:srgbClr val="FFFF00"/>
                          </a:highlight>
                        </a:rPr>
                        <a:t>0.33**</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0.87*</a:t>
                      </a:r>
                      <a:endParaRPr sz="900">
                        <a:highlight>
                          <a:srgbClr val="FFFF00"/>
                        </a:highlight>
                      </a:endParaRPr>
                    </a:p>
                    <a:p>
                      <a:pPr marL="0" lvl="0" indent="0" algn="l" rtl="0">
                        <a:spcBef>
                          <a:spcPts val="0"/>
                        </a:spcBef>
                        <a:spcAft>
                          <a:spcPts val="0"/>
                        </a:spcAft>
                        <a:buNone/>
                      </a:pPr>
                      <a:r>
                        <a:rPr lang="en" sz="900">
                          <a:highlight>
                            <a:srgbClr val="FFFF00"/>
                          </a:highlight>
                        </a:rPr>
                        <a:t>0.40**</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highlight>
                            <a:srgbClr val="FFFF00"/>
                          </a:highlight>
                        </a:rPr>
                        <a:t>0.62</a:t>
                      </a:r>
                      <a:endParaRPr sz="900">
                        <a:highlight>
                          <a:srgbClr val="FFFF00"/>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6650">
                <a:tc>
                  <a:txBody>
                    <a:bodyPr/>
                    <a:lstStyle/>
                    <a:p>
                      <a:pPr marL="0" lvl="0" indent="0" algn="l" rtl="0">
                        <a:spcBef>
                          <a:spcPts val="0"/>
                        </a:spcBef>
                        <a:spcAft>
                          <a:spcPts val="0"/>
                        </a:spcAft>
                        <a:buNone/>
                      </a:pPr>
                      <a:r>
                        <a:rPr lang="en" sz="900"/>
                        <a:t>MLP</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0.64</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0.75*</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0.82*</a:t>
                      </a:r>
                      <a:endParaRPr sz="900"/>
                    </a:p>
                    <a:p>
                      <a:pPr marL="0" lvl="0" indent="0" algn="l" rtl="0">
                        <a:spcBef>
                          <a:spcPts val="0"/>
                        </a:spcBef>
                        <a:spcAft>
                          <a:spcPts val="0"/>
                        </a:spcAft>
                        <a:buNone/>
                      </a:pPr>
                      <a:r>
                        <a:rPr lang="en" sz="900"/>
                        <a:t>0.00**</a:t>
                      </a: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0.78*</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0.40</a:t>
                      </a:r>
                      <a:endParaRPr sz="900"/>
                    </a:p>
                  </a:txBody>
                  <a:tcPr marL="91425" marR="91425" marT="91425" marB="91425">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0.57</a:t>
                      </a:r>
                      <a:endParaRPr sz="900"/>
                    </a:p>
                  </a:txBody>
                  <a:tcPr marL="91425" marR="91425" marT="91425" marB="91425">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0.73*</a:t>
                      </a:r>
                      <a:endParaRPr sz="900"/>
                    </a:p>
                    <a:p>
                      <a:pPr marL="0" lvl="0" indent="0" algn="l" rtl="0">
                        <a:spcBef>
                          <a:spcPts val="0"/>
                        </a:spcBef>
                        <a:spcAft>
                          <a:spcPts val="0"/>
                        </a:spcAft>
                        <a:buNone/>
                      </a:pPr>
                      <a:r>
                        <a:rPr lang="en" sz="900"/>
                        <a:t>0.00**</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t>0.36</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66" name="Google Shape;166;p21"/>
          <p:cNvSpPr/>
          <p:nvPr/>
        </p:nvSpPr>
        <p:spPr>
          <a:xfrm>
            <a:off x="13" y="0"/>
            <a:ext cx="9144000" cy="2877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21"/>
          <p:cNvPicPr preferRelativeResize="0"/>
          <p:nvPr/>
        </p:nvPicPr>
        <p:blipFill>
          <a:blip r:embed="rId3">
            <a:alphaModFix/>
          </a:blip>
          <a:stretch>
            <a:fillRect/>
          </a:stretch>
        </p:blipFill>
        <p:spPr>
          <a:xfrm>
            <a:off x="72925" y="4633250"/>
            <a:ext cx="3735901" cy="514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2234</Words>
  <Application>Microsoft Macintosh PowerPoint</Application>
  <PresentationFormat>On-screen Show (16:9)</PresentationFormat>
  <Paragraphs>693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Calibri</vt:lpstr>
      <vt:lpstr>Roboto</vt:lpstr>
      <vt:lpstr>Arial</vt:lpstr>
      <vt:lpstr>Courier New</vt:lpstr>
      <vt:lpstr>Simple Light</vt:lpstr>
      <vt:lpstr>             Classification of Drug Responses for Breast and Lung Carcinoma                     on the basis of Evolutionary, Driver and Clinical features</vt:lpstr>
      <vt:lpstr>Background</vt:lpstr>
      <vt:lpstr>Data</vt:lpstr>
      <vt:lpstr>PowerPoint Presentation</vt:lpstr>
      <vt:lpstr>PowerPoint Presentation</vt:lpstr>
      <vt:lpstr>PowerPoint Presentation</vt:lpstr>
      <vt:lpstr>PowerPoint Presentation</vt:lpstr>
      <vt:lpstr>PowerPoint Presentation</vt:lpstr>
      <vt:lpstr>PowerPoint Presentation</vt:lpstr>
      <vt:lpstr>At p=0.1</vt:lpstr>
      <vt:lpstr>PowerPoint Presentation</vt:lpstr>
      <vt:lpstr> At p=0.1</vt:lpstr>
      <vt:lpstr>ANOVA F-test based feature selection Lung cancer + Carboplatin </vt:lpstr>
      <vt:lpstr>ANOVA F-test  based feature selection  Lung cancer + Cisplatin</vt:lpstr>
      <vt:lpstr>Future steps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of Drug Responses for Breast and Lung Carcinoma                     on the basis of Evolutionary, Driver and Clinical features</dc:title>
  <cp:lastModifiedBy>Priyamvada Kumar</cp:lastModifiedBy>
  <cp:revision>2</cp:revision>
  <dcterms:modified xsi:type="dcterms:W3CDTF">2022-03-03T19:31:00Z</dcterms:modified>
</cp:coreProperties>
</file>