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7C0A0C-EBBB-48EA-8815-FAF9DB151CE4}">
  <a:tblStyle styleId="{717C0A0C-EBBB-48EA-8815-FAF9DB151C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2cc2575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2cc2575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5cf44eb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5cf44eb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5cf44eb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5cf44eb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5cf44eb7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5cf44eb7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65688932d2d9d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65688932d2d9d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2640e01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2640e01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2cc2575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2cc2575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5b46429b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5b46429b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5b46429b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5b46429b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5d70a7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5d70a7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5d70a7e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5d70a7e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5d70a7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5d70a7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1b2d451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1b2d451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d70a7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d70a7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a144d0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a144d0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bf944708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bf944708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b46429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b46429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b46429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b46429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3a5c43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3a5c43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5d70a7eb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5d70a7eb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www.researchgate.net/publication/347746772_HHATL_is_differentially_expressed_in_primary_tumors_and_brain_metastases_in_humans_with_breast_canc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pubmed.ncbi.nlm.nih.gov/29748147/" TargetMode="External"/><Relationship Id="rId5" Type="http://schemas.openxmlformats.org/officeDocument/2006/relationships/hyperlink" Target="https://www.ncbi.nlm.nih.gov/pmc/articles/PMC5735345/" TargetMode="External"/><Relationship Id="rId6" Type="http://schemas.openxmlformats.org/officeDocument/2006/relationships/hyperlink" Target="https://www.pnas.org/content/115/18/4767" TargetMode="External"/><Relationship Id="rId7" Type="http://schemas.openxmlformats.org/officeDocument/2006/relationships/hyperlink" Target="https://www.ncbi.nlm.nih.gov/gene/5590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hyperlink" Target="https://arxiv.org/search/cs?searchtype=author&amp;query=Branco%2C+P" TargetMode="External"/><Relationship Id="rId5" Type="http://schemas.openxmlformats.org/officeDocument/2006/relationships/hyperlink" Target="https://arxiv.org/search/cs?searchtype=author&amp;query=Torgo%2C+L" TargetMode="External"/><Relationship Id="rId6" Type="http://schemas.openxmlformats.org/officeDocument/2006/relationships/hyperlink" Target="https://arxiv.org/search/cs?searchtype=author&amp;query=Ribeiro%2C+R" TargetMode="External"/><Relationship Id="rId7" Type="http://schemas.openxmlformats.org/officeDocument/2006/relationships/hyperlink" Target="https://arxiv.org/abs/1505.0165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17388"/>
            <a:ext cx="8520600" cy="1776600"/>
          </a:xfrm>
          <a:prstGeom prst="rect">
            <a:avLst/>
          </a:prstGeom>
        </p:spPr>
        <p:txBody>
          <a:bodyPr anchorCtr="0" anchor="b" bIns="91425" lIns="91425" spcFirstLastPara="1" rIns="91425" wrap="square" tIns="91425">
            <a:noAutofit/>
          </a:bodyPr>
          <a:lstStyle/>
          <a:p>
            <a:pPr indent="0" lvl="0" marL="457200" rtl="0" algn="l">
              <a:lnSpc>
                <a:spcPct val="100000"/>
              </a:lnSpc>
              <a:spcBef>
                <a:spcPts val="1200"/>
              </a:spcBef>
              <a:spcAft>
                <a:spcPts val="0"/>
              </a:spcAft>
              <a:buNone/>
            </a:pPr>
            <a:r>
              <a:rPr b="1" lang="en" sz="1600"/>
              <a:t>  EVALUATION OF BREAST CANCER RNA-SEQ GENE EXPRESSION PROFILE:</a:t>
            </a:r>
            <a:endParaRPr b="1" sz="1600"/>
          </a:p>
          <a:p>
            <a:pPr indent="0" lvl="0" marL="0" rtl="0" algn="l">
              <a:lnSpc>
                <a:spcPct val="100000"/>
              </a:lnSpc>
              <a:spcBef>
                <a:spcPts val="1200"/>
              </a:spcBef>
              <a:spcAft>
                <a:spcPts val="0"/>
              </a:spcAft>
              <a:buClr>
                <a:schemeClr val="dk1"/>
              </a:buClr>
              <a:buSzPts val="1100"/>
              <a:buFont typeface="Arial"/>
              <a:buNone/>
            </a:pPr>
            <a:r>
              <a:rPr b="1" lang="en" sz="1600"/>
              <a:t>                   PHENOTYPING, BIOMARKER DISCOVERY AND CLASSIFICATION</a:t>
            </a:r>
            <a:endParaRPr b="1" sz="1600"/>
          </a:p>
          <a:p>
            <a:pPr indent="0" lvl="0" marL="0" rtl="0" algn="l">
              <a:lnSpc>
                <a:spcPct val="115000"/>
              </a:lnSpc>
              <a:spcBef>
                <a:spcPts val="1200"/>
              </a:spcBef>
              <a:spcAft>
                <a:spcPts val="1200"/>
              </a:spcAft>
              <a:buNone/>
            </a:pPr>
            <a:r>
              <a:rPr lang="en" sz="2000">
                <a:solidFill>
                  <a:srgbClr val="434343"/>
                </a:solidFill>
                <a:latin typeface="Calibri"/>
                <a:ea typeface="Calibri"/>
                <a:cs typeface="Calibri"/>
                <a:sym typeface="Calibri"/>
              </a:rPr>
              <a:t>                                     Computational Medicine  02-518/02-718</a:t>
            </a:r>
            <a:endParaRPr sz="2000">
              <a:solidFill>
                <a:srgbClr val="434343"/>
              </a:solidFill>
              <a:latin typeface="Calibri"/>
              <a:ea typeface="Calibri"/>
              <a:cs typeface="Calibri"/>
              <a:sym typeface="Calibri"/>
            </a:endParaRPr>
          </a:p>
        </p:txBody>
      </p:sp>
      <p:sp>
        <p:nvSpPr>
          <p:cNvPr id="55" name="Google Shape;55;p13"/>
          <p:cNvSpPr txBox="1"/>
          <p:nvPr>
            <p:ph idx="1" type="subTitle"/>
          </p:nvPr>
        </p:nvSpPr>
        <p:spPr>
          <a:xfrm>
            <a:off x="85575" y="3457575"/>
            <a:ext cx="85206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1700">
              <a:solidFill>
                <a:schemeClr val="dk1"/>
              </a:solidFill>
            </a:endParaRPr>
          </a:p>
          <a:p>
            <a:pPr indent="0" lvl="0" marL="0" rtl="0" algn="l">
              <a:lnSpc>
                <a:spcPct val="80000"/>
              </a:lnSpc>
              <a:spcBef>
                <a:spcPts val="0"/>
              </a:spcBef>
              <a:spcAft>
                <a:spcPts val="0"/>
              </a:spcAft>
              <a:buNone/>
            </a:pPr>
            <a:r>
              <a:t/>
            </a:r>
            <a:endParaRPr sz="3500"/>
          </a:p>
        </p:txBody>
      </p:sp>
      <p:pic>
        <p:nvPicPr>
          <p:cNvPr id="56" name="Google Shape;56;p13"/>
          <p:cNvPicPr preferRelativeResize="0"/>
          <p:nvPr/>
        </p:nvPicPr>
        <p:blipFill>
          <a:blip r:embed="rId3">
            <a:alphaModFix/>
          </a:blip>
          <a:stretch>
            <a:fillRect/>
          </a:stretch>
        </p:blipFill>
        <p:spPr>
          <a:xfrm>
            <a:off x="0" y="4629150"/>
            <a:ext cx="3735901" cy="514350"/>
          </a:xfrm>
          <a:prstGeom prst="rect">
            <a:avLst/>
          </a:prstGeom>
          <a:noFill/>
          <a:ln>
            <a:noFill/>
          </a:ln>
        </p:spPr>
      </p:pic>
      <p:sp>
        <p:nvSpPr>
          <p:cNvPr id="57" name="Google Shape;57;p13"/>
          <p:cNvSpPr txBox="1"/>
          <p:nvPr/>
        </p:nvSpPr>
        <p:spPr>
          <a:xfrm>
            <a:off x="926050" y="3041375"/>
            <a:ext cx="7188600" cy="10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                     </a:t>
            </a:r>
            <a:r>
              <a:rPr i="1" lang="en">
                <a:latin typeface="Calibri"/>
                <a:ea typeface="Calibri"/>
                <a:cs typeface="Calibri"/>
                <a:sym typeface="Calibri"/>
              </a:rPr>
              <a:t>                                             </a:t>
            </a:r>
            <a:r>
              <a:rPr i="1" lang="en">
                <a:latin typeface="Calibri"/>
                <a:ea typeface="Calibri"/>
                <a:cs typeface="Calibri"/>
                <a:sym typeface="Calibri"/>
              </a:rPr>
              <a:t>Presented by</a:t>
            </a:r>
            <a:endParaRPr i="1">
              <a:latin typeface="Calibri"/>
              <a:ea typeface="Calibri"/>
              <a:cs typeface="Calibri"/>
              <a:sym typeface="Calibri"/>
            </a:endParaRPr>
          </a:p>
          <a:p>
            <a:pPr indent="0" lvl="0" marL="0" rtl="0" algn="l">
              <a:spcBef>
                <a:spcPts val="0"/>
              </a:spcBef>
              <a:spcAft>
                <a:spcPts val="0"/>
              </a:spcAft>
              <a:buNone/>
            </a:pPr>
            <a:r>
              <a:t/>
            </a:r>
            <a:endParaRPr i="1">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                        </a:t>
            </a:r>
            <a:r>
              <a:rPr lang="en" sz="1700">
                <a:solidFill>
                  <a:schemeClr val="dk1"/>
                </a:solidFill>
                <a:latin typeface="Calibri"/>
                <a:ea typeface="Calibri"/>
                <a:cs typeface="Calibri"/>
                <a:sym typeface="Calibri"/>
              </a:rPr>
              <a:t>Brittany Gomez , Michael Aksu, Priyamvada Kumar</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58" name="Google Shape;58;p13"/>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25" y="331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Calibri"/>
                <a:ea typeface="Calibri"/>
                <a:cs typeface="Calibri"/>
                <a:sym typeface="Calibri"/>
              </a:rPr>
              <a:t>       </a:t>
            </a:r>
            <a:endParaRPr b="1" sz="2220">
              <a:latin typeface="Calibri"/>
              <a:ea typeface="Calibri"/>
              <a:cs typeface="Calibri"/>
              <a:sym typeface="Calibri"/>
            </a:endParaRPr>
          </a:p>
        </p:txBody>
      </p:sp>
      <p:pic>
        <p:nvPicPr>
          <p:cNvPr id="207" name="Google Shape;207;p22"/>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208" name="Google Shape;208;p22"/>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txBox="1"/>
          <p:nvPr/>
        </p:nvSpPr>
        <p:spPr>
          <a:xfrm>
            <a:off x="5267450" y="4059025"/>
            <a:ext cx="35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0" name="Google Shape;210;p22"/>
          <p:cNvSpPr txBox="1"/>
          <p:nvPr/>
        </p:nvSpPr>
        <p:spPr>
          <a:xfrm>
            <a:off x="330575" y="805600"/>
            <a:ext cx="86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1" name="Google Shape;211;p22"/>
          <p:cNvSpPr txBox="1"/>
          <p:nvPr/>
        </p:nvSpPr>
        <p:spPr>
          <a:xfrm>
            <a:off x="-117025" y="733413"/>
            <a:ext cx="9144000" cy="10314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Char char="●"/>
            </a:pPr>
            <a:r>
              <a:rPr lang="en">
                <a:solidFill>
                  <a:schemeClr val="dk1"/>
                </a:solidFill>
              </a:rPr>
              <a:t>Achieved good classification metrics on test set </a:t>
            </a:r>
            <a:r>
              <a:rPr lang="en">
                <a:solidFill>
                  <a:schemeClr val="dk1"/>
                </a:solidFill>
              </a:rPr>
              <a:t>with a strict ANOVA F-test score threshold of &gt;=220. Reduced features from 17814 to 5 genes </a:t>
            </a:r>
            <a:endParaRPr>
              <a:solidFill>
                <a:schemeClr val="dk1"/>
              </a:solidFill>
            </a:endParaRPr>
          </a:p>
          <a:p>
            <a:pPr indent="0" lvl="0" marL="457200" rtl="0" algn="just">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a:solidFill>
                <a:schemeClr val="dk1"/>
              </a:solidFill>
            </a:endParaRPr>
          </a:p>
        </p:txBody>
      </p:sp>
      <p:sp>
        <p:nvSpPr>
          <p:cNvPr id="212" name="Google Shape;212;p22"/>
          <p:cNvSpPr txBox="1"/>
          <p:nvPr/>
        </p:nvSpPr>
        <p:spPr>
          <a:xfrm>
            <a:off x="3816725" y="4059025"/>
            <a:ext cx="53250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600">
                <a:solidFill>
                  <a:schemeClr val="dk1"/>
                </a:solidFill>
                <a:highlight>
                  <a:srgbClr val="FFFFFF"/>
                </a:highlight>
                <a:latin typeface="Calibri"/>
                <a:ea typeface="Calibri"/>
                <a:cs typeface="Calibri"/>
                <a:sym typeface="Calibri"/>
              </a:rPr>
              <a:t>*Xu, Y., Xu, W. H., Shi, S. N., Yang, X. L., Ren, Y. R., Zhuang, X. Y., Qu, Y. Y., Zhang, H. L., &amp; Zhang, X. F. (2020). Carbonic Anhydrase 4 serves as a Clinicopathological Biomarker for Outcomes and Immune Infiltration in Renal Cell Carcinoma, Lower Grade Glioma, Lung Adenocarcinoma and Uveal Melanoma. </a:t>
            </a:r>
            <a:r>
              <a:rPr i="1" lang="en" sz="600">
                <a:solidFill>
                  <a:schemeClr val="dk1"/>
                </a:solidFill>
                <a:latin typeface="Calibri"/>
                <a:ea typeface="Calibri"/>
                <a:cs typeface="Calibri"/>
                <a:sym typeface="Calibri"/>
              </a:rPr>
              <a:t>Journal of Cancer</a:t>
            </a:r>
            <a:r>
              <a:rPr lang="en" sz="600">
                <a:solidFill>
                  <a:schemeClr val="dk1"/>
                </a:solidFill>
                <a:highlight>
                  <a:srgbClr val="FFFFFF"/>
                </a:highlight>
                <a:latin typeface="Calibri"/>
                <a:ea typeface="Calibri"/>
                <a:cs typeface="Calibri"/>
                <a:sym typeface="Calibri"/>
              </a:rPr>
              <a:t>, </a:t>
            </a:r>
            <a:r>
              <a:rPr i="1" lang="en" sz="600">
                <a:solidFill>
                  <a:schemeClr val="dk1"/>
                </a:solidFill>
                <a:latin typeface="Calibri"/>
                <a:ea typeface="Calibri"/>
                <a:cs typeface="Calibri"/>
                <a:sym typeface="Calibri"/>
              </a:rPr>
              <a:t>11</a:t>
            </a:r>
            <a:r>
              <a:rPr lang="en" sz="600">
                <a:solidFill>
                  <a:schemeClr val="dk1"/>
                </a:solidFill>
                <a:highlight>
                  <a:srgbClr val="FFFFFF"/>
                </a:highlight>
                <a:latin typeface="Calibri"/>
                <a:ea typeface="Calibri"/>
                <a:cs typeface="Calibri"/>
                <a:sym typeface="Calibri"/>
              </a:rPr>
              <a:t>(20), 6101–6113. https://doi.org/10.7150/jca.46902</a:t>
            </a:r>
            <a:endParaRPr sz="6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600">
                <a:solidFill>
                  <a:schemeClr val="dk1"/>
                </a:solidFill>
                <a:highlight>
                  <a:srgbClr val="FFFFFF"/>
                </a:highlight>
                <a:latin typeface="Calibri"/>
                <a:ea typeface="Calibri"/>
                <a:cs typeface="Calibri"/>
                <a:sym typeface="Calibri"/>
              </a:rPr>
              <a:t>**Andriani F, Landoni E, Mensah M, Facchinetti F, Miceli R, Tagliabue E, et al. Diagnostic role of circulating extracellular matrix-related proteins in non-small cell lung cancer. </a:t>
            </a:r>
            <a:r>
              <a:rPr i="1" lang="en" sz="600">
                <a:solidFill>
                  <a:schemeClr val="dk1"/>
                </a:solidFill>
                <a:latin typeface="Calibri"/>
                <a:ea typeface="Calibri"/>
                <a:cs typeface="Calibri"/>
                <a:sym typeface="Calibri"/>
              </a:rPr>
              <a:t>BMC Cancer</a:t>
            </a:r>
            <a:r>
              <a:rPr lang="en" sz="600">
                <a:solidFill>
                  <a:schemeClr val="dk1"/>
                </a:solidFill>
                <a:highlight>
                  <a:srgbClr val="FFFFFF"/>
                </a:highlight>
                <a:latin typeface="Calibri"/>
                <a:ea typeface="Calibri"/>
                <a:cs typeface="Calibri"/>
                <a:sym typeface="Calibri"/>
              </a:rPr>
              <a:t> (2018) 18(1):899. doi: 10.1186/s12885-018-4772-0, *Makoukji J, Makhoul NJ, Khalil M, El-Sitt S, Aldin ES, Jabbour M, et al. Gene expression profiling of breast cancer in Lebanese women. </a:t>
            </a:r>
            <a:r>
              <a:rPr i="1" lang="en" sz="600">
                <a:solidFill>
                  <a:schemeClr val="dk1"/>
                </a:solidFill>
                <a:latin typeface="Calibri"/>
                <a:ea typeface="Calibri"/>
                <a:cs typeface="Calibri"/>
                <a:sym typeface="Calibri"/>
              </a:rPr>
              <a:t>Sci Rep</a:t>
            </a:r>
            <a:r>
              <a:rPr lang="en" sz="600">
                <a:solidFill>
                  <a:schemeClr val="dk1"/>
                </a:solidFill>
                <a:highlight>
                  <a:srgbClr val="FFFFFF"/>
                </a:highlight>
                <a:latin typeface="Calibri"/>
                <a:ea typeface="Calibri"/>
                <a:cs typeface="Calibri"/>
                <a:sym typeface="Calibri"/>
              </a:rPr>
              <a:t> (2016) 6:36639. doi: 10.1038/srep36639Haraldson K, Kashuba VI, Dmitriev AA, Senchenko VN, ***Kudryavtseva AV, Pavlova TV, Braga EA, Pronina IV, Kondratov AG, Rynditch AV, et al: LRRC3B gene is frequently epigenetically inactivated in several epithelial malignancies and inhibits cell growth and replication. Biochimie. 94:1151–1157. 2012</a:t>
            </a:r>
            <a:endParaRPr sz="6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600">
                <a:solidFill>
                  <a:schemeClr val="dk1"/>
                </a:solidFill>
                <a:highlight>
                  <a:srgbClr val="FFFFFF"/>
                </a:highlight>
                <a:uFill>
                  <a:noFill/>
                </a:uFill>
                <a:latin typeface="Calibri"/>
                <a:ea typeface="Calibri"/>
                <a:cs typeface="Calibri"/>
                <a:sym typeface="Calibri"/>
                <a:hlinkClick r:id="rId4">
                  <a:extLst>
                    <a:ext uri="{A12FA001-AC4F-418D-AE19-62706E023703}">
                      <ahyp:hlinkClr val="tx"/>
                    </a:ext>
                  </a:extLst>
                </a:hlinkClick>
              </a:rPr>
              <a:t>https://www.researchgate.net/publication/347746772_HHATL_is_differentially_expressed_in_primary_tumors_and_brain_metastases_in_humans_with_breast_cancer</a:t>
            </a:r>
            <a:r>
              <a:rPr lang="en" sz="600">
                <a:solidFill>
                  <a:schemeClr val="dk1"/>
                </a:solidFill>
                <a:highlight>
                  <a:srgbClr val="FFFFFF"/>
                </a:highlight>
                <a:latin typeface="Calibri"/>
                <a:ea typeface="Calibri"/>
                <a:cs typeface="Calibri"/>
                <a:sym typeface="Calibri"/>
              </a:rPr>
              <a:t> https://clincancerres.aacrjournals.org/content/15/12/4104</a:t>
            </a:r>
            <a:endParaRPr sz="6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t/>
            </a:r>
            <a:endParaRPr sz="600">
              <a:solidFill>
                <a:schemeClr val="dk1"/>
              </a:solidFill>
              <a:highlight>
                <a:srgbClr val="FFFFFF"/>
              </a:highlight>
            </a:endParaRPr>
          </a:p>
        </p:txBody>
      </p:sp>
      <p:sp>
        <p:nvSpPr>
          <p:cNvPr id="213" name="Google Shape;213;p22"/>
          <p:cNvSpPr/>
          <p:nvPr/>
        </p:nvSpPr>
        <p:spPr>
          <a:xfrm>
            <a:off x="6003026" y="1723700"/>
            <a:ext cx="936300" cy="400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CA4</a:t>
            </a:r>
            <a:endParaRPr/>
          </a:p>
        </p:txBody>
      </p:sp>
      <p:sp>
        <p:nvSpPr>
          <p:cNvPr id="214" name="Google Shape;214;p22"/>
          <p:cNvSpPr/>
          <p:nvPr/>
        </p:nvSpPr>
        <p:spPr>
          <a:xfrm>
            <a:off x="4111500" y="1723700"/>
            <a:ext cx="1024500" cy="400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MMP11</a:t>
            </a:r>
            <a:endParaRPr/>
          </a:p>
        </p:txBody>
      </p:sp>
      <p:sp>
        <p:nvSpPr>
          <p:cNvPr id="215" name="Google Shape;215;p22"/>
          <p:cNvSpPr/>
          <p:nvPr/>
        </p:nvSpPr>
        <p:spPr>
          <a:xfrm>
            <a:off x="2250901" y="1723700"/>
            <a:ext cx="1138500" cy="400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COL10A1</a:t>
            </a:r>
            <a:endParaRPr/>
          </a:p>
          <a:p>
            <a:pPr indent="0" lvl="0" marL="0" rtl="0" algn="l">
              <a:spcBef>
                <a:spcPts val="0"/>
              </a:spcBef>
              <a:spcAft>
                <a:spcPts val="0"/>
              </a:spcAft>
              <a:buNone/>
            </a:pPr>
            <a:r>
              <a:t/>
            </a:r>
            <a:endParaRPr/>
          </a:p>
        </p:txBody>
      </p:sp>
      <p:sp>
        <p:nvSpPr>
          <p:cNvPr id="216" name="Google Shape;216;p22"/>
          <p:cNvSpPr/>
          <p:nvPr/>
        </p:nvSpPr>
        <p:spPr>
          <a:xfrm>
            <a:off x="7806350" y="1723700"/>
            <a:ext cx="1024500" cy="400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LRRC3B</a:t>
            </a:r>
            <a:endParaRPr/>
          </a:p>
        </p:txBody>
      </p:sp>
      <p:sp>
        <p:nvSpPr>
          <p:cNvPr id="217" name="Google Shape;217;p22"/>
          <p:cNvSpPr/>
          <p:nvPr/>
        </p:nvSpPr>
        <p:spPr>
          <a:xfrm>
            <a:off x="657875" y="1723700"/>
            <a:ext cx="842400" cy="400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HHATL</a:t>
            </a:r>
            <a:endParaRPr/>
          </a:p>
        </p:txBody>
      </p:sp>
      <p:sp>
        <p:nvSpPr>
          <p:cNvPr id="218" name="Google Shape;218;p22"/>
          <p:cNvSpPr/>
          <p:nvPr/>
        </p:nvSpPr>
        <p:spPr>
          <a:xfrm>
            <a:off x="1004825" y="2194675"/>
            <a:ext cx="148500" cy="514500"/>
          </a:xfrm>
          <a:prstGeom prst="down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2785213" y="2210513"/>
            <a:ext cx="148500" cy="514500"/>
          </a:xfrm>
          <a:prstGeom prst="down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4565625" y="2222350"/>
            <a:ext cx="148500" cy="514500"/>
          </a:xfrm>
          <a:prstGeom prst="down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8244350" y="2194675"/>
            <a:ext cx="148500" cy="514500"/>
          </a:xfrm>
          <a:prstGeom prst="down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404975" y="2224538"/>
            <a:ext cx="148500" cy="514500"/>
          </a:xfrm>
          <a:prstGeom prst="down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txBox="1"/>
          <p:nvPr/>
        </p:nvSpPr>
        <p:spPr>
          <a:xfrm>
            <a:off x="1937825" y="2839700"/>
            <a:ext cx="1737300" cy="7389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Increased expression in breast, lung and gastric cancer </a:t>
            </a:r>
            <a:endParaRPr sz="1200"/>
          </a:p>
        </p:txBody>
      </p:sp>
      <p:sp>
        <p:nvSpPr>
          <p:cNvPr id="224" name="Google Shape;224;p22"/>
          <p:cNvSpPr txBox="1"/>
          <p:nvPr/>
        </p:nvSpPr>
        <p:spPr>
          <a:xfrm>
            <a:off x="7367350" y="2839700"/>
            <a:ext cx="1659600" cy="7389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Down-regulated </a:t>
            </a:r>
            <a:r>
              <a:rPr lang="en" sz="1200"/>
              <a:t>in b</a:t>
            </a:r>
            <a:r>
              <a:rPr lang="en" sz="1200"/>
              <a:t>reast and ovarian cancer </a:t>
            </a:r>
            <a:endParaRPr sz="1200"/>
          </a:p>
        </p:txBody>
      </p:sp>
      <p:sp>
        <p:nvSpPr>
          <p:cNvPr id="225" name="Google Shape;225;p22"/>
          <p:cNvSpPr txBox="1"/>
          <p:nvPr/>
        </p:nvSpPr>
        <p:spPr>
          <a:xfrm>
            <a:off x="5573376" y="2839700"/>
            <a:ext cx="1659600" cy="7389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Down-regulated </a:t>
            </a:r>
            <a:r>
              <a:rPr lang="en" sz="1200"/>
              <a:t>in b</a:t>
            </a:r>
            <a:r>
              <a:rPr lang="en" sz="1200"/>
              <a:t>reast, lung and kidney cancer</a:t>
            </a:r>
            <a:endParaRPr sz="1200"/>
          </a:p>
        </p:txBody>
      </p:sp>
      <p:sp>
        <p:nvSpPr>
          <p:cNvPr id="226" name="Google Shape;226;p22"/>
          <p:cNvSpPr txBox="1"/>
          <p:nvPr/>
        </p:nvSpPr>
        <p:spPr>
          <a:xfrm>
            <a:off x="185050" y="2835300"/>
            <a:ext cx="1659600" cy="7389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Increased expression in b</a:t>
            </a:r>
            <a:r>
              <a:rPr lang="en" sz="1200"/>
              <a:t>reast, skin and thyroid cancer</a:t>
            </a:r>
            <a:endParaRPr sz="1200"/>
          </a:p>
        </p:txBody>
      </p:sp>
      <p:sp>
        <p:nvSpPr>
          <p:cNvPr id="227" name="Google Shape;227;p22"/>
          <p:cNvSpPr txBox="1"/>
          <p:nvPr/>
        </p:nvSpPr>
        <p:spPr>
          <a:xfrm>
            <a:off x="3779400" y="2835288"/>
            <a:ext cx="1659600" cy="7389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Increased expression in </a:t>
            </a:r>
            <a:r>
              <a:rPr lang="en" sz="1200"/>
              <a:t>b</a:t>
            </a:r>
            <a:r>
              <a:rPr lang="en" sz="1200"/>
              <a:t>reast, lung and gastric cancer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txBox="1"/>
          <p:nvPr/>
        </p:nvSpPr>
        <p:spPr>
          <a:xfrm>
            <a:off x="705150" y="1794000"/>
            <a:ext cx="23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4" name="Google Shape;234;p23"/>
          <p:cNvSpPr txBox="1"/>
          <p:nvPr/>
        </p:nvSpPr>
        <p:spPr>
          <a:xfrm>
            <a:off x="311700" y="1794000"/>
            <a:ext cx="23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23"/>
          <p:cNvSpPr txBox="1"/>
          <p:nvPr/>
        </p:nvSpPr>
        <p:spPr>
          <a:xfrm>
            <a:off x="601450" y="1887325"/>
            <a:ext cx="1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 name="Google Shape;236;p23"/>
          <p:cNvSpPr txBox="1"/>
          <p:nvPr/>
        </p:nvSpPr>
        <p:spPr>
          <a:xfrm>
            <a:off x="310450" y="390900"/>
            <a:ext cx="7239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Classification task</a:t>
            </a:r>
            <a:r>
              <a:rPr lang="en" sz="1700">
                <a:solidFill>
                  <a:schemeClr val="dk1"/>
                </a:solidFill>
              </a:rPr>
              <a:t> - </a:t>
            </a:r>
            <a:r>
              <a:rPr b="1" lang="en" sz="1700">
                <a:solidFill>
                  <a:srgbClr val="434343"/>
                </a:solidFill>
              </a:rPr>
              <a:t>GridSearchCV with 11 genes </a:t>
            </a:r>
            <a:endParaRPr b="1" sz="1700">
              <a:solidFill>
                <a:srgbClr val="434343"/>
              </a:solidFill>
            </a:endParaRPr>
          </a:p>
        </p:txBody>
      </p:sp>
      <p:sp>
        <p:nvSpPr>
          <p:cNvPr id="237" name="Google Shape;237;p23"/>
          <p:cNvSpPr txBox="1"/>
          <p:nvPr/>
        </p:nvSpPr>
        <p:spPr>
          <a:xfrm>
            <a:off x="1306625" y="16488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8" name="Google Shape;238;p23"/>
          <p:cNvSpPr txBox="1"/>
          <p:nvPr/>
        </p:nvSpPr>
        <p:spPr>
          <a:xfrm>
            <a:off x="1459025" y="18012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9" name="Google Shape;239;p23"/>
          <p:cNvSpPr txBox="1"/>
          <p:nvPr/>
        </p:nvSpPr>
        <p:spPr>
          <a:xfrm>
            <a:off x="1611425" y="19536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0" name="Google Shape;240;p23"/>
          <p:cNvSpPr txBox="1"/>
          <p:nvPr/>
        </p:nvSpPr>
        <p:spPr>
          <a:xfrm>
            <a:off x="6150325" y="19536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41" name="Google Shape;241;p23"/>
          <p:cNvGraphicFramePr/>
          <p:nvPr/>
        </p:nvGraphicFramePr>
        <p:xfrm>
          <a:off x="805700" y="837304"/>
          <a:ext cx="3000000" cy="3000000"/>
        </p:xfrm>
        <a:graphic>
          <a:graphicData uri="http://schemas.openxmlformats.org/drawingml/2006/table">
            <a:tbl>
              <a:tblPr>
                <a:noFill/>
                <a:tableStyleId>{717C0A0C-EBBB-48EA-8815-FAF9DB151CE4}</a:tableStyleId>
              </a:tblPr>
              <a:tblGrid>
                <a:gridCol w="1805875"/>
                <a:gridCol w="1952975"/>
                <a:gridCol w="2172250"/>
                <a:gridCol w="1808150"/>
              </a:tblGrid>
              <a:tr h="579100">
                <a:tc>
                  <a:txBody>
                    <a:bodyPr/>
                    <a:lstStyle/>
                    <a:p>
                      <a:pPr indent="0" lvl="0" marL="0" rtl="0" algn="l">
                        <a:spcBef>
                          <a:spcPts val="0"/>
                        </a:spcBef>
                        <a:spcAft>
                          <a:spcPts val="0"/>
                        </a:spcAft>
                        <a:buNone/>
                      </a:pPr>
                      <a:r>
                        <a:rPr lang="en"/>
                        <a:t>Models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      Random Forest</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  K Nearest Neighbors</a:t>
                      </a:r>
                      <a:endParaRPr sz="1300">
                        <a:solidFill>
                          <a:schemeClr val="dk1"/>
                        </a:solidFill>
                      </a:endParaRPr>
                    </a:p>
                    <a:p>
                      <a:pPr indent="0" lvl="0" marL="0" rtl="0" algn="l">
                        <a:spcBef>
                          <a:spcPts val="0"/>
                        </a:spcBef>
                        <a:spcAft>
                          <a:spcPts val="0"/>
                        </a:spcAft>
                        <a:buNone/>
                      </a:pPr>
                      <a:r>
                        <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Multilayer Perceptron</a:t>
                      </a:r>
                      <a:endParaRPr sz="1300">
                        <a:solidFill>
                          <a:schemeClr val="dk1"/>
                        </a:solidFill>
                      </a:endParaRPr>
                    </a:p>
                    <a:p>
                      <a:pPr indent="0" lvl="0" marL="0" rtl="0" algn="l">
                        <a:spcBef>
                          <a:spcPts val="0"/>
                        </a:spcBef>
                        <a:spcAft>
                          <a:spcPts val="0"/>
                        </a:spcAft>
                        <a:buNone/>
                      </a:pPr>
                      <a:r>
                        <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097250">
                <a:tc>
                  <a:txBody>
                    <a:bodyPr/>
                    <a:lstStyle/>
                    <a:p>
                      <a:pPr indent="0" lvl="0" marL="0" rtl="0" algn="l">
                        <a:spcBef>
                          <a:spcPts val="0"/>
                        </a:spcBef>
                        <a:spcAft>
                          <a:spcPts val="0"/>
                        </a:spcAft>
                        <a:buNone/>
                      </a:pPr>
                      <a:r>
                        <a:rPr lang="en" sz="1200"/>
                        <a:t>Hyperparameters tested </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Max_depth</a:t>
                      </a:r>
                      <a:r>
                        <a:rPr lang="en" sz="1000"/>
                        <a:t>:[80,10]</a:t>
                      </a:r>
                      <a:endParaRPr sz="1000"/>
                    </a:p>
                    <a:p>
                      <a:pPr indent="0" lvl="0" marL="0" rtl="0" algn="l">
                        <a:spcBef>
                          <a:spcPts val="0"/>
                        </a:spcBef>
                        <a:spcAft>
                          <a:spcPts val="0"/>
                        </a:spcAft>
                        <a:buNone/>
                      </a:pPr>
                      <a:r>
                        <a:rPr b="1" lang="en" sz="1000"/>
                        <a:t>max_features</a:t>
                      </a:r>
                      <a:r>
                        <a:rPr lang="en" sz="1000"/>
                        <a:t>: [2, 3]</a:t>
                      </a:r>
                      <a:endParaRPr sz="1000"/>
                    </a:p>
                    <a:p>
                      <a:pPr indent="0" lvl="0" marL="0" rtl="0" algn="l">
                        <a:spcBef>
                          <a:spcPts val="0"/>
                        </a:spcBef>
                        <a:spcAft>
                          <a:spcPts val="0"/>
                        </a:spcAft>
                        <a:buNone/>
                      </a:pPr>
                      <a:r>
                        <a:rPr b="1" lang="en" sz="1000"/>
                        <a:t>min_samples_split</a:t>
                      </a:r>
                      <a:r>
                        <a:rPr lang="en" sz="1000"/>
                        <a:t>: [2,8,10]</a:t>
                      </a:r>
                      <a:endParaRPr sz="1000"/>
                    </a:p>
                    <a:p>
                      <a:pPr indent="0" lvl="0" marL="0" rtl="0" algn="l">
                        <a:spcBef>
                          <a:spcPts val="0"/>
                        </a:spcBef>
                        <a:spcAft>
                          <a:spcPts val="0"/>
                        </a:spcAft>
                        <a:buNone/>
                      </a:pPr>
                      <a:r>
                        <a:rPr b="1" lang="en" sz="1000"/>
                        <a:t>n_estimators</a:t>
                      </a:r>
                      <a:r>
                        <a:rPr lang="en" sz="1000"/>
                        <a:t>: [100,200]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n_neighbors</a:t>
                      </a:r>
                      <a:r>
                        <a:rPr lang="en" sz="1000"/>
                        <a:t>: [5,9,19]</a:t>
                      </a:r>
                      <a:endParaRPr sz="1000"/>
                    </a:p>
                    <a:p>
                      <a:pPr indent="0" lvl="0" marL="0" rtl="0" algn="l">
                        <a:spcBef>
                          <a:spcPts val="0"/>
                        </a:spcBef>
                        <a:spcAft>
                          <a:spcPts val="0"/>
                        </a:spcAft>
                        <a:buNone/>
                      </a:pPr>
                      <a:r>
                        <a:rPr b="1" lang="en" sz="1000"/>
                        <a:t>weights</a:t>
                      </a:r>
                      <a:r>
                        <a:rPr lang="en" sz="1000"/>
                        <a:t>: ['uniform','distance']</a:t>
                      </a:r>
                      <a:endParaRPr sz="1000"/>
                    </a:p>
                    <a:p>
                      <a:pPr indent="0" lvl="0" marL="0" rtl="0" algn="l">
                        <a:spcBef>
                          <a:spcPts val="0"/>
                        </a:spcBef>
                        <a:spcAft>
                          <a:spcPts val="0"/>
                        </a:spcAft>
                        <a:buNone/>
                      </a:pPr>
                      <a:r>
                        <a:rPr b="1" lang="en" sz="1000"/>
                        <a:t>metric</a:t>
                      </a:r>
                      <a:r>
                        <a:rPr lang="en" sz="1000"/>
                        <a:t>: ['minkowski','manhattan','euclidean']</a:t>
                      </a:r>
                      <a:endParaRPr sz="1000"/>
                    </a:p>
                    <a:p>
                      <a:pPr indent="0" lvl="0" marL="0" rtl="0" algn="l">
                        <a:spcBef>
                          <a:spcPts val="0"/>
                        </a:spcBef>
                        <a:spcAft>
                          <a:spcPts val="0"/>
                        </a:spcAft>
                        <a:buNone/>
                      </a:pPr>
                      <a:r>
                        <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hidden_layer_sizes</a:t>
                      </a:r>
                      <a:r>
                        <a:rPr lang="en" sz="1000"/>
                        <a:t>: [100,200],</a:t>
                      </a:r>
                      <a:endParaRPr sz="1000"/>
                    </a:p>
                    <a:p>
                      <a:pPr indent="0" lvl="0" marL="0" rtl="0" algn="l">
                        <a:spcBef>
                          <a:spcPts val="0"/>
                        </a:spcBef>
                        <a:spcAft>
                          <a:spcPts val="0"/>
                        </a:spcAft>
                        <a:buNone/>
                      </a:pPr>
                      <a:r>
                        <a:rPr b="1" lang="en" sz="1000"/>
                        <a:t>alpha</a:t>
                      </a:r>
                      <a:r>
                        <a:rPr lang="en" sz="1000"/>
                        <a:t>: [0.0001,0.001]</a:t>
                      </a:r>
                      <a:endParaRPr sz="1000"/>
                    </a:p>
                    <a:p>
                      <a:pPr indent="0" lvl="0" marL="0" rtl="0" algn="l">
                        <a:spcBef>
                          <a:spcPts val="0"/>
                        </a:spcBef>
                        <a:spcAft>
                          <a:spcPts val="0"/>
                        </a:spcAft>
                        <a:buNone/>
                      </a:pPr>
                      <a:r>
                        <a:rPr b="1" lang="en" sz="1000"/>
                        <a:t>learning_rate</a:t>
                      </a:r>
                      <a:r>
                        <a:rPr lang="en" sz="1000"/>
                        <a:t>: ['constant', 'adaptive']</a:t>
                      </a:r>
                      <a:endParaRPr sz="1000"/>
                    </a:p>
                    <a:p>
                      <a:pPr indent="0" lvl="0" marL="0" rtl="0" algn="l">
                        <a:spcBef>
                          <a:spcPts val="0"/>
                        </a:spcBef>
                        <a:spcAft>
                          <a:spcPts val="0"/>
                        </a:spcAft>
                        <a:buNone/>
                      </a:pPr>
                      <a:r>
                        <a:rPr b="1" lang="en" sz="1000"/>
                        <a:t>max_iter</a:t>
                      </a:r>
                      <a:r>
                        <a:rPr lang="en" sz="1000"/>
                        <a:t>:[400,500]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83625">
                <a:tc>
                  <a:txBody>
                    <a:bodyPr/>
                    <a:lstStyle/>
                    <a:p>
                      <a:pPr indent="0" lvl="0" marL="0" rtl="0" algn="l">
                        <a:spcBef>
                          <a:spcPts val="0"/>
                        </a:spcBef>
                        <a:spcAft>
                          <a:spcPts val="0"/>
                        </a:spcAft>
                        <a:buNone/>
                      </a:pPr>
                      <a:r>
                        <a:rPr lang="en" sz="1200"/>
                        <a:t>Best hyperparameters for micro averaged F1 score</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max_depth</a:t>
                      </a:r>
                      <a:r>
                        <a:rPr lang="en" sz="1000"/>
                        <a:t>: 80</a:t>
                      </a:r>
                      <a:endParaRPr sz="1000"/>
                    </a:p>
                    <a:p>
                      <a:pPr indent="0" lvl="0" marL="0" rtl="0" algn="l">
                        <a:spcBef>
                          <a:spcPts val="0"/>
                        </a:spcBef>
                        <a:spcAft>
                          <a:spcPts val="0"/>
                        </a:spcAft>
                        <a:buNone/>
                      </a:pPr>
                      <a:r>
                        <a:rPr b="1" lang="en" sz="1000"/>
                        <a:t>max_features</a:t>
                      </a:r>
                      <a:r>
                        <a:rPr lang="en" sz="1000"/>
                        <a:t>: 2 </a:t>
                      </a:r>
                      <a:r>
                        <a:rPr b="1" lang="en" sz="1000"/>
                        <a:t>min_samples_split</a:t>
                      </a:r>
                      <a:r>
                        <a:rPr lang="en" sz="1000"/>
                        <a:t>: 2 </a:t>
                      </a:r>
                      <a:endParaRPr sz="1000"/>
                    </a:p>
                    <a:p>
                      <a:pPr indent="0" lvl="0" marL="0" rtl="0" algn="l">
                        <a:spcBef>
                          <a:spcPts val="0"/>
                        </a:spcBef>
                        <a:spcAft>
                          <a:spcPts val="0"/>
                        </a:spcAft>
                        <a:buNone/>
                      </a:pPr>
                      <a:r>
                        <a:rPr b="1" lang="en" sz="1000"/>
                        <a:t>n_estimators</a:t>
                      </a:r>
                      <a:r>
                        <a:rPr lang="en" sz="1000"/>
                        <a:t>: 200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rPr>
                        <a:t>n_neighbors</a:t>
                      </a:r>
                      <a:r>
                        <a:rPr lang="en" sz="1000">
                          <a:solidFill>
                            <a:schemeClr val="dk1"/>
                          </a:solidFill>
                        </a:rPr>
                        <a:t>: 5, </a:t>
                      </a:r>
                      <a:endParaRPr sz="1000">
                        <a:solidFill>
                          <a:schemeClr val="dk1"/>
                        </a:solidFill>
                      </a:endParaRPr>
                    </a:p>
                    <a:p>
                      <a:pPr indent="0" lvl="0" marL="0" rtl="0" algn="l">
                        <a:lnSpc>
                          <a:spcPct val="115000"/>
                        </a:lnSpc>
                        <a:spcBef>
                          <a:spcPts val="0"/>
                        </a:spcBef>
                        <a:spcAft>
                          <a:spcPts val="0"/>
                        </a:spcAft>
                        <a:buNone/>
                      </a:pPr>
                      <a:r>
                        <a:rPr b="1" lang="en" sz="1000">
                          <a:solidFill>
                            <a:schemeClr val="dk1"/>
                          </a:solidFill>
                        </a:rPr>
                        <a:t>weights</a:t>
                      </a:r>
                      <a:r>
                        <a:rPr lang="en" sz="1000">
                          <a:solidFill>
                            <a:schemeClr val="dk1"/>
                          </a:solidFill>
                        </a:rPr>
                        <a:t>: 'uniform'</a:t>
                      </a:r>
                      <a:endParaRPr sz="1000">
                        <a:solidFill>
                          <a:schemeClr val="dk1"/>
                        </a:solidFill>
                      </a:endParaRPr>
                    </a:p>
                    <a:p>
                      <a:pPr indent="0" lvl="0" marL="0" rtl="0" algn="l">
                        <a:lnSpc>
                          <a:spcPct val="115000"/>
                        </a:lnSpc>
                        <a:spcBef>
                          <a:spcPts val="0"/>
                        </a:spcBef>
                        <a:spcAft>
                          <a:spcPts val="0"/>
                        </a:spcAft>
                        <a:buNone/>
                      </a:pPr>
                      <a:r>
                        <a:rPr b="1" lang="en" sz="1000">
                          <a:solidFill>
                            <a:schemeClr val="dk1"/>
                          </a:solidFill>
                        </a:rPr>
                        <a:t>metric</a:t>
                      </a:r>
                      <a:r>
                        <a:rPr lang="en" sz="1000">
                          <a:solidFill>
                            <a:schemeClr val="dk1"/>
                          </a:solidFill>
                        </a:rPr>
                        <a:t>: 'minkowski'</a:t>
                      </a:r>
                      <a:endParaRPr sz="1000">
                        <a:solidFill>
                          <a:schemeClr val="dk1"/>
                        </a:solidFill>
                      </a:endParaRPr>
                    </a:p>
                    <a:p>
                      <a:pPr indent="0" lvl="0" marL="0" rtl="0" algn="l">
                        <a:spcBef>
                          <a:spcPts val="0"/>
                        </a:spcBef>
                        <a:spcAft>
                          <a:spcPts val="0"/>
                        </a:spcAft>
                        <a:buNone/>
                      </a:pPr>
                      <a:r>
                        <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hidden_layer_sizes</a:t>
                      </a:r>
                      <a:r>
                        <a:rPr lang="en" sz="1000">
                          <a:solidFill>
                            <a:schemeClr val="dk1"/>
                          </a:solidFill>
                        </a:rPr>
                        <a:t>: 100 </a:t>
                      </a:r>
                      <a:endParaRPr sz="1000">
                        <a:solidFill>
                          <a:schemeClr val="dk1"/>
                        </a:solidFill>
                      </a:endParaRPr>
                    </a:p>
                    <a:p>
                      <a:pPr indent="0" lvl="0" marL="0" rtl="0" algn="l">
                        <a:spcBef>
                          <a:spcPts val="0"/>
                        </a:spcBef>
                        <a:spcAft>
                          <a:spcPts val="0"/>
                        </a:spcAft>
                        <a:buNone/>
                      </a:pPr>
                      <a:r>
                        <a:rPr b="1" lang="en" sz="1000">
                          <a:solidFill>
                            <a:schemeClr val="dk1"/>
                          </a:solidFill>
                        </a:rPr>
                        <a:t>alpha</a:t>
                      </a:r>
                      <a:r>
                        <a:rPr lang="en" sz="1000">
                          <a:solidFill>
                            <a:schemeClr val="dk1"/>
                          </a:solidFill>
                        </a:rPr>
                        <a:t>: 0.001 </a:t>
                      </a:r>
                      <a:endParaRPr sz="1000">
                        <a:solidFill>
                          <a:schemeClr val="dk1"/>
                        </a:solidFill>
                      </a:endParaRPr>
                    </a:p>
                    <a:p>
                      <a:pPr indent="0" lvl="0" marL="0" rtl="0" algn="l">
                        <a:spcBef>
                          <a:spcPts val="0"/>
                        </a:spcBef>
                        <a:spcAft>
                          <a:spcPts val="0"/>
                        </a:spcAft>
                        <a:buNone/>
                      </a:pPr>
                      <a:r>
                        <a:rPr b="1" lang="en" sz="1000">
                          <a:solidFill>
                            <a:schemeClr val="dk1"/>
                          </a:solidFill>
                        </a:rPr>
                        <a:t>learning_rate</a:t>
                      </a:r>
                      <a:r>
                        <a:rPr lang="en" sz="1000">
                          <a:solidFill>
                            <a:schemeClr val="dk1"/>
                          </a:solidFill>
                        </a:rPr>
                        <a:t>: 'constant'</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max_iter</a:t>
                      </a:r>
                      <a:r>
                        <a:rPr lang="en" sz="1000">
                          <a:solidFill>
                            <a:schemeClr val="dk1"/>
                          </a:solidFill>
                        </a:rPr>
                        <a:t>:400</a:t>
                      </a:r>
                      <a:endParaRPr sz="10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242" name="Google Shape;242;p23"/>
          <p:cNvPicPr preferRelativeResize="0"/>
          <p:nvPr/>
        </p:nvPicPr>
        <p:blipFill>
          <a:blip r:embed="rId3">
            <a:alphaModFix/>
          </a:blip>
          <a:stretch>
            <a:fillRect/>
          </a:stretch>
        </p:blipFill>
        <p:spPr>
          <a:xfrm>
            <a:off x="85575" y="4534125"/>
            <a:ext cx="3735901" cy="514350"/>
          </a:xfrm>
          <a:prstGeom prst="rect">
            <a:avLst/>
          </a:prstGeom>
          <a:noFill/>
          <a:ln>
            <a:noFill/>
          </a:ln>
        </p:spPr>
      </p:pic>
      <p:graphicFrame>
        <p:nvGraphicFramePr>
          <p:cNvPr id="243" name="Google Shape;243;p23"/>
          <p:cNvGraphicFramePr/>
          <p:nvPr/>
        </p:nvGraphicFramePr>
        <p:xfrm>
          <a:off x="805700" y="3610900"/>
          <a:ext cx="3000000" cy="3000000"/>
        </p:xfrm>
        <a:graphic>
          <a:graphicData uri="http://schemas.openxmlformats.org/drawingml/2006/table">
            <a:tbl>
              <a:tblPr>
                <a:noFill/>
                <a:tableStyleId>{717C0A0C-EBBB-48EA-8815-FAF9DB151CE4}</a:tableStyleId>
              </a:tblPr>
              <a:tblGrid>
                <a:gridCol w="1805875"/>
                <a:gridCol w="1952975"/>
                <a:gridCol w="2172250"/>
                <a:gridCol w="1808150"/>
              </a:tblGrid>
              <a:tr h="85347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Best hyperparameters for roc_auc  score</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rPr>
                        <a:t>max_depth</a:t>
                      </a:r>
                      <a:r>
                        <a:rPr lang="en" sz="1000">
                          <a:solidFill>
                            <a:schemeClr val="dk1"/>
                          </a:solidFill>
                        </a:rPr>
                        <a:t>: 80 </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max_features</a:t>
                      </a:r>
                      <a:r>
                        <a:rPr lang="en" sz="1000">
                          <a:solidFill>
                            <a:schemeClr val="dk1"/>
                          </a:solidFill>
                        </a:rPr>
                        <a:t>: 2 </a:t>
                      </a:r>
                      <a:r>
                        <a:rPr b="1" lang="en" sz="1000">
                          <a:solidFill>
                            <a:schemeClr val="dk1"/>
                          </a:solidFill>
                        </a:rPr>
                        <a:t>min_samples_split</a:t>
                      </a:r>
                      <a:r>
                        <a:rPr lang="en" sz="1000">
                          <a:solidFill>
                            <a:schemeClr val="dk1"/>
                          </a:solidFill>
                        </a:rPr>
                        <a:t>: 2 </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n_estimators</a:t>
                      </a:r>
                      <a:r>
                        <a:rPr lang="en" sz="1000">
                          <a:solidFill>
                            <a:schemeClr val="dk1"/>
                          </a:solidFill>
                        </a:rPr>
                        <a:t>: 200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n_neighbors</a:t>
                      </a:r>
                      <a:r>
                        <a:rPr lang="en" sz="1000">
                          <a:solidFill>
                            <a:schemeClr val="dk1"/>
                          </a:solidFill>
                        </a:rPr>
                        <a:t>: 5,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weights</a:t>
                      </a:r>
                      <a:r>
                        <a:rPr lang="en" sz="1000">
                          <a:solidFill>
                            <a:schemeClr val="dk1"/>
                          </a:solidFill>
                        </a:rPr>
                        <a:t>: 'uniform'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metric</a:t>
                      </a:r>
                      <a:r>
                        <a:rPr lang="en" sz="1000">
                          <a:solidFill>
                            <a:schemeClr val="dk1"/>
                          </a:solidFill>
                        </a:rPr>
                        <a:t>: 'minkowski'</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hidden_layer_sizes</a:t>
                      </a:r>
                      <a:r>
                        <a:rPr lang="en" sz="1000">
                          <a:solidFill>
                            <a:schemeClr val="dk1"/>
                          </a:solidFill>
                        </a:rPr>
                        <a:t>: 100 </a:t>
                      </a:r>
                      <a:endParaRPr sz="1000">
                        <a:solidFill>
                          <a:schemeClr val="dk1"/>
                        </a:solidFill>
                      </a:endParaRPr>
                    </a:p>
                    <a:p>
                      <a:pPr indent="0" lvl="0" marL="0" rtl="0" algn="l">
                        <a:spcBef>
                          <a:spcPts val="0"/>
                        </a:spcBef>
                        <a:spcAft>
                          <a:spcPts val="0"/>
                        </a:spcAft>
                        <a:buNone/>
                      </a:pPr>
                      <a:r>
                        <a:rPr b="1" lang="en" sz="1000">
                          <a:solidFill>
                            <a:schemeClr val="dk1"/>
                          </a:solidFill>
                        </a:rPr>
                        <a:t>alpha</a:t>
                      </a:r>
                      <a:r>
                        <a:rPr lang="en" sz="1000">
                          <a:solidFill>
                            <a:schemeClr val="dk1"/>
                          </a:solidFill>
                        </a:rPr>
                        <a:t>: 0.001 </a:t>
                      </a:r>
                      <a:endParaRPr sz="1000">
                        <a:solidFill>
                          <a:schemeClr val="dk1"/>
                        </a:solidFill>
                      </a:endParaRPr>
                    </a:p>
                    <a:p>
                      <a:pPr indent="0" lvl="0" marL="0" rtl="0" algn="l">
                        <a:spcBef>
                          <a:spcPts val="0"/>
                        </a:spcBef>
                        <a:spcAft>
                          <a:spcPts val="0"/>
                        </a:spcAft>
                        <a:buNone/>
                      </a:pPr>
                      <a:r>
                        <a:rPr b="1" lang="en" sz="1000">
                          <a:solidFill>
                            <a:schemeClr val="dk1"/>
                          </a:solidFill>
                        </a:rPr>
                        <a:t>learning_rate</a:t>
                      </a:r>
                      <a:r>
                        <a:rPr lang="en" sz="1000">
                          <a:solidFill>
                            <a:schemeClr val="dk1"/>
                          </a:solidFill>
                        </a:rPr>
                        <a:t>: 'constant'</a:t>
                      </a:r>
                      <a:endParaRPr sz="1000">
                        <a:solidFill>
                          <a:schemeClr val="dk1"/>
                        </a:solidFill>
                      </a:endParaRPr>
                    </a:p>
                    <a:p>
                      <a:pPr indent="0" lvl="0" marL="0" rtl="0" algn="l">
                        <a:spcBef>
                          <a:spcPts val="0"/>
                        </a:spcBef>
                        <a:spcAft>
                          <a:spcPts val="0"/>
                        </a:spcAft>
                        <a:buNone/>
                      </a:pPr>
                      <a:r>
                        <a:rPr b="1" lang="en" sz="1000">
                          <a:solidFill>
                            <a:schemeClr val="dk1"/>
                          </a:solidFill>
                        </a:rPr>
                        <a:t>max_iter</a:t>
                      </a:r>
                      <a:r>
                        <a:rPr lang="en" sz="1000">
                          <a:solidFill>
                            <a:schemeClr val="dk1"/>
                          </a:solidFill>
                        </a:rPr>
                        <a:t>:400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25" y="331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Calibri"/>
                <a:ea typeface="Calibri"/>
                <a:cs typeface="Calibri"/>
                <a:sym typeface="Calibri"/>
              </a:rPr>
              <a:t>       </a:t>
            </a:r>
            <a:endParaRPr b="1" sz="2220">
              <a:latin typeface="Calibri"/>
              <a:ea typeface="Calibri"/>
              <a:cs typeface="Calibri"/>
              <a:sym typeface="Calibri"/>
            </a:endParaRPr>
          </a:p>
        </p:txBody>
      </p:sp>
      <p:pic>
        <p:nvPicPr>
          <p:cNvPr id="249" name="Google Shape;249;p24"/>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250" name="Google Shape;250;p24"/>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txBox="1"/>
          <p:nvPr/>
        </p:nvSpPr>
        <p:spPr>
          <a:xfrm>
            <a:off x="6573325" y="4137275"/>
            <a:ext cx="194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For minority label</a:t>
            </a:r>
            <a:endParaRPr b="1"/>
          </a:p>
          <a:p>
            <a:pPr indent="0" lvl="0" marL="0" rtl="0" algn="l">
              <a:spcBef>
                <a:spcPts val="0"/>
              </a:spcBef>
              <a:spcAft>
                <a:spcPts val="0"/>
              </a:spcAft>
              <a:buNone/>
            </a:pPr>
            <a:r>
              <a:rPr b="1" lang="en"/>
              <a:t>**For majority label </a:t>
            </a:r>
            <a:endParaRPr b="1"/>
          </a:p>
        </p:txBody>
      </p:sp>
      <p:sp>
        <p:nvSpPr>
          <p:cNvPr id="252" name="Google Shape;252;p24"/>
          <p:cNvSpPr txBox="1"/>
          <p:nvPr/>
        </p:nvSpPr>
        <p:spPr>
          <a:xfrm>
            <a:off x="590488" y="644725"/>
            <a:ext cx="811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Classification Report for tumor vs Normal samples in Test Set with 11 genes (features) </a:t>
            </a:r>
            <a:endParaRPr sz="1500"/>
          </a:p>
        </p:txBody>
      </p:sp>
      <p:graphicFrame>
        <p:nvGraphicFramePr>
          <p:cNvPr id="253" name="Google Shape;253;p24"/>
          <p:cNvGraphicFramePr/>
          <p:nvPr/>
        </p:nvGraphicFramePr>
        <p:xfrm>
          <a:off x="952525" y="1519950"/>
          <a:ext cx="3000000" cy="3000000"/>
        </p:xfrm>
        <a:graphic>
          <a:graphicData uri="http://schemas.openxmlformats.org/drawingml/2006/table">
            <a:tbl>
              <a:tblPr>
                <a:noFill/>
                <a:tableStyleId>{717C0A0C-EBBB-48EA-8815-FAF9DB151CE4}</a:tableStyleId>
              </a:tblPr>
              <a:tblGrid>
                <a:gridCol w="1206500"/>
                <a:gridCol w="1206500"/>
                <a:gridCol w="1206500"/>
                <a:gridCol w="1206500"/>
                <a:gridCol w="1206500"/>
                <a:gridCol w="1361425"/>
              </a:tblGrid>
              <a:tr h="381000">
                <a:tc>
                  <a:txBody>
                    <a:bodyPr/>
                    <a:lstStyle/>
                    <a:p>
                      <a:pPr indent="0" lvl="0" marL="0" rtl="0" algn="l">
                        <a:spcBef>
                          <a:spcPts val="0"/>
                        </a:spcBef>
                        <a:spcAft>
                          <a:spcPts val="0"/>
                        </a:spcAft>
                        <a:buNone/>
                      </a:pPr>
                      <a:r>
                        <a:rPr b="1" lang="en"/>
                        <a:t>Model</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Accuracy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F1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Support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t>Random</a:t>
                      </a:r>
                      <a:endParaRPr b="1" sz="1200"/>
                    </a:p>
                    <a:p>
                      <a:pPr indent="0" lvl="0" marL="0" rtl="0" algn="l">
                        <a:spcBef>
                          <a:spcPts val="0"/>
                        </a:spcBef>
                        <a:spcAft>
                          <a:spcPts val="0"/>
                        </a:spcAft>
                        <a:buNone/>
                      </a:pPr>
                      <a:r>
                        <a:rPr b="1" lang="en" sz="1200"/>
                        <a:t>Forest</a:t>
                      </a:r>
                      <a:endParaRPr b="1"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0.88*</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0.93*</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7(minority)</a:t>
                      </a:r>
                      <a:endParaRPr/>
                    </a:p>
                    <a:p>
                      <a:pPr indent="0" lvl="0" marL="0" rtl="0" algn="l">
                        <a:spcBef>
                          <a:spcPts val="0"/>
                        </a:spcBef>
                        <a:spcAft>
                          <a:spcPts val="0"/>
                        </a:spcAft>
                        <a:buNone/>
                      </a:pPr>
                      <a:r>
                        <a:rPr lang="en"/>
                        <a:t>174(majority)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t>KNN</a:t>
                      </a:r>
                      <a:endParaRPr b="1"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7(minority)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174(majority)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t>MLP</a:t>
                      </a:r>
                      <a:endParaRPr b="1"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r>
                        <a:rPr lang="en"/>
                        <a:t>*</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r>
                        <a:rPr lang="en"/>
                        <a:t>*</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7(minority)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174(majority)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25" y="331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Calibri"/>
                <a:ea typeface="Calibri"/>
                <a:cs typeface="Calibri"/>
                <a:sym typeface="Calibri"/>
              </a:rPr>
              <a:t>  </a:t>
            </a:r>
            <a:endParaRPr b="1" sz="2220">
              <a:latin typeface="Calibri"/>
              <a:ea typeface="Calibri"/>
              <a:cs typeface="Calibri"/>
              <a:sym typeface="Calibri"/>
            </a:endParaRPr>
          </a:p>
        </p:txBody>
      </p:sp>
      <p:pic>
        <p:nvPicPr>
          <p:cNvPr id="259" name="Google Shape;259;p25"/>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260" name="Google Shape;260;p25"/>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txBox="1"/>
          <p:nvPr/>
        </p:nvSpPr>
        <p:spPr>
          <a:xfrm>
            <a:off x="330575" y="805600"/>
            <a:ext cx="86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2" name="Google Shape;262;p25"/>
          <p:cNvSpPr txBox="1"/>
          <p:nvPr/>
        </p:nvSpPr>
        <p:spPr>
          <a:xfrm>
            <a:off x="-117025" y="573725"/>
            <a:ext cx="9144000" cy="10314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Char char="●"/>
            </a:pPr>
            <a:r>
              <a:rPr lang="en">
                <a:solidFill>
                  <a:schemeClr val="dk1"/>
                </a:solidFill>
              </a:rPr>
              <a:t>Achieved good classification metrics on test set with a strict ANOVA F-test score threshold of &gt;=196. Reduced features from 17814 to 11 genes </a:t>
            </a:r>
            <a:endParaRPr>
              <a:solidFill>
                <a:schemeClr val="dk1"/>
              </a:solidFill>
            </a:endParaRPr>
          </a:p>
          <a:p>
            <a:pPr indent="0" lvl="0" marL="457200" rtl="0" algn="just">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a:solidFill>
                <a:schemeClr val="dk1"/>
              </a:solidFill>
            </a:endParaRPr>
          </a:p>
        </p:txBody>
      </p:sp>
      <p:sp>
        <p:nvSpPr>
          <p:cNvPr id="263" name="Google Shape;263;p25"/>
          <p:cNvSpPr txBox="1"/>
          <p:nvPr/>
        </p:nvSpPr>
        <p:spPr>
          <a:xfrm>
            <a:off x="4515100" y="4285250"/>
            <a:ext cx="43035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7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700">
                <a:solidFill>
                  <a:schemeClr val="dk1"/>
                </a:solidFill>
                <a:highlight>
                  <a:srgbClr val="FFFFFF"/>
                </a:highlight>
                <a:latin typeface="Calibri"/>
                <a:ea typeface="Calibri"/>
                <a:cs typeface="Calibri"/>
                <a:sym typeface="Calibri"/>
              </a:rPr>
              <a:t>Chen </a:t>
            </a:r>
            <a:r>
              <a:rPr i="1" lang="en" sz="700">
                <a:solidFill>
                  <a:schemeClr val="dk1"/>
                </a:solidFill>
                <a:highlight>
                  <a:srgbClr val="FFFFFF"/>
                </a:highlight>
                <a:latin typeface="Calibri"/>
                <a:ea typeface="Calibri"/>
                <a:cs typeface="Calibri"/>
                <a:sym typeface="Calibri"/>
              </a:rPr>
              <a:t>et al </a:t>
            </a:r>
            <a:r>
              <a:rPr lang="en" sz="700">
                <a:solidFill>
                  <a:schemeClr val="dk1"/>
                </a:solidFill>
                <a:highlight>
                  <a:srgbClr val="FFFFFF"/>
                </a:highlight>
                <a:latin typeface="Calibri"/>
                <a:ea typeface="Calibri"/>
                <a:cs typeface="Calibri"/>
                <a:sym typeface="Calibri"/>
              </a:rPr>
              <a:t>(2018) </a:t>
            </a:r>
            <a:r>
              <a:rPr lang="en" sz="700">
                <a:solidFill>
                  <a:schemeClr val="dk1"/>
                </a:solidFill>
                <a:highlight>
                  <a:srgbClr val="FFFFFF"/>
                </a:highlight>
                <a:uFill>
                  <a:noFill/>
                </a:uFill>
                <a:latin typeface="Calibri"/>
                <a:ea typeface="Calibri"/>
                <a:cs typeface="Calibri"/>
                <a:sym typeface="Calibri"/>
                <a:hlinkClick r:id="rId4">
                  <a:extLst>
                    <a:ext uri="{A12FA001-AC4F-418D-AE19-62706E023703}">
                      <ahyp:hlinkClr val="tx"/>
                    </a:ext>
                  </a:extLst>
                </a:hlinkClick>
              </a:rPr>
              <a:t>https://pubmed.ncbi.nlm.nih.gov/29748147/</a:t>
            </a:r>
            <a:endParaRPr sz="7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700">
                <a:solidFill>
                  <a:schemeClr val="dk1"/>
                </a:solidFill>
                <a:highlight>
                  <a:srgbClr val="FFFFFF"/>
                </a:highlight>
                <a:latin typeface="Calibri"/>
                <a:ea typeface="Calibri"/>
                <a:cs typeface="Calibri"/>
                <a:sym typeface="Calibri"/>
              </a:rPr>
              <a:t>Reham </a:t>
            </a:r>
            <a:r>
              <a:rPr i="1" lang="en" sz="700">
                <a:solidFill>
                  <a:schemeClr val="dk1"/>
                </a:solidFill>
                <a:highlight>
                  <a:srgbClr val="FFFFFF"/>
                </a:highlight>
                <a:latin typeface="Calibri"/>
                <a:ea typeface="Calibri"/>
                <a:cs typeface="Calibri"/>
                <a:sym typeface="Calibri"/>
              </a:rPr>
              <a:t>et al </a:t>
            </a:r>
            <a:r>
              <a:rPr lang="en" sz="700">
                <a:solidFill>
                  <a:schemeClr val="dk1"/>
                </a:solidFill>
                <a:highlight>
                  <a:srgbClr val="FFFFFF"/>
                </a:highlight>
                <a:latin typeface="Calibri"/>
                <a:ea typeface="Calibri"/>
                <a:cs typeface="Calibri"/>
                <a:sym typeface="Calibri"/>
              </a:rPr>
              <a:t>(2017) </a:t>
            </a:r>
            <a:r>
              <a:rPr lang="en" sz="700">
                <a:solidFill>
                  <a:schemeClr val="dk1"/>
                </a:solidFill>
                <a:highlight>
                  <a:srgbClr val="FFFFFF"/>
                </a:highlight>
                <a:uFill>
                  <a:noFill/>
                </a:uFill>
                <a:latin typeface="Calibri"/>
                <a:ea typeface="Calibri"/>
                <a:cs typeface="Calibri"/>
                <a:sym typeface="Calibri"/>
                <a:hlinkClick r:id="rId5">
                  <a:extLst>
                    <a:ext uri="{A12FA001-AC4F-418D-AE19-62706E023703}">
                      <ahyp:hlinkClr val="tx"/>
                    </a:ext>
                  </a:extLst>
                </a:hlinkClick>
              </a:rPr>
              <a:t>https://www.ncbi.nlm.nih.gov/pmc/articles/PMC5735345/</a:t>
            </a:r>
            <a:endParaRPr sz="7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700">
                <a:solidFill>
                  <a:schemeClr val="dk1"/>
                </a:solidFill>
                <a:highlight>
                  <a:srgbClr val="FFFFFF"/>
                </a:highlight>
                <a:latin typeface="Calibri"/>
                <a:ea typeface="Calibri"/>
                <a:cs typeface="Calibri"/>
                <a:sym typeface="Calibri"/>
              </a:rPr>
              <a:t>Tamura </a:t>
            </a:r>
            <a:r>
              <a:rPr i="1" lang="en" sz="700">
                <a:solidFill>
                  <a:schemeClr val="dk1"/>
                </a:solidFill>
                <a:highlight>
                  <a:srgbClr val="FFFFFF"/>
                </a:highlight>
                <a:latin typeface="Calibri"/>
                <a:ea typeface="Calibri"/>
                <a:cs typeface="Calibri"/>
                <a:sym typeface="Calibri"/>
              </a:rPr>
              <a:t>et al.</a:t>
            </a:r>
            <a:r>
              <a:rPr lang="en" sz="700">
                <a:solidFill>
                  <a:schemeClr val="dk1"/>
                </a:solidFill>
                <a:highlight>
                  <a:srgbClr val="FFFFFF"/>
                </a:highlight>
                <a:latin typeface="Calibri"/>
                <a:ea typeface="Calibri"/>
                <a:cs typeface="Calibri"/>
                <a:sym typeface="Calibri"/>
              </a:rPr>
              <a:t> (2019) </a:t>
            </a:r>
            <a:r>
              <a:rPr lang="en" sz="700">
                <a:solidFill>
                  <a:schemeClr val="dk1"/>
                </a:solidFill>
                <a:highlight>
                  <a:srgbClr val="FFFFFF"/>
                </a:highlight>
                <a:uFill>
                  <a:noFill/>
                </a:uFill>
                <a:latin typeface="Calibri"/>
                <a:ea typeface="Calibri"/>
                <a:cs typeface="Calibri"/>
                <a:sym typeface="Calibri"/>
                <a:hlinkClick r:id="rId6">
                  <a:extLst>
                    <a:ext uri="{A12FA001-AC4F-418D-AE19-62706E023703}">
                      <ahyp:hlinkClr val="tx"/>
                    </a:ext>
                  </a:extLst>
                </a:hlinkClick>
              </a:rPr>
              <a:t>https://www.pnas.org/content/115/18/4767</a:t>
            </a:r>
            <a:endParaRPr sz="7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700">
                <a:solidFill>
                  <a:schemeClr val="dk1"/>
                </a:solidFill>
                <a:highlight>
                  <a:srgbClr val="FFFFFF"/>
                </a:highlight>
                <a:uFill>
                  <a:noFill/>
                </a:uFill>
                <a:latin typeface="Calibri"/>
                <a:ea typeface="Calibri"/>
                <a:cs typeface="Calibri"/>
                <a:sym typeface="Calibri"/>
                <a:hlinkClick r:id="rId7">
                  <a:extLst>
                    <a:ext uri="{A12FA001-AC4F-418D-AE19-62706E023703}">
                      <ahyp:hlinkClr val="tx"/>
                    </a:ext>
                  </a:extLst>
                </a:hlinkClick>
              </a:rPr>
              <a:t>https://www.ncbi.nlm.nih.gov/gene/55908</a:t>
            </a:r>
            <a:endParaRPr sz="7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700">
                <a:solidFill>
                  <a:schemeClr val="dk1"/>
                </a:solidFill>
                <a:highlight>
                  <a:srgbClr val="FFFFFF"/>
                </a:highlight>
                <a:latin typeface="Calibri"/>
                <a:ea typeface="Calibri"/>
                <a:cs typeface="Calibri"/>
                <a:sym typeface="Calibri"/>
              </a:rPr>
              <a:t>Umemoto </a:t>
            </a:r>
            <a:r>
              <a:rPr i="1" lang="en" sz="700">
                <a:solidFill>
                  <a:schemeClr val="dk1"/>
                </a:solidFill>
                <a:highlight>
                  <a:srgbClr val="FFFFFF"/>
                </a:highlight>
                <a:latin typeface="Calibri"/>
                <a:ea typeface="Calibri"/>
                <a:cs typeface="Calibri"/>
                <a:sym typeface="Calibri"/>
              </a:rPr>
              <a:t>et al</a:t>
            </a:r>
            <a:r>
              <a:rPr lang="en" sz="700">
                <a:solidFill>
                  <a:schemeClr val="dk1"/>
                </a:solidFill>
                <a:highlight>
                  <a:srgbClr val="FFFFFF"/>
                </a:highlight>
                <a:latin typeface="Calibri"/>
                <a:ea typeface="Calibri"/>
                <a:cs typeface="Calibri"/>
                <a:sym typeface="Calibri"/>
              </a:rPr>
              <a:t> (2013) https://journals.plos.org/plosone/article?id=10.1371/journal.pone.0083681</a:t>
            </a:r>
            <a:endParaRPr sz="700">
              <a:solidFill>
                <a:schemeClr val="dk1"/>
              </a:solidFill>
              <a:highlight>
                <a:srgbClr val="FFFFFF"/>
              </a:highlight>
              <a:latin typeface="Calibri"/>
              <a:ea typeface="Calibri"/>
              <a:cs typeface="Calibri"/>
              <a:sym typeface="Calibri"/>
            </a:endParaRPr>
          </a:p>
          <a:p>
            <a:pPr indent="0" lvl="0" marL="0" rtl="0" algn="just">
              <a:spcBef>
                <a:spcPts val="0"/>
              </a:spcBef>
              <a:spcAft>
                <a:spcPts val="0"/>
              </a:spcAft>
              <a:buNone/>
            </a:pPr>
            <a:r>
              <a:t/>
            </a:r>
            <a:endParaRPr sz="600">
              <a:solidFill>
                <a:schemeClr val="dk1"/>
              </a:solidFill>
              <a:highlight>
                <a:srgbClr val="FFFFFF"/>
              </a:highlight>
            </a:endParaRPr>
          </a:p>
        </p:txBody>
      </p:sp>
      <p:sp>
        <p:nvSpPr>
          <p:cNvPr id="264" name="Google Shape;264;p25"/>
          <p:cNvSpPr/>
          <p:nvPr/>
        </p:nvSpPr>
        <p:spPr>
          <a:xfrm>
            <a:off x="657875" y="1731675"/>
            <a:ext cx="3163500" cy="587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HHATL, </a:t>
            </a:r>
            <a:r>
              <a:rPr lang="en">
                <a:solidFill>
                  <a:schemeClr val="dk1"/>
                </a:solidFill>
              </a:rPr>
              <a:t>LOC55908, COL10A1, </a:t>
            </a:r>
            <a:endParaRPr>
              <a:solidFill>
                <a:schemeClr val="dk1"/>
              </a:solidFill>
            </a:endParaRPr>
          </a:p>
          <a:p>
            <a:pPr indent="0" lvl="0" marL="0" rtl="0" algn="l">
              <a:spcBef>
                <a:spcPts val="0"/>
              </a:spcBef>
              <a:spcAft>
                <a:spcPts val="0"/>
              </a:spcAft>
              <a:buNone/>
            </a:pPr>
            <a:r>
              <a:rPr lang="en">
                <a:solidFill>
                  <a:schemeClr val="dk1"/>
                </a:solidFill>
              </a:rPr>
              <a:t>          MMP11, CPA1, GPAM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265" name="Google Shape;265;p25"/>
          <p:cNvSpPr/>
          <p:nvPr/>
        </p:nvSpPr>
        <p:spPr>
          <a:xfrm>
            <a:off x="2093800" y="2414600"/>
            <a:ext cx="148500" cy="514500"/>
          </a:xfrm>
          <a:prstGeom prst="down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6643075" y="2460763"/>
            <a:ext cx="148500" cy="514500"/>
          </a:xfrm>
          <a:prstGeom prst="down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txBox="1"/>
          <p:nvPr/>
        </p:nvSpPr>
        <p:spPr>
          <a:xfrm>
            <a:off x="5240650" y="3117325"/>
            <a:ext cx="3163500" cy="3693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      Down-regulated </a:t>
            </a:r>
            <a:r>
              <a:rPr lang="en" sz="1200"/>
              <a:t> in several cancers</a:t>
            </a:r>
            <a:endParaRPr sz="1200"/>
          </a:p>
        </p:txBody>
      </p:sp>
      <p:sp>
        <p:nvSpPr>
          <p:cNvPr id="268" name="Google Shape;268;p25"/>
          <p:cNvSpPr txBox="1"/>
          <p:nvPr/>
        </p:nvSpPr>
        <p:spPr>
          <a:xfrm>
            <a:off x="537875" y="3024925"/>
            <a:ext cx="3163500" cy="5541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         </a:t>
            </a:r>
            <a:r>
              <a:rPr lang="en" sz="1200"/>
              <a:t>Increased expression associated</a:t>
            </a:r>
            <a:endParaRPr sz="1200"/>
          </a:p>
          <a:p>
            <a:pPr indent="0" lvl="0" marL="0" rtl="0" algn="just">
              <a:spcBef>
                <a:spcPts val="0"/>
              </a:spcBef>
              <a:spcAft>
                <a:spcPts val="0"/>
              </a:spcAft>
              <a:buNone/>
            </a:pPr>
            <a:r>
              <a:rPr lang="en" sz="1200"/>
              <a:t>                 with several cancers  </a:t>
            </a:r>
            <a:endParaRPr sz="1200"/>
          </a:p>
        </p:txBody>
      </p:sp>
      <p:sp>
        <p:nvSpPr>
          <p:cNvPr id="269" name="Google Shape;269;p25"/>
          <p:cNvSpPr/>
          <p:nvPr/>
        </p:nvSpPr>
        <p:spPr>
          <a:xfrm>
            <a:off x="4914025" y="1731600"/>
            <a:ext cx="3606600" cy="587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CA4,</a:t>
            </a:r>
            <a:r>
              <a:rPr lang="en">
                <a:solidFill>
                  <a:schemeClr val="dk1"/>
                </a:solidFill>
              </a:rPr>
              <a:t> LRRC3B, CD300LG, </a:t>
            </a:r>
            <a:r>
              <a:rPr lang="en">
                <a:solidFill>
                  <a:schemeClr val="dk1"/>
                </a:solidFill>
              </a:rPr>
              <a:t>HSD17B13</a:t>
            </a:r>
            <a:endParaRPr>
              <a:solidFill>
                <a:schemeClr val="dk1"/>
              </a:solidFill>
            </a:endParaRPr>
          </a:p>
          <a:p>
            <a:pPr indent="0" lvl="0" marL="0" rtl="0" algn="l">
              <a:spcBef>
                <a:spcPts val="0"/>
              </a:spcBef>
              <a:spcAft>
                <a:spcPts val="0"/>
              </a:spcAft>
              <a:buNone/>
            </a:pPr>
            <a:r>
              <a:rPr lang="en">
                <a:solidFill>
                  <a:schemeClr val="dk1"/>
                </a:solidFill>
              </a:rPr>
              <a:t>                            GLYAT</a:t>
            </a:r>
            <a:endParaRPr>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1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26"/>
          <p:cNvPicPr preferRelativeResize="0"/>
          <p:nvPr/>
        </p:nvPicPr>
        <p:blipFill>
          <a:blip r:embed="rId3">
            <a:alphaModFix/>
          </a:blip>
          <a:stretch>
            <a:fillRect/>
          </a:stretch>
        </p:blipFill>
        <p:spPr>
          <a:xfrm>
            <a:off x="68875" y="4543525"/>
            <a:ext cx="3735901" cy="514350"/>
          </a:xfrm>
          <a:prstGeom prst="rect">
            <a:avLst/>
          </a:prstGeom>
          <a:noFill/>
          <a:ln>
            <a:noFill/>
          </a:ln>
        </p:spPr>
      </p:pic>
      <p:pic>
        <p:nvPicPr>
          <p:cNvPr id="276" name="Google Shape;276;p26"/>
          <p:cNvPicPr preferRelativeResize="0"/>
          <p:nvPr/>
        </p:nvPicPr>
        <p:blipFill>
          <a:blip r:embed="rId4">
            <a:alphaModFix/>
          </a:blip>
          <a:stretch>
            <a:fillRect/>
          </a:stretch>
        </p:blipFill>
        <p:spPr>
          <a:xfrm>
            <a:off x="168875" y="1302850"/>
            <a:ext cx="2797500" cy="2797500"/>
          </a:xfrm>
          <a:prstGeom prst="rect">
            <a:avLst/>
          </a:prstGeom>
          <a:noFill/>
          <a:ln>
            <a:noFill/>
          </a:ln>
        </p:spPr>
      </p:pic>
      <p:pic>
        <p:nvPicPr>
          <p:cNvPr id="277" name="Google Shape;277;p26"/>
          <p:cNvPicPr preferRelativeResize="0"/>
          <p:nvPr/>
        </p:nvPicPr>
        <p:blipFill>
          <a:blip r:embed="rId5">
            <a:alphaModFix/>
          </a:blip>
          <a:stretch>
            <a:fillRect/>
          </a:stretch>
        </p:blipFill>
        <p:spPr>
          <a:xfrm>
            <a:off x="3173250" y="1338288"/>
            <a:ext cx="2797500" cy="2797500"/>
          </a:xfrm>
          <a:prstGeom prst="rect">
            <a:avLst/>
          </a:prstGeom>
          <a:noFill/>
          <a:ln>
            <a:noFill/>
          </a:ln>
        </p:spPr>
      </p:pic>
      <p:sp>
        <p:nvSpPr>
          <p:cNvPr id="278" name="Google Shape;278;p26"/>
          <p:cNvSpPr txBox="1"/>
          <p:nvPr/>
        </p:nvSpPr>
        <p:spPr>
          <a:xfrm>
            <a:off x="-187425" y="351775"/>
            <a:ext cx="437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Calibri"/>
                <a:ea typeface="Calibri"/>
                <a:cs typeface="Calibri"/>
                <a:sym typeface="Calibri"/>
              </a:rPr>
              <a:t>Good Prognosis Gene Set</a:t>
            </a:r>
            <a:endParaRPr b="1" sz="2100">
              <a:latin typeface="Calibri"/>
              <a:ea typeface="Calibri"/>
              <a:cs typeface="Calibri"/>
              <a:sym typeface="Calibri"/>
            </a:endParaRPr>
          </a:p>
        </p:txBody>
      </p:sp>
      <p:pic>
        <p:nvPicPr>
          <p:cNvPr id="279" name="Google Shape;279;p26"/>
          <p:cNvPicPr preferRelativeResize="0"/>
          <p:nvPr/>
        </p:nvPicPr>
        <p:blipFill>
          <a:blip r:embed="rId6">
            <a:alphaModFix/>
          </a:blip>
          <a:stretch>
            <a:fillRect/>
          </a:stretch>
        </p:blipFill>
        <p:spPr>
          <a:xfrm>
            <a:off x="6177625" y="1338300"/>
            <a:ext cx="2797500" cy="2797500"/>
          </a:xfrm>
          <a:prstGeom prst="rect">
            <a:avLst/>
          </a:prstGeom>
          <a:noFill/>
          <a:ln>
            <a:noFill/>
          </a:ln>
        </p:spPr>
      </p:pic>
      <p:sp>
        <p:nvSpPr>
          <p:cNvPr id="280" name="Google Shape;280;p26"/>
          <p:cNvSpPr txBox="1"/>
          <p:nvPr/>
        </p:nvSpPr>
        <p:spPr>
          <a:xfrm>
            <a:off x="198425" y="859675"/>
            <a:ext cx="27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TNBC enriched over Her2</a:t>
            </a:r>
            <a:endParaRPr/>
          </a:p>
        </p:txBody>
      </p:sp>
      <p:sp>
        <p:nvSpPr>
          <p:cNvPr id="281" name="Google Shape;281;p26"/>
          <p:cNvSpPr txBox="1"/>
          <p:nvPr/>
        </p:nvSpPr>
        <p:spPr>
          <a:xfrm>
            <a:off x="3467550" y="859663"/>
            <a:ext cx="231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HR+ enriched over TNBC</a:t>
            </a:r>
            <a:endParaRPr/>
          </a:p>
        </p:txBody>
      </p:sp>
      <p:sp>
        <p:nvSpPr>
          <p:cNvPr id="282" name="Google Shape;282;p26"/>
          <p:cNvSpPr txBox="1"/>
          <p:nvPr/>
        </p:nvSpPr>
        <p:spPr>
          <a:xfrm>
            <a:off x="6314575" y="859675"/>
            <a:ext cx="25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HR+ enriched over Her2</a:t>
            </a:r>
            <a:endParaRPr/>
          </a:p>
        </p:txBody>
      </p:sp>
      <p:sp>
        <p:nvSpPr>
          <p:cNvPr id="283" name="Google Shape;283;p26"/>
          <p:cNvSpPr txBox="1"/>
          <p:nvPr/>
        </p:nvSpPr>
        <p:spPr>
          <a:xfrm>
            <a:off x="5102275" y="4466450"/>
            <a:ext cx="3735900" cy="85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600">
                <a:solidFill>
                  <a:srgbClr val="222222"/>
                </a:solidFill>
                <a:highlight>
                  <a:srgbClr val="FFFFFF"/>
                </a:highlight>
                <a:latin typeface="Calibri"/>
                <a:ea typeface="Calibri"/>
                <a:cs typeface="Calibri"/>
                <a:sym typeface="Calibri"/>
              </a:rPr>
              <a:t>Naderi, A., Teschendorff, A., Barbosa-Morais, N. </a:t>
            </a:r>
            <a:r>
              <a:rPr i="1" lang="en" sz="600">
                <a:solidFill>
                  <a:srgbClr val="222222"/>
                </a:solidFill>
                <a:highlight>
                  <a:srgbClr val="FFFFFF"/>
                </a:highlight>
                <a:latin typeface="Calibri"/>
                <a:ea typeface="Calibri"/>
                <a:cs typeface="Calibri"/>
                <a:sym typeface="Calibri"/>
              </a:rPr>
              <a:t>et al.</a:t>
            </a:r>
            <a:r>
              <a:rPr lang="en" sz="600">
                <a:solidFill>
                  <a:srgbClr val="222222"/>
                </a:solidFill>
                <a:highlight>
                  <a:srgbClr val="FFFFFF"/>
                </a:highlight>
                <a:latin typeface="Calibri"/>
                <a:ea typeface="Calibri"/>
                <a:cs typeface="Calibri"/>
                <a:sym typeface="Calibri"/>
              </a:rPr>
              <a:t> A gene-expression signature to predict survival in breast cancer across independent data sets. </a:t>
            </a:r>
            <a:r>
              <a:rPr i="1" lang="en" sz="600">
                <a:solidFill>
                  <a:srgbClr val="222222"/>
                </a:solidFill>
                <a:highlight>
                  <a:srgbClr val="FFFFFF"/>
                </a:highlight>
                <a:latin typeface="Calibri"/>
                <a:ea typeface="Calibri"/>
                <a:cs typeface="Calibri"/>
                <a:sym typeface="Calibri"/>
              </a:rPr>
              <a:t>Oncogene</a:t>
            </a:r>
            <a:r>
              <a:rPr lang="en" sz="600">
                <a:solidFill>
                  <a:srgbClr val="222222"/>
                </a:solidFill>
                <a:highlight>
                  <a:srgbClr val="FFFFFF"/>
                </a:highlight>
                <a:latin typeface="Calibri"/>
                <a:ea typeface="Calibri"/>
                <a:cs typeface="Calibri"/>
                <a:sym typeface="Calibri"/>
              </a:rPr>
              <a:t> 26, 1507–1516 (2007). https://doi.org/10.1038/sj.onc.1209920</a:t>
            </a:r>
            <a:r>
              <a:rPr lang="en" sz="600">
                <a:solidFill>
                  <a:srgbClr val="222222"/>
                </a:solidFill>
                <a:highlight>
                  <a:srgbClr val="FFFFFF"/>
                </a:highlight>
                <a:latin typeface="Calibri"/>
                <a:ea typeface="Calibri"/>
                <a:cs typeface="Calibri"/>
                <a:sym typeface="Calibri"/>
              </a:rPr>
              <a:t> http://www.gsea-msigdb.org/gsea/msigdb/geneset_page.jsp?geneSetName=NADERI_BREAST_CANCER_PROGNOSIS_UP</a:t>
            </a:r>
            <a:endParaRPr sz="600">
              <a:solidFill>
                <a:srgbClr val="222222"/>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None/>
            </a:pPr>
            <a:r>
              <a:t/>
            </a:r>
            <a:endParaRPr sz="1100">
              <a:solidFill>
                <a:schemeClr val="dk1"/>
              </a:solidFill>
            </a:endParaRPr>
          </a:p>
        </p:txBody>
      </p:sp>
      <p:sp>
        <p:nvSpPr>
          <p:cNvPr id="284" name="Google Shape;284;p26"/>
          <p:cNvSpPr txBox="1"/>
          <p:nvPr/>
        </p:nvSpPr>
        <p:spPr>
          <a:xfrm>
            <a:off x="466250" y="4143325"/>
            <a:ext cx="37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Fig.5 Enrichment Plots pt.1</a:t>
            </a:r>
            <a:endParaRPr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27"/>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290" name="Google Shape;290;p27"/>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27"/>
          <p:cNvPicPr preferRelativeResize="0"/>
          <p:nvPr/>
        </p:nvPicPr>
        <p:blipFill rotWithShape="1">
          <a:blip r:embed="rId4">
            <a:alphaModFix/>
          </a:blip>
          <a:srcRect b="0" l="0" r="57055" t="0"/>
          <a:stretch/>
        </p:blipFill>
        <p:spPr>
          <a:xfrm>
            <a:off x="1517000" y="1200438"/>
            <a:ext cx="2208450" cy="1209700"/>
          </a:xfrm>
          <a:prstGeom prst="rect">
            <a:avLst/>
          </a:prstGeom>
          <a:noFill/>
          <a:ln>
            <a:noFill/>
          </a:ln>
        </p:spPr>
      </p:pic>
      <p:pic>
        <p:nvPicPr>
          <p:cNvPr id="292" name="Google Shape;292;p27"/>
          <p:cNvPicPr preferRelativeResize="0"/>
          <p:nvPr/>
        </p:nvPicPr>
        <p:blipFill rotWithShape="1">
          <a:blip r:embed="rId5">
            <a:alphaModFix/>
          </a:blip>
          <a:srcRect b="0" l="0" r="56078" t="0"/>
          <a:stretch/>
        </p:blipFill>
        <p:spPr>
          <a:xfrm>
            <a:off x="1517000" y="2941038"/>
            <a:ext cx="2208449" cy="1209700"/>
          </a:xfrm>
          <a:prstGeom prst="rect">
            <a:avLst/>
          </a:prstGeom>
          <a:noFill/>
          <a:ln>
            <a:noFill/>
          </a:ln>
        </p:spPr>
      </p:pic>
      <p:sp>
        <p:nvSpPr>
          <p:cNvPr id="293" name="Google Shape;293;p27"/>
          <p:cNvSpPr txBox="1"/>
          <p:nvPr/>
        </p:nvSpPr>
        <p:spPr>
          <a:xfrm>
            <a:off x="1485275" y="831150"/>
            <a:ext cx="2271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Her2+</a:t>
            </a:r>
            <a:endParaRPr b="1" sz="1200"/>
          </a:p>
        </p:txBody>
      </p:sp>
      <p:sp>
        <p:nvSpPr>
          <p:cNvPr id="294" name="Google Shape;294;p27"/>
          <p:cNvSpPr txBox="1"/>
          <p:nvPr/>
        </p:nvSpPr>
        <p:spPr>
          <a:xfrm>
            <a:off x="1537025" y="2571750"/>
            <a:ext cx="2168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HR+</a:t>
            </a:r>
            <a:endParaRPr b="1" sz="1200"/>
          </a:p>
        </p:txBody>
      </p:sp>
      <p:pic>
        <p:nvPicPr>
          <p:cNvPr id="295" name="Google Shape;295;p27"/>
          <p:cNvPicPr preferRelativeResize="0"/>
          <p:nvPr/>
        </p:nvPicPr>
        <p:blipFill rotWithShape="1">
          <a:blip r:embed="rId6">
            <a:alphaModFix/>
          </a:blip>
          <a:srcRect b="0" l="0" r="63615" t="0"/>
          <a:stretch/>
        </p:blipFill>
        <p:spPr>
          <a:xfrm>
            <a:off x="4050825" y="1200450"/>
            <a:ext cx="2034275" cy="1209675"/>
          </a:xfrm>
          <a:prstGeom prst="rect">
            <a:avLst/>
          </a:prstGeom>
          <a:noFill/>
          <a:ln>
            <a:noFill/>
          </a:ln>
        </p:spPr>
      </p:pic>
      <p:pic>
        <p:nvPicPr>
          <p:cNvPr id="296" name="Google Shape;296;p27"/>
          <p:cNvPicPr preferRelativeResize="0"/>
          <p:nvPr/>
        </p:nvPicPr>
        <p:blipFill rotWithShape="1">
          <a:blip r:embed="rId7">
            <a:alphaModFix/>
          </a:blip>
          <a:srcRect b="0" l="0" r="56126" t="0"/>
          <a:stretch/>
        </p:blipFill>
        <p:spPr>
          <a:xfrm>
            <a:off x="4028625" y="2941050"/>
            <a:ext cx="2056475" cy="1209675"/>
          </a:xfrm>
          <a:prstGeom prst="rect">
            <a:avLst/>
          </a:prstGeom>
          <a:noFill/>
          <a:ln>
            <a:noFill/>
          </a:ln>
        </p:spPr>
      </p:pic>
      <p:sp>
        <p:nvSpPr>
          <p:cNvPr id="297" name="Google Shape;297;p27"/>
          <p:cNvSpPr txBox="1"/>
          <p:nvPr/>
        </p:nvSpPr>
        <p:spPr>
          <a:xfrm>
            <a:off x="4423313" y="831150"/>
            <a:ext cx="119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Her2+</a:t>
            </a:r>
            <a:endParaRPr b="1" sz="1200"/>
          </a:p>
        </p:txBody>
      </p:sp>
      <p:sp>
        <p:nvSpPr>
          <p:cNvPr id="298" name="Google Shape;298;p27"/>
          <p:cNvSpPr txBox="1"/>
          <p:nvPr/>
        </p:nvSpPr>
        <p:spPr>
          <a:xfrm>
            <a:off x="4290113" y="2571750"/>
            <a:ext cx="146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TNBC</a:t>
            </a:r>
            <a:endParaRPr b="1" sz="1200"/>
          </a:p>
        </p:txBody>
      </p:sp>
      <p:pic>
        <p:nvPicPr>
          <p:cNvPr id="299" name="Google Shape;299;p27"/>
          <p:cNvPicPr preferRelativeResize="0"/>
          <p:nvPr/>
        </p:nvPicPr>
        <p:blipFill rotWithShape="1">
          <a:blip r:embed="rId8">
            <a:alphaModFix/>
          </a:blip>
          <a:srcRect b="0" l="0" r="56224" t="0"/>
          <a:stretch/>
        </p:blipFill>
        <p:spPr>
          <a:xfrm>
            <a:off x="6408300" y="2941050"/>
            <a:ext cx="2208450" cy="1209675"/>
          </a:xfrm>
          <a:prstGeom prst="rect">
            <a:avLst/>
          </a:prstGeom>
          <a:noFill/>
          <a:ln>
            <a:noFill/>
          </a:ln>
        </p:spPr>
      </p:pic>
      <p:pic>
        <p:nvPicPr>
          <p:cNvPr id="300" name="Google Shape;300;p27"/>
          <p:cNvPicPr preferRelativeResize="0"/>
          <p:nvPr/>
        </p:nvPicPr>
        <p:blipFill rotWithShape="1">
          <a:blip r:embed="rId9">
            <a:alphaModFix/>
          </a:blip>
          <a:srcRect b="0" l="0" r="64262" t="0"/>
          <a:stretch/>
        </p:blipFill>
        <p:spPr>
          <a:xfrm>
            <a:off x="6378738" y="1200450"/>
            <a:ext cx="2208450" cy="1209675"/>
          </a:xfrm>
          <a:prstGeom prst="rect">
            <a:avLst/>
          </a:prstGeom>
          <a:noFill/>
          <a:ln>
            <a:noFill/>
          </a:ln>
        </p:spPr>
      </p:pic>
      <p:sp>
        <p:nvSpPr>
          <p:cNvPr id="301" name="Google Shape;301;p27"/>
          <p:cNvSpPr txBox="1"/>
          <p:nvPr/>
        </p:nvSpPr>
        <p:spPr>
          <a:xfrm>
            <a:off x="6620850" y="831150"/>
            <a:ext cx="168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HR+</a:t>
            </a:r>
            <a:endParaRPr b="1" sz="1200"/>
          </a:p>
        </p:txBody>
      </p:sp>
      <p:sp>
        <p:nvSpPr>
          <p:cNvPr id="302" name="Google Shape;302;p27"/>
          <p:cNvSpPr txBox="1"/>
          <p:nvPr/>
        </p:nvSpPr>
        <p:spPr>
          <a:xfrm>
            <a:off x="6587550" y="2571750"/>
            <a:ext cx="175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TNBC</a:t>
            </a:r>
            <a:endParaRPr b="1" sz="1200"/>
          </a:p>
        </p:txBody>
      </p:sp>
      <p:sp>
        <p:nvSpPr>
          <p:cNvPr id="303" name="Google Shape;303;p27"/>
          <p:cNvSpPr txBox="1"/>
          <p:nvPr/>
        </p:nvSpPr>
        <p:spPr>
          <a:xfrm>
            <a:off x="379425" y="354150"/>
            <a:ext cx="5180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libri"/>
                <a:ea typeface="Calibri"/>
                <a:cs typeface="Calibri"/>
                <a:sym typeface="Calibri"/>
              </a:rPr>
              <a:t>GSEA Hallmarks (50 gene sets) Top vs. Bottom</a:t>
            </a:r>
            <a:endParaRPr b="1" sz="1900">
              <a:latin typeface="Calibri"/>
              <a:ea typeface="Calibri"/>
              <a:cs typeface="Calibri"/>
              <a:sym typeface="Calibri"/>
            </a:endParaRPr>
          </a:p>
        </p:txBody>
      </p:sp>
      <p:sp>
        <p:nvSpPr>
          <p:cNvPr id="304" name="Google Shape;304;p27"/>
          <p:cNvSpPr txBox="1"/>
          <p:nvPr/>
        </p:nvSpPr>
        <p:spPr>
          <a:xfrm>
            <a:off x="288625" y="2371650"/>
            <a:ext cx="90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Vs.</a:t>
            </a:r>
            <a:endParaRPr b="1"/>
          </a:p>
        </p:txBody>
      </p:sp>
      <p:sp>
        <p:nvSpPr>
          <p:cNvPr id="305" name="Google Shape;305;p27"/>
          <p:cNvSpPr txBox="1"/>
          <p:nvPr/>
        </p:nvSpPr>
        <p:spPr>
          <a:xfrm>
            <a:off x="4028625" y="4681650"/>
            <a:ext cx="501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https://www.gsea-msigdb.org/gsea/msigdb/genesets.jsp?collection=H</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latin typeface="Calibri"/>
                <a:ea typeface="Calibri"/>
                <a:cs typeface="Calibri"/>
                <a:sym typeface="Calibri"/>
              </a:rPr>
              <a:t>GSEA Hallmarks - </a:t>
            </a:r>
            <a:r>
              <a:rPr b="1" lang="en" sz="2177">
                <a:solidFill>
                  <a:srgbClr val="434343"/>
                </a:solidFill>
                <a:latin typeface="Calibri"/>
                <a:ea typeface="Calibri"/>
                <a:cs typeface="Calibri"/>
                <a:sym typeface="Calibri"/>
              </a:rPr>
              <a:t>Her2+ Vs. HR+ TNFa Signaling</a:t>
            </a:r>
            <a:endParaRPr b="1" sz="2177">
              <a:solidFill>
                <a:srgbClr val="434343"/>
              </a:solidFill>
              <a:latin typeface="Calibri"/>
              <a:ea typeface="Calibri"/>
              <a:cs typeface="Calibri"/>
              <a:sym typeface="Calibri"/>
            </a:endParaRPr>
          </a:p>
          <a:p>
            <a:pPr indent="0" lvl="0" marL="0" rtl="0" algn="l">
              <a:spcBef>
                <a:spcPts val="0"/>
              </a:spcBef>
              <a:spcAft>
                <a:spcPts val="0"/>
              </a:spcAft>
              <a:buNone/>
            </a:pPr>
            <a:r>
              <a:rPr b="1" lang="en" sz="2466">
                <a:latin typeface="Calibri"/>
                <a:ea typeface="Calibri"/>
                <a:cs typeface="Calibri"/>
                <a:sym typeface="Calibri"/>
              </a:rPr>
              <a:t>Example</a:t>
            </a:r>
            <a:endParaRPr b="1" sz="2466">
              <a:latin typeface="Calibri"/>
              <a:ea typeface="Calibri"/>
              <a:cs typeface="Calibri"/>
              <a:sym typeface="Calibri"/>
            </a:endParaRPr>
          </a:p>
        </p:txBody>
      </p:sp>
      <p:sp>
        <p:nvSpPr>
          <p:cNvPr id="311" name="Google Shape;311;p28"/>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28"/>
          <p:cNvPicPr preferRelativeResize="0"/>
          <p:nvPr/>
        </p:nvPicPr>
        <p:blipFill>
          <a:blip r:embed="rId3">
            <a:alphaModFix/>
          </a:blip>
          <a:stretch>
            <a:fillRect/>
          </a:stretch>
        </p:blipFill>
        <p:spPr>
          <a:xfrm>
            <a:off x="68875" y="4543525"/>
            <a:ext cx="3735901" cy="514350"/>
          </a:xfrm>
          <a:prstGeom prst="rect">
            <a:avLst/>
          </a:prstGeom>
          <a:noFill/>
          <a:ln>
            <a:noFill/>
          </a:ln>
        </p:spPr>
      </p:pic>
      <p:pic>
        <p:nvPicPr>
          <p:cNvPr id="313" name="Google Shape;313;p28"/>
          <p:cNvPicPr preferRelativeResize="0"/>
          <p:nvPr/>
        </p:nvPicPr>
        <p:blipFill>
          <a:blip r:embed="rId4">
            <a:alphaModFix/>
          </a:blip>
          <a:stretch>
            <a:fillRect/>
          </a:stretch>
        </p:blipFill>
        <p:spPr>
          <a:xfrm>
            <a:off x="68875" y="1470288"/>
            <a:ext cx="8839200" cy="2620667"/>
          </a:xfrm>
          <a:prstGeom prst="rect">
            <a:avLst/>
          </a:prstGeom>
          <a:noFill/>
          <a:ln>
            <a:noFill/>
          </a:ln>
        </p:spPr>
      </p:pic>
      <p:sp>
        <p:nvSpPr>
          <p:cNvPr id="314" name="Google Shape;314;p28"/>
          <p:cNvSpPr txBox="1"/>
          <p:nvPr/>
        </p:nvSpPr>
        <p:spPr>
          <a:xfrm>
            <a:off x="244225" y="1472750"/>
            <a:ext cx="5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5" name="Google Shape;315;p28"/>
          <p:cNvSpPr txBox="1"/>
          <p:nvPr/>
        </p:nvSpPr>
        <p:spPr>
          <a:xfrm>
            <a:off x="303475" y="1236275"/>
            <a:ext cx="44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00"/>
                </a:solidFill>
                <a:latin typeface="Calibri"/>
                <a:ea typeface="Calibri"/>
                <a:cs typeface="Calibri"/>
                <a:sym typeface="Calibri"/>
              </a:rPr>
              <a:t>Her2+</a:t>
            </a:r>
            <a:endParaRPr sz="700">
              <a:solidFill>
                <a:srgbClr val="FF0000"/>
              </a:solidFill>
              <a:latin typeface="Calibri"/>
              <a:ea typeface="Calibri"/>
              <a:cs typeface="Calibri"/>
              <a:sym typeface="Calibri"/>
            </a:endParaRPr>
          </a:p>
        </p:txBody>
      </p:sp>
      <p:sp>
        <p:nvSpPr>
          <p:cNvPr id="316" name="Google Shape;316;p28"/>
          <p:cNvSpPr txBox="1"/>
          <p:nvPr/>
        </p:nvSpPr>
        <p:spPr>
          <a:xfrm>
            <a:off x="962100" y="1236275"/>
            <a:ext cx="61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00"/>
                </a:solidFill>
                <a:latin typeface="Calibri"/>
                <a:ea typeface="Calibri"/>
                <a:cs typeface="Calibri"/>
                <a:sym typeface="Calibri"/>
              </a:rPr>
              <a:t>HR+</a:t>
            </a:r>
            <a:endParaRPr sz="700">
              <a:solidFill>
                <a:srgbClr val="FF0000"/>
              </a:solidFill>
              <a:latin typeface="Calibri"/>
              <a:ea typeface="Calibri"/>
              <a:cs typeface="Calibri"/>
              <a:sym typeface="Calibri"/>
            </a:endParaRPr>
          </a:p>
        </p:txBody>
      </p:sp>
      <p:sp>
        <p:nvSpPr>
          <p:cNvPr id="317" name="Google Shape;317;p28"/>
          <p:cNvSpPr txBox="1"/>
          <p:nvPr/>
        </p:nvSpPr>
        <p:spPr>
          <a:xfrm>
            <a:off x="475200" y="4124788"/>
            <a:ext cx="705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Fig.6 Heat Map</a:t>
            </a:r>
            <a:endParaRPr b="1" sz="13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ph type="title"/>
          </p:nvPr>
        </p:nvSpPr>
        <p:spPr>
          <a:xfrm>
            <a:off x="311700" y="445025"/>
            <a:ext cx="8520600" cy="72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a:latin typeface="Calibri"/>
                <a:ea typeface="Calibri"/>
                <a:cs typeface="Calibri"/>
                <a:sym typeface="Calibri"/>
              </a:rPr>
              <a:t>TNBC Enriched in TNFɑ Gene Set - Possibly also </a:t>
            </a:r>
            <a:r>
              <a:rPr b="1" lang="en" sz="2300">
                <a:latin typeface="Calibri"/>
                <a:ea typeface="Calibri"/>
                <a:cs typeface="Calibri"/>
                <a:sym typeface="Calibri"/>
              </a:rPr>
              <a:t>Cancer Stem Cell (</a:t>
            </a:r>
            <a:r>
              <a:rPr b="1" lang="en" sz="2300">
                <a:latin typeface="Calibri"/>
                <a:ea typeface="Calibri"/>
                <a:cs typeface="Calibri"/>
                <a:sym typeface="Calibri"/>
              </a:rPr>
              <a:t>CSC) genes?</a:t>
            </a:r>
            <a:endParaRPr b="1" sz="2300">
              <a:latin typeface="Calibri"/>
              <a:ea typeface="Calibri"/>
              <a:cs typeface="Calibri"/>
              <a:sym typeface="Calibri"/>
            </a:endParaRPr>
          </a:p>
          <a:p>
            <a:pPr indent="0" lvl="0" marL="0" rtl="0" algn="l">
              <a:spcBef>
                <a:spcPts val="0"/>
              </a:spcBef>
              <a:spcAft>
                <a:spcPts val="0"/>
              </a:spcAft>
              <a:buNone/>
            </a:pPr>
            <a:r>
              <a:t/>
            </a:r>
            <a:endParaRPr b="1" sz="2466">
              <a:latin typeface="Calibri"/>
              <a:ea typeface="Calibri"/>
              <a:cs typeface="Calibri"/>
              <a:sym typeface="Calibri"/>
            </a:endParaRPr>
          </a:p>
        </p:txBody>
      </p:sp>
      <p:sp>
        <p:nvSpPr>
          <p:cNvPr id="323" name="Google Shape;323;p29"/>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29"/>
          <p:cNvPicPr preferRelativeResize="0"/>
          <p:nvPr/>
        </p:nvPicPr>
        <p:blipFill>
          <a:blip r:embed="rId3">
            <a:alphaModFix/>
          </a:blip>
          <a:stretch>
            <a:fillRect/>
          </a:stretch>
        </p:blipFill>
        <p:spPr>
          <a:xfrm>
            <a:off x="68875" y="4543525"/>
            <a:ext cx="3735901" cy="514350"/>
          </a:xfrm>
          <a:prstGeom prst="rect">
            <a:avLst/>
          </a:prstGeom>
          <a:noFill/>
          <a:ln>
            <a:noFill/>
          </a:ln>
        </p:spPr>
      </p:pic>
      <p:sp>
        <p:nvSpPr>
          <p:cNvPr id="325" name="Google Shape;325;p29"/>
          <p:cNvSpPr txBox="1"/>
          <p:nvPr/>
        </p:nvSpPr>
        <p:spPr>
          <a:xfrm>
            <a:off x="244225" y="1472750"/>
            <a:ext cx="5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26" name="Google Shape;326;p29"/>
          <p:cNvPicPr preferRelativeResize="0"/>
          <p:nvPr/>
        </p:nvPicPr>
        <p:blipFill>
          <a:blip r:embed="rId4">
            <a:alphaModFix/>
          </a:blip>
          <a:stretch>
            <a:fillRect/>
          </a:stretch>
        </p:blipFill>
        <p:spPr>
          <a:xfrm>
            <a:off x="4632125" y="1327450"/>
            <a:ext cx="4270324" cy="2878550"/>
          </a:xfrm>
          <a:prstGeom prst="rect">
            <a:avLst/>
          </a:prstGeom>
          <a:noFill/>
          <a:ln>
            <a:noFill/>
          </a:ln>
        </p:spPr>
      </p:pic>
      <p:pic>
        <p:nvPicPr>
          <p:cNvPr id="327" name="Google Shape;327;p29"/>
          <p:cNvPicPr preferRelativeResize="0"/>
          <p:nvPr/>
        </p:nvPicPr>
        <p:blipFill>
          <a:blip r:embed="rId5">
            <a:alphaModFix/>
          </a:blip>
          <a:stretch>
            <a:fillRect/>
          </a:stretch>
        </p:blipFill>
        <p:spPr>
          <a:xfrm>
            <a:off x="311700" y="1327450"/>
            <a:ext cx="3533151" cy="28762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0"/>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0"/>
          <p:cNvPicPr preferRelativeResize="0"/>
          <p:nvPr/>
        </p:nvPicPr>
        <p:blipFill>
          <a:blip r:embed="rId3">
            <a:alphaModFix/>
          </a:blip>
          <a:stretch>
            <a:fillRect/>
          </a:stretch>
        </p:blipFill>
        <p:spPr>
          <a:xfrm>
            <a:off x="68875" y="4543525"/>
            <a:ext cx="3735901" cy="514350"/>
          </a:xfrm>
          <a:prstGeom prst="rect">
            <a:avLst/>
          </a:prstGeom>
          <a:noFill/>
          <a:ln>
            <a:noFill/>
          </a:ln>
        </p:spPr>
      </p:pic>
      <p:sp>
        <p:nvSpPr>
          <p:cNvPr id="334" name="Google Shape;334;p30"/>
          <p:cNvSpPr txBox="1"/>
          <p:nvPr/>
        </p:nvSpPr>
        <p:spPr>
          <a:xfrm>
            <a:off x="-140350" y="319738"/>
            <a:ext cx="437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Calibri"/>
                <a:ea typeface="Calibri"/>
                <a:cs typeface="Calibri"/>
                <a:sym typeface="Calibri"/>
              </a:rPr>
              <a:t>Cancer Stem Cell</a:t>
            </a:r>
            <a:r>
              <a:rPr b="1" lang="en" sz="2100">
                <a:latin typeface="Calibri"/>
                <a:ea typeface="Calibri"/>
                <a:cs typeface="Calibri"/>
                <a:sym typeface="Calibri"/>
              </a:rPr>
              <a:t> Gene Set</a:t>
            </a:r>
            <a:endParaRPr b="1" sz="2100">
              <a:latin typeface="Calibri"/>
              <a:ea typeface="Calibri"/>
              <a:cs typeface="Calibri"/>
              <a:sym typeface="Calibri"/>
            </a:endParaRPr>
          </a:p>
        </p:txBody>
      </p:sp>
      <p:sp>
        <p:nvSpPr>
          <p:cNvPr id="335" name="Google Shape;335;p30"/>
          <p:cNvSpPr txBox="1"/>
          <p:nvPr/>
        </p:nvSpPr>
        <p:spPr>
          <a:xfrm>
            <a:off x="198425" y="859675"/>
            <a:ext cx="27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TNBC enriched over Her2</a:t>
            </a:r>
            <a:endParaRPr/>
          </a:p>
        </p:txBody>
      </p:sp>
      <p:sp>
        <p:nvSpPr>
          <p:cNvPr id="336" name="Google Shape;336;p30"/>
          <p:cNvSpPr txBox="1"/>
          <p:nvPr/>
        </p:nvSpPr>
        <p:spPr>
          <a:xfrm>
            <a:off x="3413850" y="859663"/>
            <a:ext cx="231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TNBC</a:t>
            </a:r>
            <a:r>
              <a:rPr lang="en"/>
              <a:t> enriched over HR+</a:t>
            </a:r>
            <a:endParaRPr/>
          </a:p>
        </p:txBody>
      </p:sp>
      <p:sp>
        <p:nvSpPr>
          <p:cNvPr id="337" name="Google Shape;337;p30"/>
          <p:cNvSpPr txBox="1"/>
          <p:nvPr/>
        </p:nvSpPr>
        <p:spPr>
          <a:xfrm>
            <a:off x="6314575" y="859675"/>
            <a:ext cx="25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HR+ enriched over Her2</a:t>
            </a:r>
            <a:endParaRPr/>
          </a:p>
        </p:txBody>
      </p:sp>
      <p:sp>
        <p:nvSpPr>
          <p:cNvPr id="338" name="Google Shape;338;p30"/>
          <p:cNvSpPr txBox="1"/>
          <p:nvPr/>
        </p:nvSpPr>
        <p:spPr>
          <a:xfrm>
            <a:off x="466250" y="4056263"/>
            <a:ext cx="376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Fig.7 Enrichment Plots pt. 2</a:t>
            </a:r>
            <a:endParaRPr b="1" sz="1300">
              <a:latin typeface="Calibri"/>
              <a:ea typeface="Calibri"/>
              <a:cs typeface="Calibri"/>
              <a:sym typeface="Calibri"/>
            </a:endParaRPr>
          </a:p>
        </p:txBody>
      </p:sp>
      <p:sp>
        <p:nvSpPr>
          <p:cNvPr id="339" name="Google Shape;339;p30"/>
          <p:cNvSpPr txBox="1"/>
          <p:nvPr/>
        </p:nvSpPr>
        <p:spPr>
          <a:xfrm>
            <a:off x="5186200" y="4503775"/>
            <a:ext cx="373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Calibri"/>
                <a:ea typeface="Calibri"/>
                <a:cs typeface="Calibri"/>
                <a:sym typeface="Calibri"/>
              </a:rPr>
              <a:t>Zhang, Mei et al. “Identification of tumor-initiating cells in a p53-null mouse model of breast cancer.” Cancer research vol. 68,12 (2008): 4674-82. doi:10.1158/0008-5472.CAN-07-6353’</a:t>
            </a:r>
            <a:endParaRPr sz="600">
              <a:latin typeface="Calibri"/>
              <a:ea typeface="Calibri"/>
              <a:cs typeface="Calibri"/>
              <a:sym typeface="Calibri"/>
            </a:endParaRPr>
          </a:p>
          <a:p>
            <a:pPr indent="0" lvl="0" marL="0" rtl="0" algn="l">
              <a:spcBef>
                <a:spcPts val="0"/>
              </a:spcBef>
              <a:spcAft>
                <a:spcPts val="0"/>
              </a:spcAft>
              <a:buNone/>
            </a:pPr>
            <a:r>
              <a:rPr lang="en" sz="600">
                <a:latin typeface="Calibri"/>
                <a:ea typeface="Calibri"/>
                <a:cs typeface="Calibri"/>
                <a:sym typeface="Calibri"/>
              </a:rPr>
              <a:t>http://www.gsea-msigdb.org/gsea/msigdb/geneset_page.jsp?geneSetName=ZHANG_BREAST_CANCER_PROGENITORS_UP&amp;keywords=breast%20AND%20cancer</a:t>
            </a:r>
            <a:endParaRPr sz="600">
              <a:latin typeface="Calibri"/>
              <a:ea typeface="Calibri"/>
              <a:cs typeface="Calibri"/>
              <a:sym typeface="Calibri"/>
            </a:endParaRPr>
          </a:p>
        </p:txBody>
      </p:sp>
      <p:pic>
        <p:nvPicPr>
          <p:cNvPr id="340" name="Google Shape;340;p30"/>
          <p:cNvPicPr preferRelativeResize="0"/>
          <p:nvPr/>
        </p:nvPicPr>
        <p:blipFill>
          <a:blip r:embed="rId4">
            <a:alphaModFix/>
          </a:blip>
          <a:stretch>
            <a:fillRect/>
          </a:stretch>
        </p:blipFill>
        <p:spPr>
          <a:xfrm>
            <a:off x="6287050" y="1364713"/>
            <a:ext cx="2578650" cy="2578650"/>
          </a:xfrm>
          <a:prstGeom prst="rect">
            <a:avLst/>
          </a:prstGeom>
          <a:noFill/>
          <a:ln>
            <a:noFill/>
          </a:ln>
        </p:spPr>
      </p:pic>
      <p:pic>
        <p:nvPicPr>
          <p:cNvPr id="341" name="Google Shape;341;p30"/>
          <p:cNvPicPr preferRelativeResize="0"/>
          <p:nvPr/>
        </p:nvPicPr>
        <p:blipFill>
          <a:blip r:embed="rId5">
            <a:alphaModFix/>
          </a:blip>
          <a:stretch>
            <a:fillRect/>
          </a:stretch>
        </p:blipFill>
        <p:spPr>
          <a:xfrm>
            <a:off x="278300" y="1375250"/>
            <a:ext cx="2578650" cy="2578650"/>
          </a:xfrm>
          <a:prstGeom prst="rect">
            <a:avLst/>
          </a:prstGeom>
          <a:noFill/>
          <a:ln>
            <a:noFill/>
          </a:ln>
        </p:spPr>
      </p:pic>
      <p:pic>
        <p:nvPicPr>
          <p:cNvPr id="342" name="Google Shape;342;p30"/>
          <p:cNvPicPr preferRelativeResize="0"/>
          <p:nvPr/>
        </p:nvPicPr>
        <p:blipFill>
          <a:blip r:embed="rId6">
            <a:alphaModFix/>
          </a:blip>
          <a:stretch>
            <a:fillRect/>
          </a:stretch>
        </p:blipFill>
        <p:spPr>
          <a:xfrm>
            <a:off x="3282663" y="1375238"/>
            <a:ext cx="2578663" cy="25786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txBox="1"/>
          <p:nvPr/>
        </p:nvSpPr>
        <p:spPr>
          <a:xfrm>
            <a:off x="435525" y="394075"/>
            <a:ext cx="676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Calibri"/>
                <a:ea typeface="Calibri"/>
                <a:cs typeface="Calibri"/>
                <a:sym typeface="Calibri"/>
              </a:rPr>
              <a:t>Discussion </a:t>
            </a:r>
            <a:endParaRPr b="1" sz="2200">
              <a:latin typeface="Calibri"/>
              <a:ea typeface="Calibri"/>
              <a:cs typeface="Calibri"/>
              <a:sym typeface="Calibri"/>
            </a:endParaRPr>
          </a:p>
        </p:txBody>
      </p:sp>
      <p:pic>
        <p:nvPicPr>
          <p:cNvPr id="349" name="Google Shape;349;p31"/>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350" name="Google Shape;350;p31"/>
          <p:cNvSpPr txBox="1"/>
          <p:nvPr/>
        </p:nvSpPr>
        <p:spPr>
          <a:xfrm>
            <a:off x="506075" y="939875"/>
            <a:ext cx="82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1" name="Google Shape;351;p31"/>
          <p:cNvSpPr txBox="1"/>
          <p:nvPr/>
        </p:nvSpPr>
        <p:spPr>
          <a:xfrm>
            <a:off x="373975" y="917275"/>
            <a:ext cx="83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2" name="Google Shape;352;p31"/>
          <p:cNvSpPr txBox="1"/>
          <p:nvPr/>
        </p:nvSpPr>
        <p:spPr>
          <a:xfrm>
            <a:off x="493800" y="917275"/>
            <a:ext cx="8156400" cy="35865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rPr lang="en" sz="1300"/>
              <a:t>Normal vs tumor samples can be classified on the basis of a minimum of 5 genes out of 17814 genes for </a:t>
            </a:r>
            <a:r>
              <a:rPr lang="en" sz="1300"/>
              <a:t>this particular dataset with a strict </a:t>
            </a:r>
            <a:r>
              <a:rPr lang="en" sz="1300">
                <a:solidFill>
                  <a:schemeClr val="dk1"/>
                </a:solidFill>
              </a:rPr>
              <a:t>ANOVA F-test score threshold of &gt;=220. 3 genes are known to be elevated in cancers and 2 are known to have lower expression in cancers.  Threshold values can be altered to increase or decrease the number of genes/features used for the downstream classification task. Classification metrics further improve with 11 genes(features) that were also used for phenotyping</a:t>
            </a:r>
            <a:endParaRPr sz="1300">
              <a:solidFill>
                <a:schemeClr val="dk1"/>
              </a:solidFill>
            </a:endParaRPr>
          </a:p>
          <a:p>
            <a:pPr indent="-311150" lvl="0" marL="457200" rtl="0" algn="just">
              <a:spcBef>
                <a:spcPts val="0"/>
              </a:spcBef>
              <a:spcAft>
                <a:spcPts val="0"/>
              </a:spcAft>
              <a:buSzPts val="1300"/>
              <a:buChar char="●"/>
            </a:pPr>
            <a:r>
              <a:rPr lang="en" sz="1300">
                <a:solidFill>
                  <a:schemeClr val="dk1"/>
                </a:solidFill>
              </a:rPr>
              <a:t>GSEA can be used to discover differences between tumor subtypes in terms of expression of molecular pathways, as well as expression of prognosis related genes. In a single prognosis-related breast cancer gene set, HR+ cell lines had the best good-prognosis-gene enrichment while Her2+ cell lines had the worst. TNBC cells were enriched for the EMT and TNFɑ sets, the latter potentially helping to drive enrichment in CSC-related genes.</a:t>
            </a:r>
            <a:endParaRPr sz="1300">
              <a:solidFill>
                <a:schemeClr val="dk1"/>
              </a:solidFill>
            </a:endParaRPr>
          </a:p>
          <a:p>
            <a:pPr indent="-311150" lvl="0" marL="457200" rtl="0" algn="just">
              <a:spcBef>
                <a:spcPts val="0"/>
              </a:spcBef>
              <a:spcAft>
                <a:spcPts val="0"/>
              </a:spcAft>
              <a:buSzPts val="1300"/>
              <a:buChar char="●"/>
            </a:pPr>
            <a:r>
              <a:rPr lang="en" sz="1300">
                <a:solidFill>
                  <a:schemeClr val="dk1"/>
                </a:solidFill>
              </a:rPr>
              <a:t>Phenotyping shows the clear appearance of 2 clusters. This is verified through a variety of models, parameters and data scaling as part of the methodology. With feature selection an improvement in both silhouette coefficient and homogeneity score were achieved but the cluster number stays constant, i.e 2</a:t>
            </a:r>
            <a:endParaRPr sz="1300">
              <a:solidFill>
                <a:schemeClr val="dk1"/>
              </a:solidFill>
            </a:endParaRPr>
          </a:p>
          <a:p>
            <a:pPr indent="-311150" lvl="0" marL="457200" rtl="0" algn="just">
              <a:spcBef>
                <a:spcPts val="0"/>
              </a:spcBef>
              <a:spcAft>
                <a:spcPts val="0"/>
              </a:spcAft>
              <a:buSzPts val="1300"/>
              <a:buChar char="●"/>
            </a:pPr>
            <a:r>
              <a:rPr lang="en" sz="1300">
                <a:solidFill>
                  <a:schemeClr val="dk1"/>
                </a:solidFill>
              </a:rPr>
              <a:t>Biomarker discovery is being performed with GSEA and through ANOVA filtering during phenotyping and classification.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39225"/>
            <a:ext cx="85206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latin typeface="Calibri"/>
                <a:ea typeface="Calibri"/>
                <a:cs typeface="Calibri"/>
                <a:sym typeface="Calibri"/>
              </a:rPr>
              <a:t>Background</a:t>
            </a:r>
            <a:endParaRPr b="1" sz="2200">
              <a:solidFill>
                <a:srgbClr val="434343"/>
              </a:solidFill>
              <a:latin typeface="Calibri"/>
              <a:ea typeface="Calibri"/>
              <a:cs typeface="Calibri"/>
              <a:sym typeface="Calibri"/>
            </a:endParaRPr>
          </a:p>
        </p:txBody>
      </p:sp>
      <p:pic>
        <p:nvPicPr>
          <p:cNvPr id="64" name="Google Shape;64;p14"/>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65" name="Google Shape;65;p14"/>
          <p:cNvSpPr txBox="1"/>
          <p:nvPr/>
        </p:nvSpPr>
        <p:spPr>
          <a:xfrm>
            <a:off x="5185400" y="3006475"/>
            <a:ext cx="36468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66" name="Google Shape;66;p14"/>
          <p:cNvSpPr/>
          <p:nvPr/>
        </p:nvSpPr>
        <p:spPr>
          <a:xfrm>
            <a:off x="-12"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4">
            <a:alphaModFix/>
          </a:blip>
          <a:stretch>
            <a:fillRect/>
          </a:stretch>
        </p:blipFill>
        <p:spPr>
          <a:xfrm>
            <a:off x="713225" y="993725"/>
            <a:ext cx="2718051" cy="2834374"/>
          </a:xfrm>
          <a:prstGeom prst="rect">
            <a:avLst/>
          </a:prstGeom>
          <a:noFill/>
          <a:ln>
            <a:noFill/>
          </a:ln>
        </p:spPr>
      </p:pic>
      <p:sp>
        <p:nvSpPr>
          <p:cNvPr id="68" name="Google Shape;68;p14"/>
          <p:cNvSpPr txBox="1"/>
          <p:nvPr/>
        </p:nvSpPr>
        <p:spPr>
          <a:xfrm>
            <a:off x="188275" y="3900163"/>
            <a:ext cx="48738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Fig.1 Gene expression data from Breast cancer samples </a:t>
            </a:r>
            <a:endParaRPr b="1" sz="1300">
              <a:latin typeface="Calibri"/>
              <a:ea typeface="Calibri"/>
              <a:cs typeface="Calibri"/>
              <a:sym typeface="Calibri"/>
            </a:endParaRPr>
          </a:p>
          <a:p>
            <a:pPr indent="0" lvl="0" marL="0" rtl="0" algn="l">
              <a:spcBef>
                <a:spcPts val="0"/>
              </a:spcBef>
              <a:spcAft>
                <a:spcPts val="0"/>
              </a:spcAft>
              <a:buNone/>
            </a:pPr>
            <a:r>
              <a:rPr lang="en" sz="1150">
                <a:solidFill>
                  <a:srgbClr val="222222"/>
                </a:solidFill>
                <a:highlight>
                  <a:srgbClr val="FFFFFF"/>
                </a:highlight>
                <a:latin typeface="Calibri"/>
                <a:ea typeface="Calibri"/>
                <a:cs typeface="Calibri"/>
                <a:sym typeface="Calibri"/>
              </a:rPr>
              <a:t>Sørlie, </a:t>
            </a:r>
            <a:r>
              <a:rPr i="1" lang="en" sz="1150">
                <a:solidFill>
                  <a:srgbClr val="222222"/>
                </a:solidFill>
                <a:highlight>
                  <a:srgbClr val="FFFFFF"/>
                </a:highlight>
                <a:latin typeface="Calibri"/>
                <a:ea typeface="Calibri"/>
                <a:cs typeface="Calibri"/>
                <a:sym typeface="Calibri"/>
              </a:rPr>
              <a:t>et al</a:t>
            </a:r>
            <a:r>
              <a:rPr lang="en" sz="1150">
                <a:solidFill>
                  <a:srgbClr val="222222"/>
                </a:solidFill>
                <a:highlight>
                  <a:srgbClr val="FFFFFF"/>
                </a:highlight>
                <a:latin typeface="Calibri"/>
                <a:ea typeface="Calibri"/>
                <a:cs typeface="Calibri"/>
                <a:sym typeface="Calibri"/>
              </a:rPr>
              <a:t> PNAS(2001) </a:t>
            </a:r>
            <a:r>
              <a:rPr lang="en" sz="1100">
                <a:latin typeface="Calibri"/>
                <a:ea typeface="Calibri"/>
                <a:cs typeface="Calibri"/>
                <a:sym typeface="Calibri"/>
              </a:rPr>
              <a:t>https://www.pnas.org/content/98/19/10869</a:t>
            </a:r>
            <a:endParaRPr sz="1100">
              <a:latin typeface="Calibri"/>
              <a:ea typeface="Calibri"/>
              <a:cs typeface="Calibri"/>
              <a:sym typeface="Calibri"/>
            </a:endParaRPr>
          </a:p>
        </p:txBody>
      </p:sp>
      <p:sp>
        <p:nvSpPr>
          <p:cNvPr id="69" name="Google Shape;69;p14"/>
          <p:cNvSpPr/>
          <p:nvPr/>
        </p:nvSpPr>
        <p:spPr>
          <a:xfrm>
            <a:off x="5431550" y="3212500"/>
            <a:ext cx="2302200" cy="615600"/>
          </a:xfrm>
          <a:prstGeom prst="rect">
            <a:avLst/>
          </a:prstGeom>
          <a:solidFill>
            <a:srgbClr val="EFEFE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1C4587"/>
                </a:solidFill>
              </a:rPr>
              <a:t>       </a:t>
            </a:r>
            <a:r>
              <a:rPr b="1" lang="en">
                <a:solidFill>
                  <a:srgbClr val="1C4587"/>
                </a:solidFill>
              </a:rPr>
              <a:t>CLASSIFICATION</a:t>
            </a:r>
            <a:endParaRPr b="1">
              <a:solidFill>
                <a:srgbClr val="1C4587"/>
              </a:solidFill>
            </a:endParaRPr>
          </a:p>
        </p:txBody>
      </p:sp>
      <p:sp>
        <p:nvSpPr>
          <p:cNvPr id="70" name="Google Shape;70;p14"/>
          <p:cNvSpPr/>
          <p:nvPr/>
        </p:nvSpPr>
        <p:spPr>
          <a:xfrm>
            <a:off x="5525900" y="1057825"/>
            <a:ext cx="2113500" cy="615600"/>
          </a:xfrm>
          <a:prstGeom prst="rect">
            <a:avLst/>
          </a:prstGeom>
          <a:solidFill>
            <a:srgbClr val="F3F3F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1C4587"/>
                </a:solidFill>
              </a:rPr>
              <a:t>      PHENOTYPING</a:t>
            </a:r>
            <a:endParaRPr b="1">
              <a:solidFill>
                <a:srgbClr val="1C4587"/>
              </a:solidFill>
            </a:endParaRPr>
          </a:p>
        </p:txBody>
      </p:sp>
      <p:sp>
        <p:nvSpPr>
          <p:cNvPr id="71" name="Google Shape;71;p14"/>
          <p:cNvSpPr/>
          <p:nvPr/>
        </p:nvSpPr>
        <p:spPr>
          <a:xfrm>
            <a:off x="5185400" y="2103125"/>
            <a:ext cx="2794500" cy="615600"/>
          </a:xfrm>
          <a:prstGeom prst="rect">
            <a:avLst/>
          </a:prstGeom>
          <a:solidFill>
            <a:srgbClr val="EFEFE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C4587"/>
                </a:solidFill>
              </a:rPr>
              <a:t>GENE SET ENRICHMENT ANALYSIS</a:t>
            </a:r>
            <a:endParaRPr b="1">
              <a:solidFill>
                <a:srgbClr val="1C4587"/>
              </a:solidFill>
            </a:endParaRPr>
          </a:p>
        </p:txBody>
      </p:sp>
      <p:cxnSp>
        <p:nvCxnSpPr>
          <p:cNvPr id="72" name="Google Shape;72;p14"/>
          <p:cNvCxnSpPr>
            <a:endCxn id="70" idx="1"/>
          </p:cNvCxnSpPr>
          <p:nvPr/>
        </p:nvCxnSpPr>
        <p:spPr>
          <a:xfrm flipH="1" rot="10800000">
            <a:off x="3431300" y="1365625"/>
            <a:ext cx="2094600" cy="1045200"/>
          </a:xfrm>
          <a:prstGeom prst="straightConnector1">
            <a:avLst/>
          </a:prstGeom>
          <a:noFill/>
          <a:ln cap="flat" cmpd="sng" w="19050">
            <a:solidFill>
              <a:schemeClr val="dk1"/>
            </a:solidFill>
            <a:prstDash val="solid"/>
            <a:round/>
            <a:headEnd len="med" w="med" type="none"/>
            <a:tailEnd len="med" w="med" type="triangle"/>
          </a:ln>
        </p:spPr>
      </p:cxnSp>
      <p:cxnSp>
        <p:nvCxnSpPr>
          <p:cNvPr id="73" name="Google Shape;73;p14"/>
          <p:cNvCxnSpPr>
            <a:stCxn id="67" idx="3"/>
            <a:endCxn id="69" idx="1"/>
          </p:cNvCxnSpPr>
          <p:nvPr/>
        </p:nvCxnSpPr>
        <p:spPr>
          <a:xfrm>
            <a:off x="3431276" y="2410912"/>
            <a:ext cx="2000400" cy="1109400"/>
          </a:xfrm>
          <a:prstGeom prst="straightConnector1">
            <a:avLst/>
          </a:prstGeom>
          <a:noFill/>
          <a:ln cap="flat" cmpd="sng" w="19050">
            <a:solidFill>
              <a:schemeClr val="dk1"/>
            </a:solidFill>
            <a:prstDash val="solid"/>
            <a:round/>
            <a:headEnd len="med" w="med" type="none"/>
            <a:tailEnd len="med" w="med" type="triangle"/>
          </a:ln>
        </p:spPr>
      </p:cxnSp>
      <p:cxnSp>
        <p:nvCxnSpPr>
          <p:cNvPr id="74" name="Google Shape;74;p14"/>
          <p:cNvCxnSpPr>
            <a:stCxn id="67" idx="3"/>
            <a:endCxn id="71" idx="1"/>
          </p:cNvCxnSpPr>
          <p:nvPr/>
        </p:nvCxnSpPr>
        <p:spPr>
          <a:xfrm>
            <a:off x="3431276" y="2410912"/>
            <a:ext cx="17541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5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type="title"/>
          </p:nvPr>
        </p:nvSpPr>
        <p:spPr>
          <a:xfrm>
            <a:off x="311725" y="382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Calibri"/>
                <a:ea typeface="Calibri"/>
                <a:cs typeface="Calibri"/>
                <a:sym typeface="Calibri"/>
              </a:rPr>
              <a:t> Future Steps </a:t>
            </a:r>
            <a:endParaRPr b="1" sz="2220">
              <a:latin typeface="Calibri"/>
              <a:ea typeface="Calibri"/>
              <a:cs typeface="Calibri"/>
              <a:sym typeface="Calibri"/>
            </a:endParaRPr>
          </a:p>
        </p:txBody>
      </p:sp>
      <p:pic>
        <p:nvPicPr>
          <p:cNvPr id="358" name="Google Shape;358;p32"/>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359" name="Google Shape;359;p32"/>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txBox="1"/>
          <p:nvPr/>
        </p:nvSpPr>
        <p:spPr>
          <a:xfrm>
            <a:off x="303250" y="1049700"/>
            <a:ext cx="8397600" cy="23859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rPr lang="en" sz="1300"/>
              <a:t>Bigger </a:t>
            </a:r>
            <a:r>
              <a:rPr lang="en" sz="1300"/>
              <a:t>dataset and better data pre-processing methods</a:t>
            </a:r>
            <a:endParaRPr sz="1300"/>
          </a:p>
          <a:p>
            <a:pPr indent="-311150" lvl="0" marL="457200" rtl="0" algn="just">
              <a:spcBef>
                <a:spcPts val="0"/>
              </a:spcBef>
              <a:spcAft>
                <a:spcPts val="0"/>
              </a:spcAft>
              <a:buSzPts val="1300"/>
              <a:buChar char="●"/>
            </a:pPr>
            <a:r>
              <a:rPr lang="en" sz="1300"/>
              <a:t>Advanced machine learning tools </a:t>
            </a:r>
            <a:endParaRPr sz="1300"/>
          </a:p>
          <a:p>
            <a:pPr indent="-311150" lvl="0" marL="457200" rtl="0" algn="just">
              <a:spcBef>
                <a:spcPts val="0"/>
              </a:spcBef>
              <a:spcAft>
                <a:spcPts val="0"/>
              </a:spcAft>
              <a:buSzPts val="1300"/>
              <a:buChar char="●"/>
            </a:pPr>
            <a:r>
              <a:rPr lang="en" sz="1300">
                <a:solidFill>
                  <a:schemeClr val="dk1"/>
                </a:solidFill>
              </a:rPr>
              <a:t>More computational resources - </a:t>
            </a:r>
            <a:r>
              <a:rPr lang="en" sz="1300">
                <a:solidFill>
                  <a:srgbClr val="24292F"/>
                </a:solidFill>
                <a:highlight>
                  <a:schemeClr val="lt1"/>
                </a:highlight>
              </a:rPr>
              <a:t>like GPUs and computing clusters</a:t>
            </a:r>
            <a:endParaRPr sz="1300"/>
          </a:p>
          <a:p>
            <a:pPr indent="-311150" lvl="0" marL="457200" rtl="0" algn="just">
              <a:spcBef>
                <a:spcPts val="0"/>
              </a:spcBef>
              <a:spcAft>
                <a:spcPts val="0"/>
              </a:spcAft>
              <a:buSzPts val="1300"/>
              <a:buChar char="●"/>
            </a:pPr>
            <a:r>
              <a:rPr lang="en" sz="1300"/>
              <a:t>GridSearchCV only </a:t>
            </a:r>
            <a:r>
              <a:rPr lang="en" sz="1300">
                <a:solidFill>
                  <a:schemeClr val="dk1"/>
                </a:solidFill>
              </a:rPr>
              <a:t>tests hyperparameters that are fed into ‘param_grid’. Including more parameters can be computationally expensive - Better feature engineering and feature selection may further improve results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Better and more GSEA tumor cell lines (more than 4-6 in one label), more recent GSEA gene sets reflecting new research discoveries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Perform hierarchical clustering as feature selection step instead of the ANOVA f-test to see if it improves silhouette coefficient score</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Perform information gain on the proposed clusters to assess the correlation between the features</a:t>
            </a: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73675" y="35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Calibri"/>
                <a:ea typeface="Calibri"/>
                <a:cs typeface="Calibri"/>
                <a:sym typeface="Calibri"/>
              </a:rPr>
              <a:t>References</a:t>
            </a:r>
            <a:endParaRPr b="1" sz="2220">
              <a:latin typeface="Calibri"/>
              <a:ea typeface="Calibri"/>
              <a:cs typeface="Calibri"/>
              <a:sym typeface="Calibri"/>
            </a:endParaRPr>
          </a:p>
        </p:txBody>
      </p:sp>
      <p:pic>
        <p:nvPicPr>
          <p:cNvPr id="366" name="Google Shape;366;p33"/>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367" name="Google Shape;367;p33"/>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txBox="1"/>
          <p:nvPr/>
        </p:nvSpPr>
        <p:spPr>
          <a:xfrm>
            <a:off x="406950" y="923925"/>
            <a:ext cx="8330100" cy="3694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[1] </a:t>
            </a:r>
            <a:r>
              <a:rPr lang="en" sz="1200">
                <a:solidFill>
                  <a:schemeClr val="dk1"/>
                </a:solidFill>
                <a:uFill>
                  <a:noFill/>
                </a:uFill>
                <a:latin typeface="Calibri"/>
                <a:ea typeface="Calibri"/>
                <a:cs typeface="Calibri"/>
                <a:sym typeface="Calibri"/>
                <a:hlinkClick r:id="rId4">
                  <a:extLst>
                    <a:ext uri="{A12FA001-AC4F-418D-AE19-62706E023703}">
                      <ahyp:hlinkClr val="tx"/>
                    </a:ext>
                  </a:extLst>
                </a:hlinkClick>
              </a:rPr>
              <a:t>Paula Branco</a:t>
            </a:r>
            <a:r>
              <a:rPr lang="en" sz="1200">
                <a:solidFill>
                  <a:schemeClr val="dk1"/>
                </a:solidFill>
                <a:highlight>
                  <a:srgbClr val="FFFFFF"/>
                </a:highlight>
                <a:latin typeface="Calibri"/>
                <a:ea typeface="Calibri"/>
                <a:cs typeface="Calibri"/>
                <a:sym typeface="Calibri"/>
              </a:rPr>
              <a:t>, </a:t>
            </a:r>
            <a:r>
              <a:rPr lang="en" sz="1200">
                <a:solidFill>
                  <a:schemeClr val="dk1"/>
                </a:solidFill>
                <a:uFill>
                  <a:noFill/>
                </a:uFill>
                <a:latin typeface="Calibri"/>
                <a:ea typeface="Calibri"/>
                <a:cs typeface="Calibri"/>
                <a:sym typeface="Calibri"/>
                <a:hlinkClick r:id="rId5">
                  <a:extLst>
                    <a:ext uri="{A12FA001-AC4F-418D-AE19-62706E023703}">
                      <ahyp:hlinkClr val="tx"/>
                    </a:ext>
                  </a:extLst>
                </a:hlinkClick>
              </a:rPr>
              <a:t>Luis Torgo</a:t>
            </a:r>
            <a:r>
              <a:rPr lang="en" sz="1200">
                <a:solidFill>
                  <a:schemeClr val="dk1"/>
                </a:solidFill>
                <a:highlight>
                  <a:srgbClr val="FFFFFF"/>
                </a:highlight>
                <a:latin typeface="Calibri"/>
                <a:ea typeface="Calibri"/>
                <a:cs typeface="Calibri"/>
                <a:sym typeface="Calibri"/>
              </a:rPr>
              <a:t>, </a:t>
            </a:r>
            <a:r>
              <a:rPr lang="en" sz="1200">
                <a:solidFill>
                  <a:schemeClr val="dk1"/>
                </a:solidFill>
                <a:uFill>
                  <a:noFill/>
                </a:uFill>
                <a:latin typeface="Calibri"/>
                <a:ea typeface="Calibri"/>
                <a:cs typeface="Calibri"/>
                <a:sym typeface="Calibri"/>
                <a:hlinkClick r:id="rId6">
                  <a:extLst>
                    <a:ext uri="{A12FA001-AC4F-418D-AE19-62706E023703}">
                      <ahyp:hlinkClr val="tx"/>
                    </a:ext>
                  </a:extLst>
                </a:hlinkClick>
              </a:rPr>
              <a:t>Rita Ribeiro</a:t>
            </a:r>
            <a:r>
              <a:rPr i="1" lang="en" sz="1200">
                <a:solidFill>
                  <a:schemeClr val="dk1"/>
                </a:solidFill>
                <a:latin typeface="Calibri"/>
                <a:ea typeface="Calibri"/>
                <a:cs typeface="Calibri"/>
                <a:sym typeface="Calibri"/>
              </a:rPr>
              <a:t>.</a:t>
            </a:r>
            <a:r>
              <a:rPr b="1" lang="en" sz="12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Survey of Predictive Modelling under Imbalanced Distributions.</a:t>
            </a:r>
            <a:r>
              <a:rPr lang="en" sz="1200">
                <a:solidFill>
                  <a:schemeClr val="dk1"/>
                </a:solidFill>
                <a:highlight>
                  <a:schemeClr val="lt1"/>
                </a:highlight>
                <a:latin typeface="Calibri"/>
                <a:ea typeface="Calibri"/>
                <a:cs typeface="Calibri"/>
                <a:sym typeface="Calibri"/>
              </a:rPr>
              <a:t> </a:t>
            </a:r>
            <a:r>
              <a:rPr i="1" lang="en" sz="1200">
                <a:solidFill>
                  <a:schemeClr val="dk1"/>
                </a:solidFill>
                <a:latin typeface="Calibri"/>
                <a:ea typeface="Calibri"/>
                <a:cs typeface="Calibri"/>
                <a:sym typeface="Calibri"/>
              </a:rPr>
              <a:t>arXiv </a:t>
            </a:r>
            <a:r>
              <a:rPr lang="en" sz="1200">
                <a:solidFill>
                  <a:schemeClr val="dk1"/>
                </a:solidFill>
                <a:uFill>
                  <a:noFill/>
                </a:uFill>
                <a:latin typeface="Calibri"/>
                <a:ea typeface="Calibri"/>
                <a:cs typeface="Calibri"/>
                <a:sym typeface="Calibri"/>
                <a:hlinkClick r:id="rId7">
                  <a:extLst>
                    <a:ext uri="{A12FA001-AC4F-418D-AE19-62706E023703}">
                      <ahyp:hlinkClr val="tx"/>
                    </a:ext>
                  </a:extLst>
                </a:hlinkClick>
              </a:rPr>
              <a:t>1505.01658</a:t>
            </a:r>
            <a:r>
              <a:rPr lang="en" sz="1200">
                <a:solidFill>
                  <a:schemeClr val="dk1"/>
                </a:solidFill>
                <a:highlight>
                  <a:schemeClr val="lt1"/>
                </a:highlight>
                <a:latin typeface="Calibri"/>
                <a:ea typeface="Calibri"/>
                <a:cs typeface="Calibri"/>
                <a:sym typeface="Calibri"/>
              </a:rPr>
              <a:t> (2015)</a:t>
            </a:r>
            <a:endParaRPr sz="1200">
              <a:solidFill>
                <a:schemeClr val="dk1"/>
              </a:solidFill>
              <a:highlight>
                <a:schemeClr val="lt1"/>
              </a:highlight>
              <a:latin typeface="Calibri"/>
              <a:ea typeface="Calibri"/>
              <a:cs typeface="Calibri"/>
              <a:sym typeface="Calibri"/>
            </a:endParaRPr>
          </a:p>
          <a:p>
            <a:pPr indent="0" lvl="0" marL="0" rtl="0" algn="just">
              <a:lnSpc>
                <a:spcPct val="100000"/>
              </a:lnSpc>
              <a:spcBef>
                <a:spcPts val="1200"/>
              </a:spcBef>
              <a:spcAft>
                <a:spcPts val="0"/>
              </a:spcAft>
              <a:buNone/>
            </a:pPr>
            <a:r>
              <a:rPr lang="en" sz="1200">
                <a:solidFill>
                  <a:schemeClr val="dk1"/>
                </a:solidFill>
                <a:latin typeface="Calibri"/>
                <a:ea typeface="Calibri"/>
                <a:cs typeface="Calibri"/>
                <a:sym typeface="Calibri"/>
              </a:rPr>
              <a:t>[2] Sung, H., Ferlay, J., Siegel, R. L., Laversanne, M., Soerjomataram, I., Jemal, A., Bray, F. Global cancer statistics 2020: GLOBOCAN Estimates of Incidence and Mortality Worldwide for 36 Cancers in 185 Countries. </a:t>
            </a:r>
            <a:r>
              <a:rPr i="1" lang="en" sz="1200">
                <a:solidFill>
                  <a:schemeClr val="dk1"/>
                </a:solidFill>
                <a:latin typeface="Calibri"/>
                <a:ea typeface="Calibri"/>
                <a:cs typeface="Calibri"/>
                <a:sym typeface="Calibri"/>
              </a:rPr>
              <a:t>CA: A Cancer Journal for Clinicians, 71(3), 209–249. https://doi.org/10.3322/caac.21660 </a:t>
            </a:r>
            <a:r>
              <a:rPr lang="en" sz="1200">
                <a:solidFill>
                  <a:schemeClr val="dk1"/>
                </a:solidFill>
                <a:latin typeface="Calibri"/>
                <a:ea typeface="Calibri"/>
                <a:cs typeface="Calibri"/>
                <a:sym typeface="Calibri"/>
              </a:rPr>
              <a:t>, 2021</a:t>
            </a:r>
            <a:endParaRPr sz="1200">
              <a:solidFill>
                <a:schemeClr val="dk1"/>
              </a:solidFill>
              <a:latin typeface="Calibri"/>
              <a:ea typeface="Calibri"/>
              <a:cs typeface="Calibri"/>
              <a:sym typeface="Calibri"/>
            </a:endParaRPr>
          </a:p>
          <a:p>
            <a:pPr indent="0" lvl="0" marL="0" rtl="0" algn="just">
              <a:lnSpc>
                <a:spcPct val="100000"/>
              </a:lnSpc>
              <a:spcBef>
                <a:spcPts val="1200"/>
              </a:spcBef>
              <a:spcAft>
                <a:spcPts val="0"/>
              </a:spcAft>
              <a:buNone/>
            </a:pPr>
            <a:r>
              <a:rPr lang="en" sz="1200">
                <a:solidFill>
                  <a:schemeClr val="dk1"/>
                </a:solidFill>
                <a:latin typeface="Calibri"/>
                <a:ea typeface="Calibri"/>
                <a:cs typeface="Calibri"/>
                <a:sym typeface="Calibri"/>
              </a:rPr>
              <a:t>[3]Fionn Murtagh Multilayer perceptrons for classification and regression </a:t>
            </a:r>
            <a:r>
              <a:rPr i="1" lang="en" sz="1200">
                <a:solidFill>
                  <a:schemeClr val="dk1"/>
                </a:solidFill>
                <a:latin typeface="Calibri"/>
                <a:ea typeface="Calibri"/>
                <a:cs typeface="Calibri"/>
                <a:sym typeface="Calibri"/>
              </a:rPr>
              <a:t>Neurocomputing, 2(5), https://doi.org/10.1016/0925-2312(91)90023-5 </a:t>
            </a:r>
            <a:r>
              <a:rPr lang="en" sz="1200">
                <a:solidFill>
                  <a:schemeClr val="dk1"/>
                </a:solidFill>
                <a:latin typeface="Calibri"/>
                <a:ea typeface="Calibri"/>
                <a:cs typeface="Calibri"/>
                <a:sym typeface="Calibri"/>
              </a:rPr>
              <a:t>, 2004</a:t>
            </a:r>
            <a:endParaRPr sz="1200">
              <a:solidFill>
                <a:schemeClr val="dk1"/>
              </a:solidFill>
              <a:latin typeface="Calibri"/>
              <a:ea typeface="Calibri"/>
              <a:cs typeface="Calibri"/>
              <a:sym typeface="Calibri"/>
            </a:endParaRPr>
          </a:p>
          <a:p>
            <a:pPr indent="0" lvl="0" marL="0" rtl="0" algn="just">
              <a:lnSpc>
                <a:spcPct val="100000"/>
              </a:lnSpc>
              <a:spcBef>
                <a:spcPts val="1200"/>
              </a:spcBef>
              <a:spcAft>
                <a:spcPts val="0"/>
              </a:spcAft>
              <a:buNone/>
            </a:pPr>
            <a:r>
              <a:rPr lang="en" sz="1200">
                <a:solidFill>
                  <a:schemeClr val="dk1"/>
                </a:solidFill>
                <a:latin typeface="Calibri"/>
                <a:ea typeface="Calibri"/>
                <a:cs typeface="Calibri"/>
                <a:sym typeface="Calibri"/>
              </a:rPr>
              <a:t>[4]Batista, Gustavo E. A. P. A. and Prati, Ronaldo C. and Monard, Maria Carolina A Study of the Behavior of Several Methods for Balancing Machine Learning Training Data </a:t>
            </a:r>
            <a:r>
              <a:rPr i="1" lang="en" sz="1200">
                <a:solidFill>
                  <a:schemeClr val="dk1"/>
                </a:solidFill>
                <a:latin typeface="Calibri"/>
                <a:ea typeface="Calibri"/>
                <a:cs typeface="Calibri"/>
                <a:sym typeface="Calibri"/>
              </a:rPr>
              <a:t>Association for Computing Machinery, 6(1), https://doi.org/10.1145/1007730.1007735 </a:t>
            </a:r>
            <a:r>
              <a:rPr lang="en" sz="1200">
                <a:solidFill>
                  <a:schemeClr val="dk1"/>
                </a:solidFill>
                <a:latin typeface="Calibri"/>
                <a:ea typeface="Calibri"/>
                <a:cs typeface="Calibri"/>
                <a:sym typeface="Calibri"/>
              </a:rPr>
              <a:t>, 2004</a:t>
            </a:r>
            <a:endParaRPr sz="1200">
              <a:solidFill>
                <a:schemeClr val="dk1"/>
              </a:solidFill>
              <a:latin typeface="Calibri"/>
              <a:ea typeface="Calibri"/>
              <a:cs typeface="Calibri"/>
              <a:sym typeface="Calibri"/>
            </a:endParaRPr>
          </a:p>
          <a:p>
            <a:pPr indent="0" lvl="0" marL="0" rtl="0" algn="just">
              <a:lnSpc>
                <a:spcPct val="100000"/>
              </a:lnSpc>
              <a:spcBef>
                <a:spcPts val="1200"/>
              </a:spcBef>
              <a:spcAft>
                <a:spcPts val="0"/>
              </a:spcAft>
              <a:buNone/>
            </a:pPr>
            <a:r>
              <a:rPr lang="en" sz="1200">
                <a:solidFill>
                  <a:schemeClr val="dk1"/>
                </a:solidFill>
                <a:latin typeface="Calibri"/>
                <a:ea typeface="Calibri"/>
                <a:cs typeface="Calibri"/>
                <a:sym typeface="Calibri"/>
              </a:rPr>
              <a:t>[5]Chawla, Nitesh V. and Bowyer, Kevin W. and Hall, Lawrence O. and Kegelmeyer, W. Philip SMOTE: Synthetic Minority over-Sampling Technique </a:t>
            </a:r>
            <a:r>
              <a:rPr i="1" lang="en" sz="1200">
                <a:solidFill>
                  <a:schemeClr val="dk1"/>
                </a:solidFill>
                <a:latin typeface="Calibri"/>
                <a:ea typeface="Calibri"/>
                <a:cs typeface="Calibri"/>
                <a:sym typeface="Calibri"/>
              </a:rPr>
              <a:t>AI Access Foundation, 16(1), https://doi/10.5555/1622407.1622416 </a:t>
            </a:r>
            <a:r>
              <a:rPr lang="en" sz="1200">
                <a:solidFill>
                  <a:schemeClr val="dk1"/>
                </a:solidFill>
                <a:latin typeface="Calibri"/>
                <a:ea typeface="Calibri"/>
                <a:cs typeface="Calibri"/>
                <a:sym typeface="Calibri"/>
              </a:rPr>
              <a:t>, 2002</a:t>
            </a:r>
            <a:endParaRPr sz="1200">
              <a:solidFill>
                <a:schemeClr val="dk1"/>
              </a:solidFill>
              <a:latin typeface="Calibri"/>
              <a:ea typeface="Calibri"/>
              <a:cs typeface="Calibri"/>
              <a:sym typeface="Calibri"/>
            </a:endParaRPr>
          </a:p>
          <a:p>
            <a:pPr indent="0" lvl="0" marL="0" rtl="0" algn="just">
              <a:lnSpc>
                <a:spcPct val="100000"/>
              </a:lnSpc>
              <a:spcBef>
                <a:spcPts val="1200"/>
              </a:spcBef>
              <a:spcAft>
                <a:spcPts val="0"/>
              </a:spcAft>
              <a:buNone/>
            </a:pPr>
            <a:r>
              <a:rPr lang="en" sz="1200">
                <a:solidFill>
                  <a:schemeClr val="dk1"/>
                </a:solidFill>
                <a:latin typeface="Calibri"/>
                <a:ea typeface="Calibri"/>
                <a:cs typeface="Calibri"/>
                <a:sym typeface="Calibri"/>
              </a:rPr>
              <a:t>[6] Ma, Shuangge and Huang,Jian Penalized feature selection and classification in bioinformatics </a:t>
            </a:r>
            <a:r>
              <a:rPr i="1" lang="en" sz="1200">
                <a:solidFill>
                  <a:schemeClr val="dk1"/>
                </a:solidFill>
                <a:latin typeface="Calibri"/>
                <a:ea typeface="Calibri"/>
                <a:cs typeface="Calibri"/>
                <a:sym typeface="Calibri"/>
              </a:rPr>
              <a:t>Briefings in Bioinformatics, Volume 9, Issue 5, https://doi.org/10.1093/bib/bbn027</a:t>
            </a:r>
            <a:r>
              <a:rPr lang="en" sz="1200">
                <a:solidFill>
                  <a:schemeClr val="dk1"/>
                </a:solidFill>
                <a:latin typeface="Calibri"/>
                <a:ea typeface="Calibri"/>
                <a:cs typeface="Calibri"/>
                <a:sym typeface="Calibri"/>
              </a:rPr>
              <a:t>, 2008</a:t>
            </a:r>
            <a:endParaRPr sz="1200">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t/>
            </a:r>
            <a:endParaRPr sz="12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5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latin typeface="Calibri"/>
                <a:ea typeface="Calibri"/>
                <a:cs typeface="Calibri"/>
                <a:sym typeface="Calibri"/>
              </a:rPr>
              <a:t>Methodology - </a:t>
            </a:r>
            <a:r>
              <a:rPr b="1" lang="en" sz="2200">
                <a:solidFill>
                  <a:srgbClr val="434343"/>
                </a:solidFill>
                <a:latin typeface="Calibri"/>
                <a:ea typeface="Calibri"/>
                <a:cs typeface="Calibri"/>
                <a:sym typeface="Calibri"/>
              </a:rPr>
              <a:t>Dataset I and Evaluation </a:t>
            </a:r>
            <a:endParaRPr b="1" sz="2200">
              <a:solidFill>
                <a:srgbClr val="434343"/>
              </a:solidFill>
              <a:latin typeface="Calibri"/>
              <a:ea typeface="Calibri"/>
              <a:cs typeface="Calibri"/>
              <a:sym typeface="Calibri"/>
            </a:endParaRPr>
          </a:p>
        </p:txBody>
      </p:sp>
      <p:pic>
        <p:nvPicPr>
          <p:cNvPr id="80" name="Google Shape;80;p15"/>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81" name="Google Shape;81;p15"/>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a:blip r:embed="rId4">
            <a:alphaModFix/>
          </a:blip>
          <a:stretch>
            <a:fillRect/>
          </a:stretch>
        </p:blipFill>
        <p:spPr>
          <a:xfrm>
            <a:off x="611625" y="1504012"/>
            <a:ext cx="4134275" cy="1680675"/>
          </a:xfrm>
          <a:prstGeom prst="rect">
            <a:avLst/>
          </a:prstGeom>
          <a:noFill/>
          <a:ln cap="flat" cmpd="sng" w="19050">
            <a:solidFill>
              <a:schemeClr val="dk1"/>
            </a:solidFill>
            <a:prstDash val="solid"/>
            <a:round/>
            <a:headEnd len="sm" w="sm" type="none"/>
            <a:tailEnd len="sm" w="sm" type="none"/>
          </a:ln>
        </p:spPr>
      </p:pic>
      <p:sp>
        <p:nvSpPr>
          <p:cNvPr id="83" name="Google Shape;83;p15"/>
          <p:cNvSpPr txBox="1"/>
          <p:nvPr/>
        </p:nvSpPr>
        <p:spPr>
          <a:xfrm>
            <a:off x="3992425" y="2219175"/>
            <a:ext cx="59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 name="Google Shape;84;p15"/>
          <p:cNvSpPr txBox="1"/>
          <p:nvPr/>
        </p:nvSpPr>
        <p:spPr>
          <a:xfrm>
            <a:off x="611623" y="3292050"/>
            <a:ext cx="435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Fig. 2 Reading TCGA Barcode </a:t>
            </a:r>
            <a:r>
              <a:rPr lang="en">
                <a:latin typeface="Calibri"/>
                <a:ea typeface="Calibri"/>
                <a:cs typeface="Calibri"/>
                <a:sym typeface="Calibri"/>
              </a:rPr>
              <a:t>h</a:t>
            </a:r>
            <a:r>
              <a:rPr lang="en" sz="1200">
                <a:latin typeface="Calibri"/>
                <a:ea typeface="Calibri"/>
                <a:cs typeface="Calibri"/>
                <a:sym typeface="Calibri"/>
              </a:rPr>
              <a:t>ttps://docs.gdc.cancer.gov/Encyclopedia/pages/TCGA_Barcode/</a:t>
            </a:r>
            <a:endParaRPr sz="1200">
              <a:latin typeface="Calibri"/>
              <a:ea typeface="Calibri"/>
              <a:cs typeface="Calibri"/>
              <a:sym typeface="Calibri"/>
            </a:endParaRPr>
          </a:p>
        </p:txBody>
      </p:sp>
      <p:sp>
        <p:nvSpPr>
          <p:cNvPr id="85" name="Google Shape;85;p15"/>
          <p:cNvSpPr txBox="1"/>
          <p:nvPr/>
        </p:nvSpPr>
        <p:spPr>
          <a:xfrm>
            <a:off x="4269075" y="4606650"/>
            <a:ext cx="472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Dataset: </a:t>
            </a:r>
            <a:r>
              <a:rPr lang="en" sz="1200">
                <a:solidFill>
                  <a:schemeClr val="dk1"/>
                </a:solidFill>
                <a:latin typeface="Calibri"/>
                <a:ea typeface="Calibri"/>
                <a:cs typeface="Calibri"/>
                <a:sym typeface="Calibri"/>
              </a:rPr>
              <a:t>https://gdc.cancer.gov/about-data/publications/brca_2012</a:t>
            </a:r>
            <a:endParaRPr sz="1200">
              <a:solidFill>
                <a:schemeClr val="dk1"/>
              </a:solidFill>
              <a:latin typeface="Calibri"/>
              <a:ea typeface="Calibri"/>
              <a:cs typeface="Calibri"/>
              <a:sym typeface="Calibri"/>
            </a:endParaRPr>
          </a:p>
        </p:txBody>
      </p:sp>
      <p:sp>
        <p:nvSpPr>
          <p:cNvPr id="86" name="Google Shape;86;p15"/>
          <p:cNvSpPr/>
          <p:nvPr/>
        </p:nvSpPr>
        <p:spPr>
          <a:xfrm>
            <a:off x="5468450" y="1900200"/>
            <a:ext cx="2860800" cy="888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547 Samples X 17814 Genes: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525 tumor samples + 22 Normal samples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35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latin typeface="Calibri"/>
                <a:ea typeface="Calibri"/>
                <a:cs typeface="Calibri"/>
                <a:sym typeface="Calibri"/>
              </a:rPr>
              <a:t>Methodology - </a:t>
            </a:r>
            <a:r>
              <a:rPr b="1" lang="en" sz="2200">
                <a:solidFill>
                  <a:srgbClr val="434343"/>
                </a:solidFill>
                <a:latin typeface="Calibri"/>
                <a:ea typeface="Calibri"/>
                <a:cs typeface="Calibri"/>
                <a:sym typeface="Calibri"/>
              </a:rPr>
              <a:t>Dataset II and Evaluation </a:t>
            </a:r>
            <a:endParaRPr b="1" sz="2200">
              <a:solidFill>
                <a:srgbClr val="434343"/>
              </a:solidFill>
              <a:latin typeface="Calibri"/>
              <a:ea typeface="Calibri"/>
              <a:cs typeface="Calibri"/>
              <a:sym typeface="Calibri"/>
            </a:endParaRPr>
          </a:p>
        </p:txBody>
      </p:sp>
      <p:pic>
        <p:nvPicPr>
          <p:cNvPr id="92" name="Google Shape;92;p16"/>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93" name="Google Shape;93;p16"/>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5284950" y="4174788"/>
            <a:ext cx="363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33</a:t>
            </a:r>
            <a:r>
              <a:rPr b="1" lang="en"/>
              <a:t> Samples X 24047 Genes:</a:t>
            </a:r>
            <a:endParaRPr b="1"/>
          </a:p>
          <a:p>
            <a:pPr indent="0" lvl="0" marL="0" rtl="0" algn="l">
              <a:spcBef>
                <a:spcPts val="0"/>
              </a:spcBef>
              <a:spcAft>
                <a:spcPts val="0"/>
              </a:spcAft>
              <a:buNone/>
            </a:pPr>
            <a:r>
              <a:rPr lang="en"/>
              <a:t>23 Triple-Negative, 6 HR+, 4 Her2+</a:t>
            </a:r>
            <a:endParaRPr/>
          </a:p>
        </p:txBody>
      </p:sp>
      <p:sp>
        <p:nvSpPr>
          <p:cNvPr id="95" name="Google Shape;95;p16"/>
          <p:cNvSpPr/>
          <p:nvPr/>
        </p:nvSpPr>
        <p:spPr>
          <a:xfrm>
            <a:off x="5154098" y="4116000"/>
            <a:ext cx="3250500" cy="733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18050" y="939900"/>
            <a:ext cx="34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7" name="Google Shape;97;p16"/>
          <p:cNvSpPr txBox="1"/>
          <p:nvPr/>
        </p:nvSpPr>
        <p:spPr>
          <a:xfrm>
            <a:off x="311700" y="802525"/>
            <a:ext cx="30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Calibri"/>
                <a:ea typeface="Calibri"/>
                <a:cs typeface="Calibri"/>
                <a:sym typeface="Calibri"/>
              </a:rPr>
              <a:t>GSEA</a:t>
            </a:r>
            <a:endParaRPr b="1" sz="2000">
              <a:latin typeface="Calibri"/>
              <a:ea typeface="Calibri"/>
              <a:cs typeface="Calibri"/>
              <a:sym typeface="Calibri"/>
            </a:endParaRPr>
          </a:p>
        </p:txBody>
      </p:sp>
      <p:pic>
        <p:nvPicPr>
          <p:cNvPr id="98" name="Google Shape;98;p16"/>
          <p:cNvPicPr preferRelativeResize="0"/>
          <p:nvPr/>
        </p:nvPicPr>
        <p:blipFill>
          <a:blip r:embed="rId4">
            <a:alphaModFix/>
          </a:blip>
          <a:stretch>
            <a:fillRect/>
          </a:stretch>
        </p:blipFill>
        <p:spPr>
          <a:xfrm>
            <a:off x="518050" y="1357200"/>
            <a:ext cx="3428475" cy="1962544"/>
          </a:xfrm>
          <a:prstGeom prst="rect">
            <a:avLst/>
          </a:prstGeom>
          <a:noFill/>
          <a:ln>
            <a:noFill/>
          </a:ln>
        </p:spPr>
      </p:pic>
      <p:pic>
        <p:nvPicPr>
          <p:cNvPr id="99" name="Google Shape;99;p16"/>
          <p:cNvPicPr preferRelativeResize="0"/>
          <p:nvPr/>
        </p:nvPicPr>
        <p:blipFill rotWithShape="1">
          <a:blip r:embed="rId5">
            <a:alphaModFix/>
          </a:blip>
          <a:srcRect b="36078" l="5938" r="10070" t="5684"/>
          <a:stretch/>
        </p:blipFill>
        <p:spPr>
          <a:xfrm>
            <a:off x="4572000" y="1298063"/>
            <a:ext cx="4275626" cy="2242425"/>
          </a:xfrm>
          <a:prstGeom prst="rect">
            <a:avLst/>
          </a:prstGeom>
          <a:noFill/>
          <a:ln>
            <a:noFill/>
          </a:ln>
        </p:spPr>
      </p:pic>
      <p:sp>
        <p:nvSpPr>
          <p:cNvPr id="100" name="Google Shape;100;p16"/>
          <p:cNvSpPr/>
          <p:nvPr/>
        </p:nvSpPr>
        <p:spPr>
          <a:xfrm>
            <a:off x="4572000" y="1328938"/>
            <a:ext cx="4275600" cy="224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4841850" y="3580813"/>
            <a:ext cx="373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Fig.4 GSEA_4.1.0 Desktop App</a:t>
            </a:r>
            <a:endParaRPr b="1">
              <a:latin typeface="Calibri"/>
              <a:ea typeface="Calibri"/>
              <a:cs typeface="Calibri"/>
              <a:sym typeface="Calibri"/>
            </a:endParaRPr>
          </a:p>
        </p:txBody>
      </p:sp>
      <p:sp>
        <p:nvSpPr>
          <p:cNvPr id="102" name="Google Shape;102;p16"/>
          <p:cNvSpPr txBox="1"/>
          <p:nvPr/>
        </p:nvSpPr>
        <p:spPr>
          <a:xfrm>
            <a:off x="205776" y="3417725"/>
            <a:ext cx="4053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Fig.3 Dataset </a:t>
            </a:r>
            <a:endParaRPr b="1">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https://lincs.hms.harvard.edu/db/datasets/20348/main</a:t>
            </a:r>
            <a:endParaRPr sz="1300">
              <a:latin typeface="Calibri"/>
              <a:ea typeface="Calibri"/>
              <a:cs typeface="Calibri"/>
              <a:sym typeface="Calibri"/>
            </a:endParaRPr>
          </a:p>
        </p:txBody>
      </p:sp>
      <p:sp>
        <p:nvSpPr>
          <p:cNvPr id="103" name="Google Shape;103;p16"/>
          <p:cNvSpPr txBox="1"/>
          <p:nvPr/>
        </p:nvSpPr>
        <p:spPr>
          <a:xfrm>
            <a:off x="259025" y="4116000"/>
            <a:ext cx="38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https://www.ncbi.nlm.nih.gov/pmc/articles/PMC5665029/</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https://www.ncbi.nlm.nih.gov/pmc/articles/PMC2702084/</a:t>
            </a:r>
            <a:endParaRPr sz="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109" name="Google Shape;109;p17"/>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1808625" y="2172963"/>
            <a:ext cx="1469700" cy="4473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a:t>
            </a:r>
            <a:r>
              <a:rPr lang="en" sz="1300"/>
              <a:t>Train - Test Split</a:t>
            </a:r>
            <a:endParaRPr sz="1300"/>
          </a:p>
        </p:txBody>
      </p:sp>
      <p:sp>
        <p:nvSpPr>
          <p:cNvPr id="111" name="Google Shape;111;p17"/>
          <p:cNvSpPr/>
          <p:nvPr/>
        </p:nvSpPr>
        <p:spPr>
          <a:xfrm>
            <a:off x="1656825" y="3748648"/>
            <a:ext cx="1773300" cy="447300"/>
          </a:xfrm>
          <a:prstGeom prst="rect">
            <a:avLst/>
          </a:prstGeom>
          <a:solidFill>
            <a:schemeClr val="lt2"/>
          </a:solidFill>
          <a:ln cap="flat" cmpd="sng" w="285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Normalization</a:t>
            </a:r>
            <a:endParaRPr sz="1300"/>
          </a:p>
        </p:txBody>
      </p:sp>
      <p:sp>
        <p:nvSpPr>
          <p:cNvPr id="112" name="Google Shape;112;p17"/>
          <p:cNvSpPr/>
          <p:nvPr/>
        </p:nvSpPr>
        <p:spPr>
          <a:xfrm>
            <a:off x="5866625" y="1192000"/>
            <a:ext cx="2391300" cy="4473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300"/>
              <a:t>       </a:t>
            </a:r>
            <a:r>
              <a:rPr lang="en" sz="1300"/>
              <a:t>ANOVA F-test </a:t>
            </a:r>
            <a:endParaRPr sz="1300"/>
          </a:p>
        </p:txBody>
      </p:sp>
      <p:sp>
        <p:nvSpPr>
          <p:cNvPr id="113" name="Google Shape;113;p17"/>
          <p:cNvSpPr/>
          <p:nvPr/>
        </p:nvSpPr>
        <p:spPr>
          <a:xfrm>
            <a:off x="5461625" y="2012925"/>
            <a:ext cx="3190800" cy="514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a:t>
            </a:r>
            <a:r>
              <a:rPr lang="en" sz="1300"/>
              <a:t>Oversampling and Undersampling</a:t>
            </a:r>
            <a:endParaRPr sz="1300"/>
          </a:p>
        </p:txBody>
      </p:sp>
      <p:sp>
        <p:nvSpPr>
          <p:cNvPr id="114" name="Google Shape;114;p17"/>
          <p:cNvSpPr/>
          <p:nvPr/>
        </p:nvSpPr>
        <p:spPr>
          <a:xfrm>
            <a:off x="5568575" y="2900750"/>
            <a:ext cx="2997000" cy="649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300"/>
              <a:t>     </a:t>
            </a:r>
            <a:r>
              <a:rPr lang="en" sz="1300"/>
              <a:t>Models fitted with GridSearchCV</a:t>
            </a:r>
            <a:endParaRPr sz="1300"/>
          </a:p>
          <a:p>
            <a:pPr indent="0" lvl="0" marL="0" rtl="0" algn="l">
              <a:spcBef>
                <a:spcPts val="0"/>
              </a:spcBef>
              <a:spcAft>
                <a:spcPts val="0"/>
              </a:spcAft>
              <a:buNone/>
            </a:pPr>
            <a:r>
              <a:rPr lang="en" sz="1300"/>
              <a:t>         Stratified Cross Validation </a:t>
            </a:r>
            <a:endParaRPr sz="1300"/>
          </a:p>
          <a:p>
            <a:pPr indent="0" lvl="0" marL="0" rtl="0" algn="l">
              <a:spcBef>
                <a:spcPts val="0"/>
              </a:spcBef>
              <a:spcAft>
                <a:spcPts val="0"/>
              </a:spcAft>
              <a:buNone/>
            </a:pPr>
            <a:r>
              <a:rPr lang="en" sz="1300"/>
              <a:t>                (</a:t>
            </a:r>
            <a:r>
              <a:rPr lang="en" sz="1300">
                <a:solidFill>
                  <a:schemeClr val="dk1"/>
                </a:solidFill>
              </a:rPr>
              <a:t>7 splits ,</a:t>
            </a:r>
            <a:r>
              <a:rPr lang="en" sz="1300"/>
              <a:t>10 repeats)</a:t>
            </a:r>
            <a:endParaRPr sz="1300"/>
          </a:p>
        </p:txBody>
      </p:sp>
      <p:sp>
        <p:nvSpPr>
          <p:cNvPr id="115" name="Google Shape;115;p17"/>
          <p:cNvSpPr/>
          <p:nvPr/>
        </p:nvSpPr>
        <p:spPr>
          <a:xfrm>
            <a:off x="1265475" y="1124800"/>
            <a:ext cx="2556000" cy="649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sz="1300"/>
              <a:t>            Extract Features &amp; </a:t>
            </a:r>
            <a:endParaRPr sz="1300"/>
          </a:p>
          <a:p>
            <a:pPr indent="0" lvl="0" marL="0" rtl="0" algn="l">
              <a:spcBef>
                <a:spcPts val="0"/>
              </a:spcBef>
              <a:spcAft>
                <a:spcPts val="0"/>
              </a:spcAft>
              <a:buNone/>
            </a:pPr>
            <a:r>
              <a:rPr lang="en" sz="1300"/>
              <a:t>     Encode Response Variable</a:t>
            </a:r>
            <a:endParaRPr sz="1300"/>
          </a:p>
          <a:p>
            <a:pPr indent="0" lvl="0" marL="0" rtl="0" algn="l">
              <a:spcBef>
                <a:spcPts val="0"/>
              </a:spcBef>
              <a:spcAft>
                <a:spcPts val="0"/>
              </a:spcAft>
              <a:buNone/>
            </a:pPr>
            <a:r>
              <a:t/>
            </a:r>
            <a:endParaRPr/>
          </a:p>
        </p:txBody>
      </p:sp>
      <p:sp>
        <p:nvSpPr>
          <p:cNvPr id="116" name="Google Shape;116;p17"/>
          <p:cNvSpPr txBox="1"/>
          <p:nvPr/>
        </p:nvSpPr>
        <p:spPr>
          <a:xfrm>
            <a:off x="290950" y="356625"/>
            <a:ext cx="5070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Classification </a:t>
            </a:r>
            <a:r>
              <a:rPr lang="en" sz="1700"/>
              <a:t>- </a:t>
            </a:r>
            <a:r>
              <a:rPr b="1" lang="en" sz="1700">
                <a:solidFill>
                  <a:srgbClr val="434343"/>
                </a:solidFill>
              </a:rPr>
              <a:t>Tumor vs Normal Samples </a:t>
            </a:r>
            <a:endParaRPr b="1" sz="1700">
              <a:solidFill>
                <a:srgbClr val="434343"/>
              </a:solidFill>
            </a:endParaRPr>
          </a:p>
        </p:txBody>
      </p:sp>
      <p:sp>
        <p:nvSpPr>
          <p:cNvPr id="117" name="Google Shape;117;p17"/>
          <p:cNvSpPr/>
          <p:nvPr/>
        </p:nvSpPr>
        <p:spPr>
          <a:xfrm>
            <a:off x="1560975" y="2963175"/>
            <a:ext cx="1965000" cy="4473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300"/>
              <a:t>Data Imputation</a:t>
            </a:r>
            <a:r>
              <a:rPr lang="en"/>
              <a:t> </a:t>
            </a:r>
            <a:endParaRPr/>
          </a:p>
        </p:txBody>
      </p:sp>
      <p:sp>
        <p:nvSpPr>
          <p:cNvPr id="118" name="Google Shape;118;p17"/>
          <p:cNvSpPr/>
          <p:nvPr/>
        </p:nvSpPr>
        <p:spPr>
          <a:xfrm>
            <a:off x="85575" y="2411313"/>
            <a:ext cx="1265100" cy="514500"/>
          </a:xfrm>
          <a:prstGeom prst="rect">
            <a:avLst/>
          </a:prstGeom>
          <a:solidFill>
            <a:schemeClr val="l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        </a:t>
            </a:r>
            <a:r>
              <a:rPr b="1" lang="en" sz="1200">
                <a:solidFill>
                  <a:schemeClr val="dk1"/>
                </a:solidFill>
              </a:rPr>
              <a:t>Data Preprocessing</a:t>
            </a:r>
            <a:endParaRPr b="1" sz="1200">
              <a:solidFill>
                <a:schemeClr val="dk1"/>
              </a:solidFill>
            </a:endParaRPr>
          </a:p>
        </p:txBody>
      </p:sp>
      <p:cxnSp>
        <p:nvCxnSpPr>
          <p:cNvPr id="119" name="Google Shape;119;p17"/>
          <p:cNvCxnSpPr>
            <a:stCxn id="111" idx="3"/>
            <a:endCxn id="112" idx="1"/>
          </p:cNvCxnSpPr>
          <p:nvPr/>
        </p:nvCxnSpPr>
        <p:spPr>
          <a:xfrm flipH="1" rot="10800000">
            <a:off x="3430125" y="1415698"/>
            <a:ext cx="2436600" cy="2556600"/>
          </a:xfrm>
          <a:prstGeom prst="bentConnector3">
            <a:avLst>
              <a:gd fmla="val 49998" name="adj1"/>
            </a:avLst>
          </a:prstGeom>
          <a:noFill/>
          <a:ln cap="flat" cmpd="sng" w="19050">
            <a:solidFill>
              <a:schemeClr val="dk1"/>
            </a:solidFill>
            <a:prstDash val="solid"/>
            <a:round/>
            <a:headEnd len="med" w="med" type="none"/>
            <a:tailEnd len="med" w="med" type="stealth"/>
          </a:ln>
        </p:spPr>
      </p:cxnSp>
      <p:cxnSp>
        <p:nvCxnSpPr>
          <p:cNvPr id="120" name="Google Shape;120;p17"/>
          <p:cNvCxnSpPr>
            <a:stCxn id="112" idx="2"/>
          </p:cNvCxnSpPr>
          <p:nvPr/>
        </p:nvCxnSpPr>
        <p:spPr>
          <a:xfrm flipH="1">
            <a:off x="7057775" y="1639300"/>
            <a:ext cx="4500" cy="369000"/>
          </a:xfrm>
          <a:prstGeom prst="straightConnector1">
            <a:avLst/>
          </a:prstGeom>
          <a:noFill/>
          <a:ln cap="flat" cmpd="sng" w="19050">
            <a:solidFill>
              <a:schemeClr val="dk1"/>
            </a:solidFill>
            <a:prstDash val="solid"/>
            <a:round/>
            <a:headEnd len="med" w="med" type="none"/>
            <a:tailEnd len="med" w="med" type="triangle"/>
          </a:ln>
        </p:spPr>
      </p:cxnSp>
      <p:cxnSp>
        <p:nvCxnSpPr>
          <p:cNvPr id="121" name="Google Shape;121;p17"/>
          <p:cNvCxnSpPr/>
          <p:nvPr/>
        </p:nvCxnSpPr>
        <p:spPr>
          <a:xfrm>
            <a:off x="2543475" y="1813425"/>
            <a:ext cx="0" cy="320100"/>
          </a:xfrm>
          <a:prstGeom prst="straightConnector1">
            <a:avLst/>
          </a:prstGeom>
          <a:noFill/>
          <a:ln cap="flat" cmpd="sng" w="19050">
            <a:solidFill>
              <a:schemeClr val="dk1"/>
            </a:solidFill>
            <a:prstDash val="solid"/>
            <a:round/>
            <a:headEnd len="med" w="med" type="none"/>
            <a:tailEnd len="med" w="med" type="triangle"/>
          </a:ln>
        </p:spPr>
      </p:cxnSp>
      <p:cxnSp>
        <p:nvCxnSpPr>
          <p:cNvPr id="122" name="Google Shape;122;p17"/>
          <p:cNvCxnSpPr/>
          <p:nvPr/>
        </p:nvCxnSpPr>
        <p:spPr>
          <a:xfrm>
            <a:off x="2543475" y="2659725"/>
            <a:ext cx="0" cy="264000"/>
          </a:xfrm>
          <a:prstGeom prst="straightConnector1">
            <a:avLst/>
          </a:prstGeom>
          <a:noFill/>
          <a:ln cap="flat" cmpd="sng" w="19050">
            <a:solidFill>
              <a:schemeClr val="dk1"/>
            </a:solidFill>
            <a:prstDash val="solid"/>
            <a:round/>
            <a:headEnd len="med" w="med" type="none"/>
            <a:tailEnd len="med" w="med" type="triangle"/>
          </a:ln>
        </p:spPr>
      </p:cxnSp>
      <p:cxnSp>
        <p:nvCxnSpPr>
          <p:cNvPr id="123" name="Google Shape;123;p17"/>
          <p:cNvCxnSpPr/>
          <p:nvPr/>
        </p:nvCxnSpPr>
        <p:spPr>
          <a:xfrm>
            <a:off x="2543475" y="3445200"/>
            <a:ext cx="0" cy="264000"/>
          </a:xfrm>
          <a:prstGeom prst="straightConnector1">
            <a:avLst/>
          </a:prstGeom>
          <a:noFill/>
          <a:ln cap="flat" cmpd="sng" w="19050">
            <a:solidFill>
              <a:schemeClr val="dk1"/>
            </a:solidFill>
            <a:prstDash val="solid"/>
            <a:round/>
            <a:headEnd len="med" w="med" type="none"/>
            <a:tailEnd len="med" w="med" type="triangle"/>
          </a:ln>
        </p:spPr>
      </p:cxnSp>
      <p:sp>
        <p:nvSpPr>
          <p:cNvPr id="124" name="Google Shape;124;p17"/>
          <p:cNvSpPr txBox="1"/>
          <p:nvPr/>
        </p:nvSpPr>
        <p:spPr>
          <a:xfrm>
            <a:off x="6255575" y="368263"/>
            <a:ext cx="1607400" cy="3693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  </a:t>
            </a:r>
            <a:r>
              <a:rPr b="1" lang="en" sz="1200"/>
              <a:t>Feature Selection </a:t>
            </a:r>
            <a:endParaRPr b="1" sz="1200"/>
          </a:p>
        </p:txBody>
      </p:sp>
      <p:cxnSp>
        <p:nvCxnSpPr>
          <p:cNvPr id="125" name="Google Shape;125;p17"/>
          <p:cNvCxnSpPr>
            <a:stCxn id="124" idx="2"/>
            <a:endCxn id="112" idx="0"/>
          </p:cNvCxnSpPr>
          <p:nvPr/>
        </p:nvCxnSpPr>
        <p:spPr>
          <a:xfrm>
            <a:off x="7059275" y="737563"/>
            <a:ext cx="3000" cy="454500"/>
          </a:xfrm>
          <a:prstGeom prst="straightConnector1">
            <a:avLst/>
          </a:prstGeom>
          <a:noFill/>
          <a:ln cap="flat" cmpd="sng" w="19050">
            <a:solidFill>
              <a:schemeClr val="dk2"/>
            </a:solidFill>
            <a:prstDash val="dash"/>
            <a:round/>
            <a:headEnd len="med" w="med" type="none"/>
            <a:tailEnd len="med" w="med" type="triangle"/>
          </a:ln>
        </p:spPr>
      </p:cxnSp>
      <p:sp>
        <p:nvSpPr>
          <p:cNvPr id="126" name="Google Shape;126;p17"/>
          <p:cNvSpPr txBox="1"/>
          <p:nvPr/>
        </p:nvSpPr>
        <p:spPr>
          <a:xfrm>
            <a:off x="5952275" y="4714950"/>
            <a:ext cx="2229600" cy="3849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t>           Metrics Output </a:t>
            </a:r>
            <a:endParaRPr sz="1300"/>
          </a:p>
        </p:txBody>
      </p:sp>
      <p:cxnSp>
        <p:nvCxnSpPr>
          <p:cNvPr id="127" name="Google Shape;127;p17"/>
          <p:cNvCxnSpPr/>
          <p:nvPr/>
        </p:nvCxnSpPr>
        <p:spPr>
          <a:xfrm>
            <a:off x="7056575" y="4405350"/>
            <a:ext cx="5400" cy="309000"/>
          </a:xfrm>
          <a:prstGeom prst="straightConnector1">
            <a:avLst/>
          </a:prstGeom>
          <a:noFill/>
          <a:ln cap="flat" cmpd="sng" w="19050">
            <a:solidFill>
              <a:schemeClr val="dk1"/>
            </a:solidFill>
            <a:prstDash val="solid"/>
            <a:round/>
            <a:headEnd len="med" w="med" type="none"/>
            <a:tailEnd len="med" w="med" type="triangle"/>
          </a:ln>
        </p:spPr>
      </p:cxnSp>
      <p:sp>
        <p:nvSpPr>
          <p:cNvPr id="128" name="Google Shape;128;p17"/>
          <p:cNvSpPr/>
          <p:nvPr/>
        </p:nvSpPr>
        <p:spPr>
          <a:xfrm>
            <a:off x="5568575" y="3807850"/>
            <a:ext cx="2997000" cy="649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300"/>
              <a:t>Check model performance on test set</a:t>
            </a:r>
            <a:endParaRPr sz="1300"/>
          </a:p>
          <a:p>
            <a:pPr indent="0" lvl="0" marL="0" rtl="0" algn="l">
              <a:spcBef>
                <a:spcPts val="0"/>
              </a:spcBef>
              <a:spcAft>
                <a:spcPts val="0"/>
              </a:spcAft>
              <a:buNone/>
            </a:pPr>
            <a:r>
              <a:rPr lang="en" sz="1300"/>
              <a:t>          with best hyperparameters</a:t>
            </a:r>
            <a:endParaRPr sz="1300"/>
          </a:p>
        </p:txBody>
      </p:sp>
      <p:cxnSp>
        <p:nvCxnSpPr>
          <p:cNvPr id="129" name="Google Shape;129;p17"/>
          <p:cNvCxnSpPr>
            <a:stCxn id="118" idx="0"/>
            <a:endCxn id="115" idx="1"/>
          </p:cNvCxnSpPr>
          <p:nvPr/>
        </p:nvCxnSpPr>
        <p:spPr>
          <a:xfrm rot="-5400000">
            <a:off x="510975" y="1656663"/>
            <a:ext cx="961800" cy="547500"/>
          </a:xfrm>
          <a:prstGeom prst="bentConnector2">
            <a:avLst/>
          </a:prstGeom>
          <a:noFill/>
          <a:ln cap="flat" cmpd="sng" w="28575">
            <a:solidFill>
              <a:schemeClr val="dk2"/>
            </a:solidFill>
            <a:prstDash val="dash"/>
            <a:round/>
            <a:headEnd len="med" w="med" type="none"/>
            <a:tailEnd len="med" w="med" type="triangle"/>
          </a:ln>
        </p:spPr>
      </p:cxnSp>
      <p:cxnSp>
        <p:nvCxnSpPr>
          <p:cNvPr id="130" name="Google Shape;130;p17"/>
          <p:cNvCxnSpPr>
            <a:stCxn id="118" idx="2"/>
            <a:endCxn id="111" idx="1"/>
          </p:cNvCxnSpPr>
          <p:nvPr/>
        </p:nvCxnSpPr>
        <p:spPr>
          <a:xfrm flipH="1" rot="-5400000">
            <a:off x="664275" y="2979663"/>
            <a:ext cx="1046400" cy="938700"/>
          </a:xfrm>
          <a:prstGeom prst="bentConnector2">
            <a:avLst/>
          </a:prstGeom>
          <a:noFill/>
          <a:ln cap="flat" cmpd="sng" w="28575">
            <a:solidFill>
              <a:schemeClr val="dk2"/>
            </a:solidFill>
            <a:prstDash val="dash"/>
            <a:round/>
            <a:headEnd len="med" w="med" type="none"/>
            <a:tailEnd len="med" w="med" type="triangle"/>
          </a:ln>
        </p:spPr>
      </p:cxnSp>
      <p:cxnSp>
        <p:nvCxnSpPr>
          <p:cNvPr id="131" name="Google Shape;131;p17"/>
          <p:cNvCxnSpPr>
            <a:endCxn id="128" idx="0"/>
          </p:cNvCxnSpPr>
          <p:nvPr/>
        </p:nvCxnSpPr>
        <p:spPr>
          <a:xfrm>
            <a:off x="7059275" y="3552850"/>
            <a:ext cx="7800" cy="255000"/>
          </a:xfrm>
          <a:prstGeom prst="straightConnector1">
            <a:avLst/>
          </a:prstGeom>
          <a:noFill/>
          <a:ln cap="flat" cmpd="sng" w="19050">
            <a:solidFill>
              <a:schemeClr val="dk1"/>
            </a:solidFill>
            <a:prstDash val="solid"/>
            <a:round/>
            <a:headEnd len="med" w="med" type="none"/>
            <a:tailEnd len="med" w="med" type="triangle"/>
          </a:ln>
        </p:spPr>
      </p:cxnSp>
      <p:cxnSp>
        <p:nvCxnSpPr>
          <p:cNvPr id="132" name="Google Shape;132;p17"/>
          <p:cNvCxnSpPr/>
          <p:nvPr/>
        </p:nvCxnSpPr>
        <p:spPr>
          <a:xfrm flipH="1">
            <a:off x="7054775" y="2549550"/>
            <a:ext cx="4500" cy="3690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8"/>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138" name="Google Shape;138;p18"/>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808625" y="2172963"/>
            <a:ext cx="1469700" cy="4473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Full Data</a:t>
            </a:r>
            <a:endParaRPr sz="1300"/>
          </a:p>
        </p:txBody>
      </p:sp>
      <p:sp>
        <p:nvSpPr>
          <p:cNvPr id="140" name="Google Shape;140;p18"/>
          <p:cNvSpPr/>
          <p:nvPr/>
        </p:nvSpPr>
        <p:spPr>
          <a:xfrm>
            <a:off x="1656825" y="3748650"/>
            <a:ext cx="1794600" cy="514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Data Scaling</a:t>
            </a:r>
            <a:endParaRPr sz="1300"/>
          </a:p>
        </p:txBody>
      </p:sp>
      <p:sp>
        <p:nvSpPr>
          <p:cNvPr id="141" name="Google Shape;141;p18"/>
          <p:cNvSpPr/>
          <p:nvPr/>
        </p:nvSpPr>
        <p:spPr>
          <a:xfrm>
            <a:off x="5866625" y="1163050"/>
            <a:ext cx="2415300" cy="514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300"/>
              <a:t>       ANOVA F-test </a:t>
            </a:r>
            <a:endParaRPr sz="1300"/>
          </a:p>
        </p:txBody>
      </p:sp>
      <p:sp>
        <p:nvSpPr>
          <p:cNvPr id="142" name="Google Shape;142;p18"/>
          <p:cNvSpPr/>
          <p:nvPr/>
        </p:nvSpPr>
        <p:spPr>
          <a:xfrm>
            <a:off x="5501100" y="2213175"/>
            <a:ext cx="3159000" cy="8667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a:t>
            </a:r>
            <a:r>
              <a:rPr lang="en" sz="1300"/>
              <a:t>Unsupervised models:K-means, Ward,</a:t>
            </a:r>
            <a:endParaRPr sz="1300"/>
          </a:p>
          <a:p>
            <a:pPr indent="0" lvl="0" marL="0" rtl="0" algn="l">
              <a:spcBef>
                <a:spcPts val="0"/>
              </a:spcBef>
              <a:spcAft>
                <a:spcPts val="0"/>
              </a:spcAft>
              <a:buNone/>
            </a:pPr>
            <a:r>
              <a:rPr lang="en" sz="1300"/>
              <a:t>   Spectral, Average linkage, and Birch</a:t>
            </a:r>
            <a:endParaRPr sz="1300"/>
          </a:p>
        </p:txBody>
      </p:sp>
      <p:sp>
        <p:nvSpPr>
          <p:cNvPr id="143" name="Google Shape;143;p18"/>
          <p:cNvSpPr/>
          <p:nvPr/>
        </p:nvSpPr>
        <p:spPr>
          <a:xfrm>
            <a:off x="1265475" y="1124800"/>
            <a:ext cx="2556000" cy="649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sz="1300"/>
              <a:t>            Extract Features &amp; </a:t>
            </a:r>
            <a:endParaRPr sz="1300"/>
          </a:p>
          <a:p>
            <a:pPr indent="0" lvl="0" marL="0" rtl="0" algn="l">
              <a:spcBef>
                <a:spcPts val="0"/>
              </a:spcBef>
              <a:spcAft>
                <a:spcPts val="0"/>
              </a:spcAft>
              <a:buNone/>
            </a:pPr>
            <a:r>
              <a:rPr lang="en" sz="1300"/>
              <a:t>     Encode Response Variable</a:t>
            </a:r>
            <a:endParaRPr sz="1300"/>
          </a:p>
          <a:p>
            <a:pPr indent="0" lvl="0" marL="0" rtl="0" algn="l">
              <a:spcBef>
                <a:spcPts val="0"/>
              </a:spcBef>
              <a:spcAft>
                <a:spcPts val="0"/>
              </a:spcAft>
              <a:buNone/>
            </a:pPr>
            <a:r>
              <a:t/>
            </a:r>
            <a:endParaRPr/>
          </a:p>
        </p:txBody>
      </p:sp>
      <p:sp>
        <p:nvSpPr>
          <p:cNvPr id="144" name="Google Shape;144;p18"/>
          <p:cNvSpPr txBox="1"/>
          <p:nvPr/>
        </p:nvSpPr>
        <p:spPr>
          <a:xfrm>
            <a:off x="290950" y="356625"/>
            <a:ext cx="5070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Phenotyping </a:t>
            </a:r>
            <a:r>
              <a:rPr lang="en" sz="1700"/>
              <a:t>- </a:t>
            </a:r>
            <a:r>
              <a:rPr b="1" lang="en" sz="1700">
                <a:solidFill>
                  <a:srgbClr val="434343"/>
                </a:solidFill>
              </a:rPr>
              <a:t>Tumor Samples </a:t>
            </a:r>
            <a:endParaRPr b="1" sz="1700">
              <a:solidFill>
                <a:srgbClr val="434343"/>
              </a:solidFill>
            </a:endParaRPr>
          </a:p>
        </p:txBody>
      </p:sp>
      <p:sp>
        <p:nvSpPr>
          <p:cNvPr id="145" name="Google Shape;145;p18"/>
          <p:cNvSpPr/>
          <p:nvPr/>
        </p:nvSpPr>
        <p:spPr>
          <a:xfrm>
            <a:off x="1560975" y="2963175"/>
            <a:ext cx="1965000" cy="4473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300"/>
              <a:t>Data Imputation</a:t>
            </a:r>
            <a:r>
              <a:rPr lang="en"/>
              <a:t> </a:t>
            </a:r>
            <a:endParaRPr/>
          </a:p>
        </p:txBody>
      </p:sp>
      <p:sp>
        <p:nvSpPr>
          <p:cNvPr id="146" name="Google Shape;146;p18"/>
          <p:cNvSpPr/>
          <p:nvPr/>
        </p:nvSpPr>
        <p:spPr>
          <a:xfrm>
            <a:off x="85575" y="2411313"/>
            <a:ext cx="1265100" cy="514500"/>
          </a:xfrm>
          <a:prstGeom prst="rect">
            <a:avLst/>
          </a:prstGeom>
          <a:solidFill>
            <a:schemeClr val="l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        Data Preprocessing</a:t>
            </a:r>
            <a:endParaRPr b="1" sz="1200">
              <a:solidFill>
                <a:schemeClr val="dk1"/>
              </a:solidFill>
            </a:endParaRPr>
          </a:p>
        </p:txBody>
      </p:sp>
      <p:cxnSp>
        <p:nvCxnSpPr>
          <p:cNvPr id="147" name="Google Shape;147;p18"/>
          <p:cNvCxnSpPr>
            <a:stCxn id="140" idx="3"/>
            <a:endCxn id="141" idx="1"/>
          </p:cNvCxnSpPr>
          <p:nvPr/>
        </p:nvCxnSpPr>
        <p:spPr>
          <a:xfrm flipH="1" rot="10800000">
            <a:off x="3451425" y="1420050"/>
            <a:ext cx="2415300" cy="2585700"/>
          </a:xfrm>
          <a:prstGeom prst="bentConnector3">
            <a:avLst>
              <a:gd fmla="val 49998" name="adj1"/>
            </a:avLst>
          </a:prstGeom>
          <a:noFill/>
          <a:ln cap="flat" cmpd="sng" w="19050">
            <a:solidFill>
              <a:schemeClr val="dk1"/>
            </a:solidFill>
            <a:prstDash val="solid"/>
            <a:round/>
            <a:headEnd len="med" w="med" type="none"/>
            <a:tailEnd len="med" w="med" type="stealth"/>
          </a:ln>
        </p:spPr>
      </p:cxnSp>
      <p:cxnSp>
        <p:nvCxnSpPr>
          <p:cNvPr id="148" name="Google Shape;148;p18"/>
          <p:cNvCxnSpPr>
            <a:stCxn id="141" idx="2"/>
            <a:endCxn id="142" idx="0"/>
          </p:cNvCxnSpPr>
          <p:nvPr/>
        </p:nvCxnSpPr>
        <p:spPr>
          <a:xfrm>
            <a:off x="7074275" y="1677250"/>
            <a:ext cx="6300" cy="535800"/>
          </a:xfrm>
          <a:prstGeom prst="straightConnector1">
            <a:avLst/>
          </a:prstGeom>
          <a:noFill/>
          <a:ln cap="flat" cmpd="sng" w="19050">
            <a:solidFill>
              <a:schemeClr val="dk1"/>
            </a:solidFill>
            <a:prstDash val="solid"/>
            <a:round/>
            <a:headEnd len="med" w="med" type="none"/>
            <a:tailEnd len="med" w="med" type="triangle"/>
          </a:ln>
        </p:spPr>
      </p:cxnSp>
      <p:cxnSp>
        <p:nvCxnSpPr>
          <p:cNvPr id="149" name="Google Shape;149;p18"/>
          <p:cNvCxnSpPr/>
          <p:nvPr/>
        </p:nvCxnSpPr>
        <p:spPr>
          <a:xfrm>
            <a:off x="2543475" y="1813425"/>
            <a:ext cx="0" cy="320100"/>
          </a:xfrm>
          <a:prstGeom prst="straightConnector1">
            <a:avLst/>
          </a:prstGeom>
          <a:noFill/>
          <a:ln cap="flat" cmpd="sng" w="19050">
            <a:solidFill>
              <a:schemeClr val="dk1"/>
            </a:solidFill>
            <a:prstDash val="solid"/>
            <a:round/>
            <a:headEnd len="med" w="med" type="none"/>
            <a:tailEnd len="med" w="med" type="triangle"/>
          </a:ln>
        </p:spPr>
      </p:cxnSp>
      <p:cxnSp>
        <p:nvCxnSpPr>
          <p:cNvPr id="150" name="Google Shape;150;p18"/>
          <p:cNvCxnSpPr/>
          <p:nvPr/>
        </p:nvCxnSpPr>
        <p:spPr>
          <a:xfrm>
            <a:off x="2543475" y="2659725"/>
            <a:ext cx="0" cy="264000"/>
          </a:xfrm>
          <a:prstGeom prst="straightConnector1">
            <a:avLst/>
          </a:prstGeom>
          <a:noFill/>
          <a:ln cap="flat" cmpd="sng" w="19050">
            <a:solidFill>
              <a:schemeClr val="dk1"/>
            </a:solidFill>
            <a:prstDash val="solid"/>
            <a:round/>
            <a:headEnd len="med" w="med" type="none"/>
            <a:tailEnd len="med" w="med" type="triangle"/>
          </a:ln>
        </p:spPr>
      </p:cxnSp>
      <p:cxnSp>
        <p:nvCxnSpPr>
          <p:cNvPr id="151" name="Google Shape;151;p18"/>
          <p:cNvCxnSpPr/>
          <p:nvPr/>
        </p:nvCxnSpPr>
        <p:spPr>
          <a:xfrm>
            <a:off x="2543475" y="3445200"/>
            <a:ext cx="0" cy="264000"/>
          </a:xfrm>
          <a:prstGeom prst="straightConnector1">
            <a:avLst/>
          </a:prstGeom>
          <a:noFill/>
          <a:ln cap="flat" cmpd="sng" w="19050">
            <a:solidFill>
              <a:schemeClr val="dk1"/>
            </a:solidFill>
            <a:prstDash val="solid"/>
            <a:round/>
            <a:headEnd len="med" w="med" type="none"/>
            <a:tailEnd len="med" w="med" type="triangle"/>
          </a:ln>
        </p:spPr>
      </p:cxnSp>
      <p:sp>
        <p:nvSpPr>
          <p:cNvPr id="152" name="Google Shape;152;p18"/>
          <p:cNvSpPr txBox="1"/>
          <p:nvPr/>
        </p:nvSpPr>
        <p:spPr>
          <a:xfrm>
            <a:off x="6255575" y="368263"/>
            <a:ext cx="1607400" cy="3693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  Feature Selection </a:t>
            </a:r>
            <a:endParaRPr b="1" sz="1200"/>
          </a:p>
        </p:txBody>
      </p:sp>
      <p:cxnSp>
        <p:nvCxnSpPr>
          <p:cNvPr id="153" name="Google Shape;153;p18"/>
          <p:cNvCxnSpPr>
            <a:stCxn id="152" idx="2"/>
            <a:endCxn id="141" idx="0"/>
          </p:cNvCxnSpPr>
          <p:nvPr/>
        </p:nvCxnSpPr>
        <p:spPr>
          <a:xfrm>
            <a:off x="7059275" y="737563"/>
            <a:ext cx="15000" cy="425400"/>
          </a:xfrm>
          <a:prstGeom prst="straightConnector1">
            <a:avLst/>
          </a:prstGeom>
          <a:noFill/>
          <a:ln cap="flat" cmpd="sng" w="19050">
            <a:solidFill>
              <a:schemeClr val="dk2"/>
            </a:solidFill>
            <a:prstDash val="dash"/>
            <a:round/>
            <a:headEnd len="med" w="med" type="none"/>
            <a:tailEnd len="med" w="med" type="triangle"/>
          </a:ln>
        </p:spPr>
      </p:cxnSp>
      <p:sp>
        <p:nvSpPr>
          <p:cNvPr id="154" name="Google Shape;154;p18"/>
          <p:cNvSpPr txBox="1"/>
          <p:nvPr/>
        </p:nvSpPr>
        <p:spPr>
          <a:xfrm>
            <a:off x="5944475" y="4505900"/>
            <a:ext cx="2229600" cy="384900"/>
          </a:xfrm>
          <a:prstGeom prst="rect">
            <a:avLst/>
          </a:prstGeom>
          <a:solidFill>
            <a:schemeClr val="lt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t>Metrics Output</a:t>
            </a:r>
            <a:endParaRPr sz="1300"/>
          </a:p>
        </p:txBody>
      </p:sp>
      <p:cxnSp>
        <p:nvCxnSpPr>
          <p:cNvPr id="155" name="Google Shape;155;p18"/>
          <p:cNvCxnSpPr/>
          <p:nvPr/>
        </p:nvCxnSpPr>
        <p:spPr>
          <a:xfrm>
            <a:off x="7064375" y="4174175"/>
            <a:ext cx="5400" cy="309000"/>
          </a:xfrm>
          <a:prstGeom prst="straightConnector1">
            <a:avLst/>
          </a:prstGeom>
          <a:noFill/>
          <a:ln cap="flat" cmpd="sng" w="19050">
            <a:solidFill>
              <a:schemeClr val="dk1"/>
            </a:solidFill>
            <a:prstDash val="solid"/>
            <a:round/>
            <a:headEnd len="med" w="med" type="none"/>
            <a:tailEnd len="med" w="med" type="triangle"/>
          </a:ln>
        </p:spPr>
      </p:cxnSp>
      <p:sp>
        <p:nvSpPr>
          <p:cNvPr id="156" name="Google Shape;156;p18"/>
          <p:cNvSpPr/>
          <p:nvPr/>
        </p:nvSpPr>
        <p:spPr>
          <a:xfrm>
            <a:off x="5560475" y="3594863"/>
            <a:ext cx="3027600" cy="6492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sz="1300"/>
              <a:t>Check model performance via </a:t>
            </a:r>
            <a:r>
              <a:rPr lang="en" sz="1300"/>
              <a:t>homogeneity</a:t>
            </a:r>
            <a:r>
              <a:rPr lang="en" sz="1300"/>
              <a:t> score and silhouette coefficient</a:t>
            </a:r>
            <a:endParaRPr sz="1300"/>
          </a:p>
        </p:txBody>
      </p:sp>
      <p:cxnSp>
        <p:nvCxnSpPr>
          <p:cNvPr id="157" name="Google Shape;157;p18"/>
          <p:cNvCxnSpPr>
            <a:stCxn id="146" idx="0"/>
            <a:endCxn id="143" idx="1"/>
          </p:cNvCxnSpPr>
          <p:nvPr/>
        </p:nvCxnSpPr>
        <p:spPr>
          <a:xfrm rot="-5400000">
            <a:off x="510975" y="1656663"/>
            <a:ext cx="961800" cy="547500"/>
          </a:xfrm>
          <a:prstGeom prst="bentConnector2">
            <a:avLst/>
          </a:prstGeom>
          <a:noFill/>
          <a:ln cap="flat" cmpd="sng" w="28575">
            <a:solidFill>
              <a:schemeClr val="dk2"/>
            </a:solidFill>
            <a:prstDash val="dash"/>
            <a:round/>
            <a:headEnd len="med" w="med" type="none"/>
            <a:tailEnd len="med" w="med" type="triangle"/>
          </a:ln>
        </p:spPr>
      </p:cxnSp>
      <p:cxnSp>
        <p:nvCxnSpPr>
          <p:cNvPr id="158" name="Google Shape;158;p18"/>
          <p:cNvCxnSpPr>
            <a:stCxn id="146" idx="2"/>
            <a:endCxn id="140" idx="1"/>
          </p:cNvCxnSpPr>
          <p:nvPr/>
        </p:nvCxnSpPr>
        <p:spPr>
          <a:xfrm flipH="1" rot="-5400000">
            <a:off x="647475" y="2996463"/>
            <a:ext cx="1080000" cy="938700"/>
          </a:xfrm>
          <a:prstGeom prst="bentConnector2">
            <a:avLst/>
          </a:prstGeom>
          <a:noFill/>
          <a:ln cap="flat" cmpd="sng" w="28575">
            <a:solidFill>
              <a:schemeClr val="dk2"/>
            </a:solidFill>
            <a:prstDash val="dash"/>
            <a:round/>
            <a:headEnd len="med" w="med" type="none"/>
            <a:tailEnd len="med" w="med" type="triangle"/>
          </a:ln>
        </p:spPr>
      </p:cxnSp>
      <p:cxnSp>
        <p:nvCxnSpPr>
          <p:cNvPr id="159" name="Google Shape;159;p18"/>
          <p:cNvCxnSpPr>
            <a:stCxn id="142" idx="2"/>
            <a:endCxn id="156" idx="0"/>
          </p:cNvCxnSpPr>
          <p:nvPr/>
        </p:nvCxnSpPr>
        <p:spPr>
          <a:xfrm flipH="1">
            <a:off x="7074300" y="3079875"/>
            <a:ext cx="6300" cy="5151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nvSpPr>
        <p:spPr>
          <a:xfrm>
            <a:off x="705150" y="1794000"/>
            <a:ext cx="23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6" name="Google Shape;166;p19"/>
          <p:cNvSpPr txBox="1"/>
          <p:nvPr/>
        </p:nvSpPr>
        <p:spPr>
          <a:xfrm>
            <a:off x="311700" y="1794000"/>
            <a:ext cx="23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19"/>
          <p:cNvSpPr txBox="1"/>
          <p:nvPr/>
        </p:nvSpPr>
        <p:spPr>
          <a:xfrm>
            <a:off x="601450" y="1887325"/>
            <a:ext cx="1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8" name="Google Shape;168;p19"/>
          <p:cNvSpPr txBox="1"/>
          <p:nvPr/>
        </p:nvSpPr>
        <p:spPr>
          <a:xfrm>
            <a:off x="310450" y="390900"/>
            <a:ext cx="7239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Results - Phenotyping</a:t>
            </a:r>
            <a:endParaRPr b="1" sz="1700">
              <a:solidFill>
                <a:srgbClr val="434343"/>
              </a:solidFill>
            </a:endParaRPr>
          </a:p>
        </p:txBody>
      </p:sp>
      <p:sp>
        <p:nvSpPr>
          <p:cNvPr id="169" name="Google Shape;169;p19"/>
          <p:cNvSpPr txBox="1"/>
          <p:nvPr/>
        </p:nvSpPr>
        <p:spPr>
          <a:xfrm>
            <a:off x="1306625" y="16488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0" name="Google Shape;170;p19"/>
          <p:cNvSpPr txBox="1"/>
          <p:nvPr/>
        </p:nvSpPr>
        <p:spPr>
          <a:xfrm>
            <a:off x="1459025" y="18012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1" name="Google Shape;171;p19"/>
          <p:cNvSpPr txBox="1"/>
          <p:nvPr/>
        </p:nvSpPr>
        <p:spPr>
          <a:xfrm>
            <a:off x="1611425" y="19536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2" name="Google Shape;172;p19"/>
          <p:cNvSpPr txBox="1"/>
          <p:nvPr/>
        </p:nvSpPr>
        <p:spPr>
          <a:xfrm>
            <a:off x="6150325" y="19536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3" name="Google Shape;173;p19"/>
          <p:cNvPicPr preferRelativeResize="0"/>
          <p:nvPr/>
        </p:nvPicPr>
        <p:blipFill>
          <a:blip r:embed="rId3">
            <a:alphaModFix/>
          </a:blip>
          <a:stretch>
            <a:fillRect/>
          </a:stretch>
        </p:blipFill>
        <p:spPr>
          <a:xfrm>
            <a:off x="85575" y="4534125"/>
            <a:ext cx="3735901" cy="514350"/>
          </a:xfrm>
          <a:prstGeom prst="rect">
            <a:avLst/>
          </a:prstGeom>
          <a:noFill/>
          <a:ln>
            <a:noFill/>
          </a:ln>
        </p:spPr>
      </p:pic>
      <p:graphicFrame>
        <p:nvGraphicFramePr>
          <p:cNvPr id="174" name="Google Shape;174;p19"/>
          <p:cNvGraphicFramePr/>
          <p:nvPr/>
        </p:nvGraphicFramePr>
        <p:xfrm>
          <a:off x="952500" y="1125325"/>
          <a:ext cx="3000000" cy="3000000"/>
        </p:xfrm>
        <a:graphic>
          <a:graphicData uri="http://schemas.openxmlformats.org/drawingml/2006/table">
            <a:tbl>
              <a:tblPr>
                <a:noFill/>
                <a:tableStyleId>{717C0A0C-EBBB-48EA-8815-FAF9DB151CE4}</a:tableStyleId>
              </a:tblPr>
              <a:tblGrid>
                <a:gridCol w="2413000"/>
                <a:gridCol w="2413000"/>
                <a:gridCol w="2413000"/>
              </a:tblGrid>
              <a:tr h="381000">
                <a:tc>
                  <a:txBody>
                    <a:bodyPr/>
                    <a:lstStyle/>
                    <a:p>
                      <a:pPr indent="0" lvl="0" marL="0" rtl="0" algn="l">
                        <a:spcBef>
                          <a:spcPts val="0"/>
                        </a:spcBef>
                        <a:spcAft>
                          <a:spcPts val="0"/>
                        </a:spcAft>
                        <a:buNone/>
                      </a:pPr>
                      <a:r>
                        <a:rPr lang="en" sz="1300"/>
                        <a:t>Feature selection</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00">
                          <a:solidFill>
                            <a:schemeClr val="dk1"/>
                          </a:solidFill>
                        </a:rPr>
                        <a:t>Threshold</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Genes</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ANOVA F-test </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310</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HSD17B13, HSPB6, COL10A1, LRRC3B, GPAM, CPA1, LOC55908, MMP11, CA4, CD300LG, GLYAT</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175" name="Google Shape;175;p19"/>
          <p:cNvGraphicFramePr/>
          <p:nvPr/>
        </p:nvGraphicFramePr>
        <p:xfrm>
          <a:off x="952525" y="2771175"/>
          <a:ext cx="3000000" cy="3000000"/>
        </p:xfrm>
        <a:graphic>
          <a:graphicData uri="http://schemas.openxmlformats.org/drawingml/2006/table">
            <a:tbl>
              <a:tblPr>
                <a:noFill/>
                <a:tableStyleId>{717C0A0C-EBBB-48EA-8815-FAF9DB151CE4}</a:tableStyleId>
              </a:tblPr>
              <a:tblGrid>
                <a:gridCol w="2413000"/>
                <a:gridCol w="2413000"/>
                <a:gridCol w="2413000"/>
              </a:tblGrid>
              <a:tr h="381000">
                <a:tc>
                  <a:txBody>
                    <a:bodyPr/>
                    <a:lstStyle/>
                    <a:p>
                      <a:pPr indent="0" lvl="0" marL="0" rtl="0" algn="l">
                        <a:spcBef>
                          <a:spcPts val="0"/>
                        </a:spcBef>
                        <a:spcAft>
                          <a:spcPts val="0"/>
                        </a:spcAft>
                        <a:buNone/>
                      </a:pPr>
                      <a:r>
                        <a:rPr lang="en" sz="1300"/>
                        <a:t>Best Silhouette Coefficient</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Model</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Parameters</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0.707</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Spectral Clustering</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affinity: </a:t>
                      </a:r>
                      <a:r>
                        <a:rPr lang="en" sz="1000">
                          <a:solidFill>
                            <a:schemeClr val="dk1"/>
                          </a:solidFill>
                        </a:rPr>
                        <a:t>‘nearest_neighbors’</a:t>
                      </a:r>
                      <a:endParaRPr sz="1000">
                        <a:solidFill>
                          <a:schemeClr val="dk1"/>
                        </a:solidFill>
                      </a:endParaRPr>
                    </a:p>
                    <a:p>
                      <a:pPr indent="0" lvl="0" marL="0" rtl="0" algn="l">
                        <a:spcBef>
                          <a:spcPts val="0"/>
                        </a:spcBef>
                        <a:spcAft>
                          <a:spcPts val="0"/>
                        </a:spcAft>
                        <a:buNone/>
                      </a:pPr>
                      <a:r>
                        <a:rPr b="1" lang="en" sz="1000">
                          <a:solidFill>
                            <a:schemeClr val="dk1"/>
                          </a:solidFill>
                        </a:rPr>
                        <a:t>eigen_solver</a:t>
                      </a:r>
                      <a:r>
                        <a:rPr lang="en" sz="1000">
                          <a:solidFill>
                            <a:schemeClr val="dk1"/>
                          </a:solidFill>
                        </a:rPr>
                        <a:t>: ‘arpack’</a:t>
                      </a:r>
                      <a:endParaRPr sz="1000">
                        <a:solidFill>
                          <a:schemeClr val="dk1"/>
                        </a:solidFill>
                      </a:endParaRPr>
                    </a:p>
                    <a:p>
                      <a:pPr indent="0" lvl="0" marL="0" rtl="0" algn="l">
                        <a:spcBef>
                          <a:spcPts val="0"/>
                        </a:spcBef>
                        <a:spcAft>
                          <a:spcPts val="0"/>
                        </a:spcAft>
                        <a:buNone/>
                      </a:pPr>
                      <a:r>
                        <a:rPr b="1" lang="en" sz="1000">
                          <a:solidFill>
                            <a:schemeClr val="dk1"/>
                          </a:solidFill>
                        </a:rPr>
                        <a:t>n_clusters</a:t>
                      </a:r>
                      <a:r>
                        <a:rPr lang="en" sz="1000">
                          <a:solidFill>
                            <a:schemeClr val="dk1"/>
                          </a:solidFill>
                        </a:rPr>
                        <a:t>: 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txBox="1"/>
          <p:nvPr/>
        </p:nvSpPr>
        <p:spPr>
          <a:xfrm>
            <a:off x="705150" y="1794000"/>
            <a:ext cx="23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2" name="Google Shape;182;p20"/>
          <p:cNvSpPr txBox="1"/>
          <p:nvPr/>
        </p:nvSpPr>
        <p:spPr>
          <a:xfrm>
            <a:off x="311700" y="1794000"/>
            <a:ext cx="23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3" name="Google Shape;183;p20"/>
          <p:cNvSpPr txBox="1"/>
          <p:nvPr/>
        </p:nvSpPr>
        <p:spPr>
          <a:xfrm>
            <a:off x="601450" y="1887325"/>
            <a:ext cx="1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4" name="Google Shape;184;p20"/>
          <p:cNvSpPr txBox="1"/>
          <p:nvPr/>
        </p:nvSpPr>
        <p:spPr>
          <a:xfrm>
            <a:off x="310450" y="390900"/>
            <a:ext cx="7239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Results - </a:t>
            </a:r>
            <a:r>
              <a:rPr b="1" lang="en" sz="1700">
                <a:solidFill>
                  <a:schemeClr val="dk1"/>
                </a:solidFill>
              </a:rPr>
              <a:t>Classification task</a:t>
            </a:r>
            <a:r>
              <a:rPr lang="en" sz="1700">
                <a:solidFill>
                  <a:schemeClr val="dk1"/>
                </a:solidFill>
              </a:rPr>
              <a:t> : </a:t>
            </a:r>
            <a:r>
              <a:rPr b="1" lang="en" sz="1700">
                <a:solidFill>
                  <a:srgbClr val="434343"/>
                </a:solidFill>
              </a:rPr>
              <a:t>GridSearchCV with 5 genes</a:t>
            </a:r>
            <a:endParaRPr b="1" sz="1700">
              <a:solidFill>
                <a:srgbClr val="434343"/>
              </a:solidFill>
            </a:endParaRPr>
          </a:p>
        </p:txBody>
      </p:sp>
      <p:sp>
        <p:nvSpPr>
          <p:cNvPr id="185" name="Google Shape;185;p20"/>
          <p:cNvSpPr txBox="1"/>
          <p:nvPr/>
        </p:nvSpPr>
        <p:spPr>
          <a:xfrm>
            <a:off x="1306625" y="16488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6" name="Google Shape;186;p20"/>
          <p:cNvSpPr txBox="1"/>
          <p:nvPr/>
        </p:nvSpPr>
        <p:spPr>
          <a:xfrm>
            <a:off x="1459025" y="18012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7" name="Google Shape;187;p20"/>
          <p:cNvSpPr txBox="1"/>
          <p:nvPr/>
        </p:nvSpPr>
        <p:spPr>
          <a:xfrm>
            <a:off x="1611425" y="19536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8" name="Google Shape;188;p20"/>
          <p:cNvSpPr txBox="1"/>
          <p:nvPr/>
        </p:nvSpPr>
        <p:spPr>
          <a:xfrm>
            <a:off x="6150325" y="1953625"/>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89" name="Google Shape;189;p20"/>
          <p:cNvGraphicFramePr/>
          <p:nvPr/>
        </p:nvGraphicFramePr>
        <p:xfrm>
          <a:off x="805700" y="837304"/>
          <a:ext cx="3000000" cy="3000000"/>
        </p:xfrm>
        <a:graphic>
          <a:graphicData uri="http://schemas.openxmlformats.org/drawingml/2006/table">
            <a:tbl>
              <a:tblPr>
                <a:noFill/>
                <a:tableStyleId>{717C0A0C-EBBB-48EA-8815-FAF9DB151CE4}</a:tableStyleId>
              </a:tblPr>
              <a:tblGrid>
                <a:gridCol w="1805875"/>
                <a:gridCol w="1952975"/>
                <a:gridCol w="2172250"/>
                <a:gridCol w="1808150"/>
              </a:tblGrid>
              <a:tr h="579100">
                <a:tc>
                  <a:txBody>
                    <a:bodyPr/>
                    <a:lstStyle/>
                    <a:p>
                      <a:pPr indent="0" lvl="0" marL="0" rtl="0" algn="l">
                        <a:spcBef>
                          <a:spcPts val="0"/>
                        </a:spcBef>
                        <a:spcAft>
                          <a:spcPts val="0"/>
                        </a:spcAft>
                        <a:buNone/>
                      </a:pPr>
                      <a:r>
                        <a:rPr lang="en"/>
                        <a:t>Models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      Random Forest</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  K Nearest Neighbors</a:t>
                      </a:r>
                      <a:endParaRPr sz="1300">
                        <a:solidFill>
                          <a:schemeClr val="dk1"/>
                        </a:solidFill>
                      </a:endParaRPr>
                    </a:p>
                    <a:p>
                      <a:pPr indent="0" lvl="0" marL="0" rtl="0" algn="l">
                        <a:spcBef>
                          <a:spcPts val="0"/>
                        </a:spcBef>
                        <a:spcAft>
                          <a:spcPts val="0"/>
                        </a:spcAft>
                        <a:buNone/>
                      </a:pPr>
                      <a:r>
                        <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Multilayer Perceptron</a:t>
                      </a:r>
                      <a:endParaRPr sz="1300">
                        <a:solidFill>
                          <a:schemeClr val="dk1"/>
                        </a:solidFill>
                      </a:endParaRPr>
                    </a:p>
                    <a:p>
                      <a:pPr indent="0" lvl="0" marL="0" rtl="0" algn="l">
                        <a:spcBef>
                          <a:spcPts val="0"/>
                        </a:spcBef>
                        <a:spcAft>
                          <a:spcPts val="0"/>
                        </a:spcAft>
                        <a:buNone/>
                      </a:pPr>
                      <a:r>
                        <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097250">
                <a:tc>
                  <a:txBody>
                    <a:bodyPr/>
                    <a:lstStyle/>
                    <a:p>
                      <a:pPr indent="0" lvl="0" marL="0" rtl="0" algn="l">
                        <a:spcBef>
                          <a:spcPts val="0"/>
                        </a:spcBef>
                        <a:spcAft>
                          <a:spcPts val="0"/>
                        </a:spcAft>
                        <a:buNone/>
                      </a:pPr>
                      <a:r>
                        <a:rPr lang="en" sz="1200"/>
                        <a:t>Hyperparameters tested </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Max_depth</a:t>
                      </a:r>
                      <a:r>
                        <a:rPr lang="en" sz="1000"/>
                        <a:t>:[80,10]</a:t>
                      </a:r>
                      <a:endParaRPr sz="1000"/>
                    </a:p>
                    <a:p>
                      <a:pPr indent="0" lvl="0" marL="0" rtl="0" algn="l">
                        <a:spcBef>
                          <a:spcPts val="0"/>
                        </a:spcBef>
                        <a:spcAft>
                          <a:spcPts val="0"/>
                        </a:spcAft>
                        <a:buNone/>
                      </a:pPr>
                      <a:r>
                        <a:rPr b="1" lang="en" sz="1000"/>
                        <a:t>m</a:t>
                      </a:r>
                      <a:r>
                        <a:rPr b="1" lang="en" sz="1000"/>
                        <a:t>ax_features</a:t>
                      </a:r>
                      <a:r>
                        <a:rPr lang="en" sz="1000"/>
                        <a:t>: [2, 3]</a:t>
                      </a:r>
                      <a:endParaRPr sz="1000"/>
                    </a:p>
                    <a:p>
                      <a:pPr indent="0" lvl="0" marL="0" rtl="0" algn="l">
                        <a:spcBef>
                          <a:spcPts val="0"/>
                        </a:spcBef>
                        <a:spcAft>
                          <a:spcPts val="0"/>
                        </a:spcAft>
                        <a:buNone/>
                      </a:pPr>
                      <a:r>
                        <a:rPr b="1" lang="en" sz="1000"/>
                        <a:t>m</a:t>
                      </a:r>
                      <a:r>
                        <a:rPr b="1" lang="en" sz="1000"/>
                        <a:t>in_samples_split</a:t>
                      </a:r>
                      <a:r>
                        <a:rPr lang="en" sz="1000"/>
                        <a:t>: [2,8,10]</a:t>
                      </a:r>
                      <a:endParaRPr sz="1000"/>
                    </a:p>
                    <a:p>
                      <a:pPr indent="0" lvl="0" marL="0" rtl="0" algn="l">
                        <a:spcBef>
                          <a:spcPts val="0"/>
                        </a:spcBef>
                        <a:spcAft>
                          <a:spcPts val="0"/>
                        </a:spcAft>
                        <a:buNone/>
                      </a:pPr>
                      <a:r>
                        <a:rPr b="1" lang="en" sz="1000"/>
                        <a:t>n_estimators</a:t>
                      </a:r>
                      <a:r>
                        <a:rPr lang="en" sz="1000"/>
                        <a:t>: [100,200]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n_neighbors</a:t>
                      </a:r>
                      <a:r>
                        <a:rPr lang="en" sz="1000"/>
                        <a:t>: [5,9,19]</a:t>
                      </a:r>
                      <a:endParaRPr sz="1000"/>
                    </a:p>
                    <a:p>
                      <a:pPr indent="0" lvl="0" marL="0" rtl="0" algn="l">
                        <a:spcBef>
                          <a:spcPts val="0"/>
                        </a:spcBef>
                        <a:spcAft>
                          <a:spcPts val="0"/>
                        </a:spcAft>
                        <a:buNone/>
                      </a:pPr>
                      <a:r>
                        <a:rPr b="1" lang="en" sz="1000"/>
                        <a:t>w</a:t>
                      </a:r>
                      <a:r>
                        <a:rPr b="1" lang="en" sz="1000"/>
                        <a:t>eights</a:t>
                      </a:r>
                      <a:r>
                        <a:rPr lang="en" sz="1000"/>
                        <a:t>: ['uniform','distance']</a:t>
                      </a:r>
                      <a:endParaRPr sz="1000"/>
                    </a:p>
                    <a:p>
                      <a:pPr indent="0" lvl="0" marL="0" rtl="0" algn="l">
                        <a:spcBef>
                          <a:spcPts val="0"/>
                        </a:spcBef>
                        <a:spcAft>
                          <a:spcPts val="0"/>
                        </a:spcAft>
                        <a:buNone/>
                      </a:pPr>
                      <a:r>
                        <a:rPr b="1" lang="en" sz="1000"/>
                        <a:t>m</a:t>
                      </a:r>
                      <a:r>
                        <a:rPr b="1" lang="en" sz="1000"/>
                        <a:t>etric</a:t>
                      </a:r>
                      <a:r>
                        <a:rPr lang="en" sz="1000"/>
                        <a:t>: ['minkowski','manhattan','euclidean']</a:t>
                      </a:r>
                      <a:endParaRPr sz="1000"/>
                    </a:p>
                    <a:p>
                      <a:pPr indent="0" lvl="0" marL="0" rtl="0" algn="l">
                        <a:spcBef>
                          <a:spcPts val="0"/>
                        </a:spcBef>
                        <a:spcAft>
                          <a:spcPts val="0"/>
                        </a:spcAft>
                        <a:buNone/>
                      </a:pPr>
                      <a:r>
                        <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hidden_layer_sizes</a:t>
                      </a:r>
                      <a:r>
                        <a:rPr lang="en" sz="1000"/>
                        <a:t>: [100,200],</a:t>
                      </a:r>
                      <a:endParaRPr sz="1000"/>
                    </a:p>
                    <a:p>
                      <a:pPr indent="0" lvl="0" marL="0" rtl="0" algn="l">
                        <a:spcBef>
                          <a:spcPts val="0"/>
                        </a:spcBef>
                        <a:spcAft>
                          <a:spcPts val="0"/>
                        </a:spcAft>
                        <a:buNone/>
                      </a:pPr>
                      <a:r>
                        <a:rPr b="1" lang="en" sz="1000"/>
                        <a:t>alpha</a:t>
                      </a:r>
                      <a:r>
                        <a:rPr lang="en" sz="1000"/>
                        <a:t>: [0.0001,0.001]</a:t>
                      </a:r>
                      <a:endParaRPr sz="1000"/>
                    </a:p>
                    <a:p>
                      <a:pPr indent="0" lvl="0" marL="0" rtl="0" algn="l">
                        <a:spcBef>
                          <a:spcPts val="0"/>
                        </a:spcBef>
                        <a:spcAft>
                          <a:spcPts val="0"/>
                        </a:spcAft>
                        <a:buNone/>
                      </a:pPr>
                      <a:r>
                        <a:rPr b="1" lang="en" sz="1000"/>
                        <a:t>learning_rate</a:t>
                      </a:r>
                      <a:r>
                        <a:rPr lang="en" sz="1000"/>
                        <a:t>: ['constant', 'adaptive']</a:t>
                      </a:r>
                      <a:endParaRPr sz="1000"/>
                    </a:p>
                    <a:p>
                      <a:pPr indent="0" lvl="0" marL="0" rtl="0" algn="l">
                        <a:spcBef>
                          <a:spcPts val="0"/>
                        </a:spcBef>
                        <a:spcAft>
                          <a:spcPts val="0"/>
                        </a:spcAft>
                        <a:buNone/>
                      </a:pPr>
                      <a:r>
                        <a:rPr b="1" lang="en" sz="1000"/>
                        <a:t>max_iter</a:t>
                      </a:r>
                      <a:r>
                        <a:rPr lang="en" sz="1000"/>
                        <a:t>:[400,500]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83625">
                <a:tc>
                  <a:txBody>
                    <a:bodyPr/>
                    <a:lstStyle/>
                    <a:p>
                      <a:pPr indent="0" lvl="0" marL="0" rtl="0" algn="l">
                        <a:spcBef>
                          <a:spcPts val="0"/>
                        </a:spcBef>
                        <a:spcAft>
                          <a:spcPts val="0"/>
                        </a:spcAft>
                        <a:buNone/>
                      </a:pPr>
                      <a:r>
                        <a:rPr lang="en" sz="1200"/>
                        <a:t>Best hyperparameters for micro averaged F1 score</a:t>
                      </a:r>
                      <a:endParaRPr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t>m</a:t>
                      </a:r>
                      <a:r>
                        <a:rPr b="1" lang="en" sz="1000"/>
                        <a:t>ax_depth</a:t>
                      </a:r>
                      <a:r>
                        <a:rPr lang="en" sz="1000"/>
                        <a:t>: 80</a:t>
                      </a:r>
                      <a:endParaRPr sz="1000"/>
                    </a:p>
                    <a:p>
                      <a:pPr indent="0" lvl="0" marL="0" rtl="0" algn="l">
                        <a:spcBef>
                          <a:spcPts val="0"/>
                        </a:spcBef>
                        <a:spcAft>
                          <a:spcPts val="0"/>
                        </a:spcAft>
                        <a:buNone/>
                      </a:pPr>
                      <a:r>
                        <a:rPr b="1" lang="en" sz="1000"/>
                        <a:t>m</a:t>
                      </a:r>
                      <a:r>
                        <a:rPr b="1" lang="en" sz="1000"/>
                        <a:t>ax_features</a:t>
                      </a:r>
                      <a:r>
                        <a:rPr lang="en" sz="1000"/>
                        <a:t>: 2 </a:t>
                      </a:r>
                      <a:r>
                        <a:rPr b="1" lang="en" sz="1000"/>
                        <a:t>m</a:t>
                      </a:r>
                      <a:r>
                        <a:rPr b="1" lang="en" sz="1000"/>
                        <a:t>in_samples_split</a:t>
                      </a:r>
                      <a:r>
                        <a:rPr lang="en" sz="1000"/>
                        <a:t>: 2 </a:t>
                      </a:r>
                      <a:endParaRPr sz="1000"/>
                    </a:p>
                    <a:p>
                      <a:pPr indent="0" lvl="0" marL="0" rtl="0" algn="l">
                        <a:spcBef>
                          <a:spcPts val="0"/>
                        </a:spcBef>
                        <a:spcAft>
                          <a:spcPts val="0"/>
                        </a:spcAft>
                        <a:buNone/>
                      </a:pPr>
                      <a:r>
                        <a:rPr b="1" lang="en" sz="1000"/>
                        <a:t>n_estimators</a:t>
                      </a:r>
                      <a:r>
                        <a:rPr lang="en" sz="1000"/>
                        <a:t>: 200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rPr>
                        <a:t>n_neighbors</a:t>
                      </a:r>
                      <a:r>
                        <a:rPr lang="en" sz="1000">
                          <a:solidFill>
                            <a:schemeClr val="dk1"/>
                          </a:solidFill>
                        </a:rPr>
                        <a:t>: 19, </a:t>
                      </a:r>
                      <a:endParaRPr sz="1000">
                        <a:solidFill>
                          <a:schemeClr val="dk1"/>
                        </a:solidFill>
                      </a:endParaRPr>
                    </a:p>
                    <a:p>
                      <a:pPr indent="0" lvl="0" marL="0" rtl="0" algn="l">
                        <a:lnSpc>
                          <a:spcPct val="115000"/>
                        </a:lnSpc>
                        <a:spcBef>
                          <a:spcPts val="0"/>
                        </a:spcBef>
                        <a:spcAft>
                          <a:spcPts val="0"/>
                        </a:spcAft>
                        <a:buNone/>
                      </a:pPr>
                      <a:r>
                        <a:rPr b="1" lang="en" sz="1000">
                          <a:solidFill>
                            <a:schemeClr val="dk1"/>
                          </a:solidFill>
                        </a:rPr>
                        <a:t>weights</a:t>
                      </a:r>
                      <a:r>
                        <a:rPr lang="en" sz="1000">
                          <a:solidFill>
                            <a:schemeClr val="dk1"/>
                          </a:solidFill>
                        </a:rPr>
                        <a:t>: 'uniform'</a:t>
                      </a:r>
                      <a:endParaRPr sz="1000">
                        <a:solidFill>
                          <a:schemeClr val="dk1"/>
                        </a:solidFill>
                      </a:endParaRPr>
                    </a:p>
                    <a:p>
                      <a:pPr indent="0" lvl="0" marL="0" rtl="0" algn="l">
                        <a:lnSpc>
                          <a:spcPct val="115000"/>
                        </a:lnSpc>
                        <a:spcBef>
                          <a:spcPts val="0"/>
                        </a:spcBef>
                        <a:spcAft>
                          <a:spcPts val="0"/>
                        </a:spcAft>
                        <a:buNone/>
                      </a:pPr>
                      <a:r>
                        <a:rPr b="1" lang="en" sz="1000">
                          <a:solidFill>
                            <a:schemeClr val="dk1"/>
                          </a:solidFill>
                        </a:rPr>
                        <a:t>metric</a:t>
                      </a:r>
                      <a:r>
                        <a:rPr lang="en" sz="1000">
                          <a:solidFill>
                            <a:schemeClr val="dk1"/>
                          </a:solidFill>
                        </a:rPr>
                        <a:t>: 'manhattan'</a:t>
                      </a:r>
                      <a:endParaRPr sz="1000">
                        <a:solidFill>
                          <a:schemeClr val="dk1"/>
                        </a:solidFill>
                      </a:endParaRPr>
                    </a:p>
                    <a:p>
                      <a:pPr indent="0" lvl="0" marL="0" rtl="0" algn="l">
                        <a:spcBef>
                          <a:spcPts val="0"/>
                        </a:spcBef>
                        <a:spcAft>
                          <a:spcPts val="0"/>
                        </a:spcAft>
                        <a:buNone/>
                      </a:pPr>
                      <a:r>
                        <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hidden_layer_sizes</a:t>
                      </a:r>
                      <a:r>
                        <a:rPr lang="en" sz="1000">
                          <a:solidFill>
                            <a:schemeClr val="dk1"/>
                          </a:solidFill>
                        </a:rPr>
                        <a:t>: 300 </a:t>
                      </a:r>
                      <a:endParaRPr sz="1000">
                        <a:solidFill>
                          <a:schemeClr val="dk1"/>
                        </a:solidFill>
                      </a:endParaRPr>
                    </a:p>
                    <a:p>
                      <a:pPr indent="0" lvl="0" marL="0" rtl="0" algn="l">
                        <a:spcBef>
                          <a:spcPts val="0"/>
                        </a:spcBef>
                        <a:spcAft>
                          <a:spcPts val="0"/>
                        </a:spcAft>
                        <a:buNone/>
                      </a:pPr>
                      <a:r>
                        <a:rPr b="1" lang="en" sz="1000">
                          <a:solidFill>
                            <a:schemeClr val="dk1"/>
                          </a:solidFill>
                        </a:rPr>
                        <a:t>alpha</a:t>
                      </a:r>
                      <a:r>
                        <a:rPr lang="en" sz="1000">
                          <a:solidFill>
                            <a:schemeClr val="dk1"/>
                          </a:solidFill>
                        </a:rPr>
                        <a:t>: 0.0001 </a:t>
                      </a:r>
                      <a:endParaRPr sz="1000">
                        <a:solidFill>
                          <a:schemeClr val="dk1"/>
                        </a:solidFill>
                      </a:endParaRPr>
                    </a:p>
                    <a:p>
                      <a:pPr indent="0" lvl="0" marL="0" rtl="0" algn="l">
                        <a:spcBef>
                          <a:spcPts val="0"/>
                        </a:spcBef>
                        <a:spcAft>
                          <a:spcPts val="0"/>
                        </a:spcAft>
                        <a:buNone/>
                      </a:pPr>
                      <a:r>
                        <a:rPr b="1" lang="en" sz="1000">
                          <a:solidFill>
                            <a:schemeClr val="dk1"/>
                          </a:solidFill>
                        </a:rPr>
                        <a:t>learning_rate</a:t>
                      </a:r>
                      <a:r>
                        <a:rPr lang="en" sz="1000">
                          <a:solidFill>
                            <a:schemeClr val="dk1"/>
                          </a:solidFill>
                        </a:rPr>
                        <a:t>: 'constant'</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max_iter</a:t>
                      </a:r>
                      <a:r>
                        <a:rPr lang="en" sz="1000">
                          <a:solidFill>
                            <a:schemeClr val="dk1"/>
                          </a:solidFill>
                        </a:rPr>
                        <a:t>:400</a:t>
                      </a:r>
                      <a:endParaRPr sz="10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190" name="Google Shape;190;p20"/>
          <p:cNvPicPr preferRelativeResize="0"/>
          <p:nvPr/>
        </p:nvPicPr>
        <p:blipFill>
          <a:blip r:embed="rId3">
            <a:alphaModFix/>
          </a:blip>
          <a:stretch>
            <a:fillRect/>
          </a:stretch>
        </p:blipFill>
        <p:spPr>
          <a:xfrm>
            <a:off x="85575" y="4534125"/>
            <a:ext cx="3735901" cy="514350"/>
          </a:xfrm>
          <a:prstGeom prst="rect">
            <a:avLst/>
          </a:prstGeom>
          <a:noFill/>
          <a:ln>
            <a:noFill/>
          </a:ln>
        </p:spPr>
      </p:pic>
      <p:graphicFrame>
        <p:nvGraphicFramePr>
          <p:cNvPr id="191" name="Google Shape;191;p20"/>
          <p:cNvGraphicFramePr/>
          <p:nvPr/>
        </p:nvGraphicFramePr>
        <p:xfrm>
          <a:off x="805700" y="3610900"/>
          <a:ext cx="3000000" cy="3000000"/>
        </p:xfrm>
        <a:graphic>
          <a:graphicData uri="http://schemas.openxmlformats.org/drawingml/2006/table">
            <a:tbl>
              <a:tblPr>
                <a:noFill/>
                <a:tableStyleId>{717C0A0C-EBBB-48EA-8815-FAF9DB151CE4}</a:tableStyleId>
              </a:tblPr>
              <a:tblGrid>
                <a:gridCol w="1805875"/>
                <a:gridCol w="1952975"/>
                <a:gridCol w="2172250"/>
                <a:gridCol w="1808150"/>
              </a:tblGrid>
              <a:tr h="85347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Best hyperparameters for roc_auc  score</a:t>
                      </a:r>
                      <a:endParaRPr sz="13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rPr>
                        <a:t>max_depth</a:t>
                      </a:r>
                      <a:r>
                        <a:rPr lang="en" sz="1000">
                          <a:solidFill>
                            <a:schemeClr val="dk1"/>
                          </a:solidFill>
                        </a:rPr>
                        <a:t>: 80 </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max_features</a:t>
                      </a:r>
                      <a:r>
                        <a:rPr lang="en" sz="1000">
                          <a:solidFill>
                            <a:schemeClr val="dk1"/>
                          </a:solidFill>
                        </a:rPr>
                        <a:t>: 2 </a:t>
                      </a:r>
                      <a:r>
                        <a:rPr b="1" lang="en" sz="1000">
                          <a:solidFill>
                            <a:schemeClr val="dk1"/>
                          </a:solidFill>
                        </a:rPr>
                        <a:t>min_samples_split</a:t>
                      </a:r>
                      <a:r>
                        <a:rPr lang="en" sz="1000">
                          <a:solidFill>
                            <a:schemeClr val="dk1"/>
                          </a:solidFill>
                        </a:rPr>
                        <a:t>: 2 </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n_estimators</a:t>
                      </a:r>
                      <a:r>
                        <a:rPr lang="en" sz="1000">
                          <a:solidFill>
                            <a:schemeClr val="dk1"/>
                          </a:solidFill>
                        </a:rPr>
                        <a:t>: 200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n_neighbors</a:t>
                      </a:r>
                      <a:r>
                        <a:rPr lang="en" sz="1000">
                          <a:solidFill>
                            <a:schemeClr val="dk1"/>
                          </a:solidFill>
                        </a:rPr>
                        <a:t>: 9,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weights</a:t>
                      </a:r>
                      <a:r>
                        <a:rPr lang="en" sz="1000">
                          <a:solidFill>
                            <a:schemeClr val="dk1"/>
                          </a:solidFill>
                        </a:rPr>
                        <a:t>: 'uniform'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metric</a:t>
                      </a:r>
                      <a:r>
                        <a:rPr lang="en" sz="1000">
                          <a:solidFill>
                            <a:schemeClr val="dk1"/>
                          </a:solidFill>
                        </a:rPr>
                        <a:t>: 'manhattan'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hidden_layer_sizes</a:t>
                      </a:r>
                      <a:r>
                        <a:rPr lang="en" sz="1000">
                          <a:solidFill>
                            <a:schemeClr val="dk1"/>
                          </a:solidFill>
                        </a:rPr>
                        <a:t>: 300 </a:t>
                      </a:r>
                      <a:endParaRPr sz="1000">
                        <a:solidFill>
                          <a:schemeClr val="dk1"/>
                        </a:solidFill>
                      </a:endParaRPr>
                    </a:p>
                    <a:p>
                      <a:pPr indent="0" lvl="0" marL="0" rtl="0" algn="l">
                        <a:spcBef>
                          <a:spcPts val="0"/>
                        </a:spcBef>
                        <a:spcAft>
                          <a:spcPts val="0"/>
                        </a:spcAft>
                        <a:buNone/>
                      </a:pPr>
                      <a:r>
                        <a:rPr b="1" lang="en" sz="1000">
                          <a:solidFill>
                            <a:schemeClr val="dk1"/>
                          </a:solidFill>
                        </a:rPr>
                        <a:t>alpha</a:t>
                      </a:r>
                      <a:r>
                        <a:rPr lang="en" sz="1000">
                          <a:solidFill>
                            <a:schemeClr val="dk1"/>
                          </a:solidFill>
                        </a:rPr>
                        <a:t>: 0.0001 </a:t>
                      </a:r>
                      <a:endParaRPr sz="1000">
                        <a:solidFill>
                          <a:schemeClr val="dk1"/>
                        </a:solidFill>
                      </a:endParaRPr>
                    </a:p>
                    <a:p>
                      <a:pPr indent="0" lvl="0" marL="0" rtl="0" algn="l">
                        <a:spcBef>
                          <a:spcPts val="0"/>
                        </a:spcBef>
                        <a:spcAft>
                          <a:spcPts val="0"/>
                        </a:spcAft>
                        <a:buNone/>
                      </a:pPr>
                      <a:r>
                        <a:rPr b="1" lang="en" sz="1000">
                          <a:solidFill>
                            <a:schemeClr val="dk1"/>
                          </a:solidFill>
                        </a:rPr>
                        <a:t>learning_rate</a:t>
                      </a:r>
                      <a:r>
                        <a:rPr lang="en" sz="1000">
                          <a:solidFill>
                            <a:schemeClr val="dk1"/>
                          </a:solidFill>
                        </a:rPr>
                        <a:t>: 'constant'</a:t>
                      </a:r>
                      <a:endParaRPr sz="1000">
                        <a:solidFill>
                          <a:schemeClr val="dk1"/>
                        </a:solidFill>
                      </a:endParaRPr>
                    </a:p>
                    <a:p>
                      <a:pPr indent="0" lvl="0" marL="0" rtl="0" algn="l">
                        <a:spcBef>
                          <a:spcPts val="0"/>
                        </a:spcBef>
                        <a:spcAft>
                          <a:spcPts val="0"/>
                        </a:spcAft>
                        <a:buNone/>
                      </a:pPr>
                      <a:r>
                        <a:rPr b="1" lang="en" sz="1000">
                          <a:solidFill>
                            <a:schemeClr val="dk1"/>
                          </a:solidFill>
                        </a:rPr>
                        <a:t>max_iter</a:t>
                      </a:r>
                      <a:r>
                        <a:rPr lang="en" sz="1000">
                          <a:solidFill>
                            <a:schemeClr val="dk1"/>
                          </a:solidFill>
                        </a:rPr>
                        <a:t>:400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25" y="331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Calibri"/>
                <a:ea typeface="Calibri"/>
                <a:cs typeface="Calibri"/>
                <a:sym typeface="Calibri"/>
              </a:rPr>
              <a:t>       </a:t>
            </a:r>
            <a:r>
              <a:rPr b="1" lang="en" sz="2220">
                <a:latin typeface="Calibri"/>
                <a:ea typeface="Calibri"/>
                <a:cs typeface="Calibri"/>
                <a:sym typeface="Calibri"/>
              </a:rPr>
              <a:t>Results </a:t>
            </a:r>
            <a:endParaRPr b="1" sz="2220">
              <a:latin typeface="Calibri"/>
              <a:ea typeface="Calibri"/>
              <a:cs typeface="Calibri"/>
              <a:sym typeface="Calibri"/>
            </a:endParaRPr>
          </a:p>
        </p:txBody>
      </p:sp>
      <p:pic>
        <p:nvPicPr>
          <p:cNvPr id="197" name="Google Shape;197;p21"/>
          <p:cNvPicPr preferRelativeResize="0"/>
          <p:nvPr/>
        </p:nvPicPr>
        <p:blipFill>
          <a:blip r:embed="rId3">
            <a:alphaModFix/>
          </a:blip>
          <a:stretch>
            <a:fillRect/>
          </a:stretch>
        </p:blipFill>
        <p:spPr>
          <a:xfrm>
            <a:off x="85575" y="4534125"/>
            <a:ext cx="3735901" cy="514350"/>
          </a:xfrm>
          <a:prstGeom prst="rect">
            <a:avLst/>
          </a:prstGeom>
          <a:noFill/>
          <a:ln>
            <a:noFill/>
          </a:ln>
        </p:spPr>
      </p:pic>
      <p:sp>
        <p:nvSpPr>
          <p:cNvPr id="198" name="Google Shape;198;p21"/>
          <p:cNvSpPr/>
          <p:nvPr/>
        </p:nvSpPr>
        <p:spPr>
          <a:xfrm>
            <a:off x="13" y="0"/>
            <a:ext cx="9144000" cy="2877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nvSpPr>
        <p:spPr>
          <a:xfrm>
            <a:off x="6573325" y="4137275"/>
            <a:ext cx="194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a:t>
            </a:r>
            <a:r>
              <a:rPr b="1" lang="en"/>
              <a:t>For minority label</a:t>
            </a:r>
            <a:endParaRPr b="1"/>
          </a:p>
          <a:p>
            <a:pPr indent="0" lvl="0" marL="0" rtl="0" algn="l">
              <a:spcBef>
                <a:spcPts val="0"/>
              </a:spcBef>
              <a:spcAft>
                <a:spcPts val="0"/>
              </a:spcAft>
              <a:buNone/>
            </a:pPr>
            <a:r>
              <a:rPr b="1" lang="en"/>
              <a:t>**For majority label </a:t>
            </a:r>
            <a:endParaRPr b="1"/>
          </a:p>
        </p:txBody>
      </p:sp>
      <p:sp>
        <p:nvSpPr>
          <p:cNvPr id="200" name="Google Shape;200;p21"/>
          <p:cNvSpPr txBox="1"/>
          <p:nvPr/>
        </p:nvSpPr>
        <p:spPr>
          <a:xfrm>
            <a:off x="578375" y="805600"/>
            <a:ext cx="811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Classification Report for tumor vs Normal samples in Test Set with 5 genes (features)</a:t>
            </a:r>
            <a:endParaRPr sz="1500"/>
          </a:p>
        </p:txBody>
      </p:sp>
      <p:graphicFrame>
        <p:nvGraphicFramePr>
          <p:cNvPr id="201" name="Google Shape;201;p21"/>
          <p:cNvGraphicFramePr/>
          <p:nvPr/>
        </p:nvGraphicFramePr>
        <p:xfrm>
          <a:off x="952525" y="1519950"/>
          <a:ext cx="3000000" cy="3000000"/>
        </p:xfrm>
        <a:graphic>
          <a:graphicData uri="http://schemas.openxmlformats.org/drawingml/2006/table">
            <a:tbl>
              <a:tblPr>
                <a:noFill/>
                <a:tableStyleId>{717C0A0C-EBBB-48EA-8815-FAF9DB151CE4}</a:tableStyleId>
              </a:tblPr>
              <a:tblGrid>
                <a:gridCol w="1206500"/>
                <a:gridCol w="1206500"/>
                <a:gridCol w="1206500"/>
                <a:gridCol w="1206500"/>
                <a:gridCol w="1206500"/>
                <a:gridCol w="1361425"/>
              </a:tblGrid>
              <a:tr h="381000">
                <a:tc>
                  <a:txBody>
                    <a:bodyPr/>
                    <a:lstStyle/>
                    <a:p>
                      <a:pPr indent="0" lvl="0" marL="0" rtl="0" algn="l">
                        <a:spcBef>
                          <a:spcPts val="0"/>
                        </a:spcBef>
                        <a:spcAft>
                          <a:spcPts val="0"/>
                        </a:spcAft>
                        <a:buNone/>
                      </a:pPr>
                      <a:r>
                        <a:rPr b="1" lang="en"/>
                        <a:t>Model</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Accuracy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F1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Support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t>Random</a:t>
                      </a:r>
                      <a:endParaRPr b="1" sz="1200"/>
                    </a:p>
                    <a:p>
                      <a:pPr indent="0" lvl="0" marL="0" rtl="0" algn="l">
                        <a:spcBef>
                          <a:spcPts val="0"/>
                        </a:spcBef>
                        <a:spcAft>
                          <a:spcPts val="0"/>
                        </a:spcAft>
                        <a:buNone/>
                      </a:pPr>
                      <a:r>
                        <a:rPr b="1" lang="en" sz="1200"/>
                        <a:t>Forest</a:t>
                      </a:r>
                      <a:endParaRPr b="1"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0.78</a:t>
                      </a:r>
                      <a:r>
                        <a:rPr lang="en"/>
                        <a:t>*</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0.88*</a:t>
                      </a:r>
                      <a:endParaRPr/>
                    </a:p>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7(minority)</a:t>
                      </a:r>
                      <a:endParaRPr/>
                    </a:p>
                    <a:p>
                      <a:pPr indent="0" lvl="0" marL="0" rtl="0" algn="l">
                        <a:spcBef>
                          <a:spcPts val="0"/>
                        </a:spcBef>
                        <a:spcAft>
                          <a:spcPts val="0"/>
                        </a:spcAft>
                        <a:buNone/>
                      </a:pPr>
                      <a:r>
                        <a:rPr lang="en"/>
                        <a:t>174(majority)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t>KNN</a:t>
                      </a:r>
                      <a:endParaRPr b="1"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1.00</a:t>
                      </a:r>
                      <a:r>
                        <a:rPr lang="en"/>
                        <a: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7(minority)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174(majority)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t>MLP</a:t>
                      </a:r>
                      <a:endParaRPr b="1" sz="1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0.88</a:t>
                      </a:r>
                      <a:r>
                        <a:rPr lang="en"/>
                        <a:t>*</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0.99**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0.93</a:t>
                      </a:r>
                      <a:r>
                        <a:rPr lang="en"/>
                        <a:t>*</a:t>
                      </a:r>
                      <a:endParaRPr/>
                    </a:p>
                    <a:p>
                      <a:pPr indent="0" lvl="0" marL="0" rtl="0" algn="l">
                        <a:spcBef>
                          <a:spcPts val="0"/>
                        </a:spcBef>
                        <a:spcAft>
                          <a:spcPts val="0"/>
                        </a:spcAft>
                        <a:buNone/>
                      </a:pPr>
                      <a:r>
                        <a:rPr lang="en"/>
                        <a:t>1.00**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7(minority)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174(majority)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