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Gulfs Display" panose="020B0604020202020204" charset="0"/>
      <p:regular r:id="rId9"/>
    </p:embeddedFont>
    <p:embeddedFont>
      <p:font typeface="Playfair Display" panose="00000500000000000000" pitchFamily="2" charset="0"/>
      <p:regular r:id="rId10"/>
    </p:embeddedFont>
    <p:embeddedFont>
      <p:font typeface="Playfair Display Bold" panose="020B0604020202020204" charset="0"/>
      <p:regular r:id="rId11"/>
    </p:embeddedFont>
    <p:embeddedFont>
      <p:font typeface="Playfair Display Bold Italic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84638"/>
            <a:ext cx="18288000" cy="2616265"/>
            <a:chOff x="0" y="0"/>
            <a:chExt cx="24384000" cy="34883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88309"/>
            </a:xfrm>
            <a:custGeom>
              <a:avLst/>
              <a:gdLst/>
              <a:ahLst/>
              <a:cxnLst/>
              <a:rect l="l" t="t" r="r" b="b"/>
              <a:pathLst>
                <a:path w="24384000" h="3488309">
                  <a:moveTo>
                    <a:pt x="0" y="0"/>
                  </a:moveTo>
                  <a:lnTo>
                    <a:pt x="24384000" y="0"/>
                  </a:lnTo>
                  <a:lnTo>
                    <a:pt x="24384000" y="3488309"/>
                  </a:lnTo>
                  <a:lnTo>
                    <a:pt x="0" y="3488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4063" b="-406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2531627"/>
            <a:ext cx="18288000" cy="7755373"/>
            <a:chOff x="0" y="0"/>
            <a:chExt cx="24384000" cy="103404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340467"/>
            </a:xfrm>
            <a:custGeom>
              <a:avLst/>
              <a:gdLst/>
              <a:ahLst/>
              <a:cxnLst/>
              <a:rect l="l" t="t" r="r" b="b"/>
              <a:pathLst>
                <a:path w="24384000" h="10340467">
                  <a:moveTo>
                    <a:pt x="0" y="0"/>
                  </a:moveTo>
                  <a:lnTo>
                    <a:pt x="24384000" y="0"/>
                  </a:lnTo>
                  <a:lnTo>
                    <a:pt x="24384000" y="10340467"/>
                  </a:lnTo>
                  <a:lnTo>
                    <a:pt x="0" y="10340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2000"/>
              </a:blip>
              <a:stretch>
                <a:fillRect t="-16321" b="-16322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352800" y="1270972"/>
            <a:ext cx="11099530" cy="3872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endParaRPr dirty="0"/>
          </a:p>
          <a:p>
            <a:pPr algn="ctr">
              <a:lnSpc>
                <a:spcPts val="6019"/>
              </a:lnSpc>
            </a:pPr>
            <a:endParaRPr dirty="0"/>
          </a:p>
          <a:p>
            <a:pPr algn="ctr">
              <a:lnSpc>
                <a:spcPts val="6019"/>
              </a:lnSpc>
            </a:pPr>
            <a:r>
              <a:rPr lang="en-US" sz="4299" b="1" spc="-42" dirty="0" err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PiVote</a:t>
            </a:r>
            <a:r>
              <a:rPr lang="en-US" sz="4299" b="1" spc="-42" dirty="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: A Secure Biometric Voting System</a:t>
            </a:r>
          </a:p>
          <a:p>
            <a:pPr algn="ctr">
              <a:lnSpc>
                <a:spcPts val="6019"/>
              </a:lnSpc>
            </a:pPr>
            <a:r>
              <a:rPr lang="en-US" sz="4299" b="1" spc="-42" dirty="0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</a:t>
            </a:r>
          </a:p>
          <a:p>
            <a:pPr algn="ctr">
              <a:lnSpc>
                <a:spcPts val="6019"/>
              </a:lnSpc>
            </a:pPr>
            <a:endParaRPr lang="en-US" sz="4299" b="1" spc="-42" dirty="0">
              <a:solidFill>
                <a:srgbClr val="FFFFFF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20600" y="6124529"/>
            <a:ext cx="5398485" cy="454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8"/>
              </a:lnSpc>
            </a:pPr>
            <a:r>
              <a:rPr lang="en-US" sz="4299" b="1" spc="-38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</a:t>
            </a:r>
            <a:r>
              <a:rPr lang="en-US" sz="4299" b="1" i="1" u="sng" spc="-38">
                <a:solidFill>
                  <a:srgbClr val="FFFFFF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PRESENTED BY:</a:t>
            </a:r>
          </a:p>
          <a:p>
            <a:pPr algn="ctr">
              <a:lnSpc>
                <a:spcPts val="6019"/>
              </a:lnSpc>
            </a:pPr>
            <a:r>
              <a:rPr lang="en-US" sz="4299" b="1" spc="-42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KIRUTHIKA </a:t>
            </a:r>
          </a:p>
          <a:p>
            <a:pPr algn="ctr">
              <a:lnSpc>
                <a:spcPts val="6019"/>
              </a:lnSpc>
            </a:pPr>
            <a:r>
              <a:rPr lang="en-US" sz="4299" b="1" spc="-42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PRIYAN </a:t>
            </a:r>
          </a:p>
          <a:p>
            <a:pPr algn="ctr">
              <a:lnSpc>
                <a:spcPts val="6019"/>
              </a:lnSpc>
            </a:pPr>
            <a:r>
              <a:rPr lang="en-US" sz="4000" b="1" spc="-42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MAGATHI </a:t>
            </a:r>
          </a:p>
          <a:p>
            <a:pPr algn="ctr">
              <a:lnSpc>
                <a:spcPts val="6015"/>
              </a:lnSpc>
            </a:pPr>
            <a:r>
              <a:rPr lang="en-US" sz="3999" b="1" spc="-39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DARSHITHA</a:t>
            </a:r>
          </a:p>
          <a:p>
            <a:pPr algn="ctr">
              <a:lnSpc>
                <a:spcPts val="6019"/>
              </a:lnSpc>
            </a:pPr>
            <a:endParaRPr lang="en-US" sz="3999" b="1" spc="-39">
              <a:solidFill>
                <a:srgbClr val="FFFFFF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93747" y="3354081"/>
            <a:ext cx="6563309" cy="875703"/>
            <a:chOff x="0" y="0"/>
            <a:chExt cx="8751079" cy="11676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1062" cy="1167638"/>
            </a:xfrm>
            <a:custGeom>
              <a:avLst/>
              <a:gdLst/>
              <a:ahLst/>
              <a:cxnLst/>
              <a:rect l="l" t="t" r="r" b="b"/>
              <a:pathLst>
                <a:path w="8751062" h="1167638">
                  <a:moveTo>
                    <a:pt x="8675116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8675115" y="0"/>
                  </a:lnTo>
                  <a:cubicBezTo>
                    <a:pt x="8716899" y="0"/>
                    <a:pt x="8751062" y="34036"/>
                    <a:pt x="8751062" y="75946"/>
                  </a:cubicBezTo>
                  <a:lnTo>
                    <a:pt x="8751062" y="1091692"/>
                  </a:lnTo>
                  <a:cubicBezTo>
                    <a:pt x="8751062" y="1133475"/>
                    <a:pt x="8717026" y="1167638"/>
                    <a:pt x="8675115" y="11676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37002" y="3397388"/>
            <a:ext cx="5226253" cy="52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4AA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715770" y="5604839"/>
            <a:ext cx="6563309" cy="875703"/>
            <a:chOff x="0" y="0"/>
            <a:chExt cx="8751079" cy="11676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51062" cy="1167638"/>
            </a:xfrm>
            <a:custGeom>
              <a:avLst/>
              <a:gdLst/>
              <a:ahLst/>
              <a:cxnLst/>
              <a:rect l="l" t="t" r="r" b="b"/>
              <a:pathLst>
                <a:path w="8751062" h="1167638">
                  <a:moveTo>
                    <a:pt x="8675116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8675115" y="0"/>
                  </a:lnTo>
                  <a:cubicBezTo>
                    <a:pt x="8716899" y="0"/>
                    <a:pt x="8751062" y="34036"/>
                    <a:pt x="8751062" y="75946"/>
                  </a:cubicBezTo>
                  <a:lnTo>
                    <a:pt x="8751062" y="1091692"/>
                  </a:lnTo>
                  <a:cubicBezTo>
                    <a:pt x="8751062" y="1133475"/>
                    <a:pt x="8717026" y="1167638"/>
                    <a:pt x="8675115" y="116763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n-US" dirty="0"/>
                <a:t>P</a:t>
              </a:r>
              <a:endParaRPr lang="en-IN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15770" y="4473709"/>
            <a:ext cx="6563309" cy="875703"/>
            <a:chOff x="0" y="0"/>
            <a:chExt cx="8751079" cy="11676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51062" cy="1167638"/>
            </a:xfrm>
            <a:custGeom>
              <a:avLst/>
              <a:gdLst/>
              <a:ahLst/>
              <a:cxnLst/>
              <a:rect l="l" t="t" r="r" b="b"/>
              <a:pathLst>
                <a:path w="8751062" h="1167638">
                  <a:moveTo>
                    <a:pt x="8675116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8675115" y="0"/>
                  </a:lnTo>
                  <a:cubicBezTo>
                    <a:pt x="8716899" y="0"/>
                    <a:pt x="8751062" y="34036"/>
                    <a:pt x="8751062" y="75946"/>
                  </a:cubicBezTo>
                  <a:lnTo>
                    <a:pt x="8751062" y="1091692"/>
                  </a:lnTo>
                  <a:cubicBezTo>
                    <a:pt x="8751062" y="1133475"/>
                    <a:pt x="8717026" y="1167638"/>
                    <a:pt x="8675115" y="11676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715770" y="6735969"/>
            <a:ext cx="6563309" cy="875703"/>
            <a:chOff x="0" y="0"/>
            <a:chExt cx="8751079" cy="11676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51062" cy="1167638"/>
            </a:xfrm>
            <a:custGeom>
              <a:avLst/>
              <a:gdLst/>
              <a:ahLst/>
              <a:cxnLst/>
              <a:rect l="l" t="t" r="r" b="b"/>
              <a:pathLst>
                <a:path w="8751062" h="1167638">
                  <a:moveTo>
                    <a:pt x="8675116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8675115" y="0"/>
                  </a:lnTo>
                  <a:cubicBezTo>
                    <a:pt x="8716899" y="0"/>
                    <a:pt x="8751062" y="34036"/>
                    <a:pt x="8751062" y="75946"/>
                  </a:cubicBezTo>
                  <a:lnTo>
                    <a:pt x="8751062" y="1091692"/>
                  </a:lnTo>
                  <a:cubicBezTo>
                    <a:pt x="8751062" y="1133475"/>
                    <a:pt x="8717026" y="1167638"/>
                    <a:pt x="8675115" y="11676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144000" y="3342579"/>
            <a:ext cx="875703" cy="875703"/>
            <a:chOff x="0" y="0"/>
            <a:chExt cx="1167604" cy="116760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7638" cy="1167638"/>
            </a:xfrm>
            <a:custGeom>
              <a:avLst/>
              <a:gdLst/>
              <a:ahLst/>
              <a:cxnLst/>
              <a:rect l="l" t="t" r="r" b="b"/>
              <a:pathLst>
                <a:path w="1167638" h="1167638">
                  <a:moveTo>
                    <a:pt x="1091692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1091692" y="0"/>
                  </a:lnTo>
                  <a:cubicBezTo>
                    <a:pt x="1133475" y="0"/>
                    <a:pt x="1167638" y="34036"/>
                    <a:pt x="1167638" y="75946"/>
                  </a:cubicBezTo>
                  <a:lnTo>
                    <a:pt x="1167638" y="1091692"/>
                  </a:lnTo>
                  <a:cubicBezTo>
                    <a:pt x="1167638" y="1133475"/>
                    <a:pt x="1133602" y="1167638"/>
                    <a:pt x="1091692" y="1167638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379481" y="3568868"/>
            <a:ext cx="433316" cy="462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44000" y="5604839"/>
            <a:ext cx="875703" cy="875703"/>
            <a:chOff x="0" y="0"/>
            <a:chExt cx="1167604" cy="116760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67638" cy="1167638"/>
            </a:xfrm>
            <a:custGeom>
              <a:avLst/>
              <a:gdLst/>
              <a:ahLst/>
              <a:cxnLst/>
              <a:rect l="l" t="t" r="r" b="b"/>
              <a:pathLst>
                <a:path w="1167638" h="1167638">
                  <a:moveTo>
                    <a:pt x="1091692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1091692" y="0"/>
                  </a:lnTo>
                  <a:cubicBezTo>
                    <a:pt x="1133475" y="0"/>
                    <a:pt x="1167638" y="34036"/>
                    <a:pt x="1167638" y="75946"/>
                  </a:cubicBezTo>
                  <a:lnTo>
                    <a:pt x="1167638" y="1091692"/>
                  </a:lnTo>
                  <a:cubicBezTo>
                    <a:pt x="1167638" y="1133475"/>
                    <a:pt x="1133602" y="1167638"/>
                    <a:pt x="1091692" y="1167638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9369956" y="5867752"/>
            <a:ext cx="433316" cy="462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3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144000" y="4473709"/>
            <a:ext cx="875703" cy="875703"/>
            <a:chOff x="0" y="0"/>
            <a:chExt cx="1167604" cy="116760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67638" cy="1167638"/>
            </a:xfrm>
            <a:custGeom>
              <a:avLst/>
              <a:gdLst/>
              <a:ahLst/>
              <a:cxnLst/>
              <a:rect l="l" t="t" r="r" b="b"/>
              <a:pathLst>
                <a:path w="1167638" h="1167638">
                  <a:moveTo>
                    <a:pt x="1091692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1091692" y="0"/>
                  </a:lnTo>
                  <a:cubicBezTo>
                    <a:pt x="1133475" y="0"/>
                    <a:pt x="1167638" y="34036"/>
                    <a:pt x="1167638" y="75946"/>
                  </a:cubicBezTo>
                  <a:lnTo>
                    <a:pt x="1167638" y="1091692"/>
                  </a:lnTo>
                  <a:cubicBezTo>
                    <a:pt x="1167638" y="1133475"/>
                    <a:pt x="1133602" y="1167638"/>
                    <a:pt x="1091692" y="1167638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369956" y="4714285"/>
            <a:ext cx="433316" cy="462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144000" y="6735969"/>
            <a:ext cx="875703" cy="875703"/>
            <a:chOff x="0" y="0"/>
            <a:chExt cx="1167604" cy="116760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67638" cy="1167638"/>
            </a:xfrm>
            <a:custGeom>
              <a:avLst/>
              <a:gdLst/>
              <a:ahLst/>
              <a:cxnLst/>
              <a:rect l="l" t="t" r="r" b="b"/>
              <a:pathLst>
                <a:path w="1167638" h="1167638">
                  <a:moveTo>
                    <a:pt x="1091692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1091692" y="0"/>
                  </a:lnTo>
                  <a:cubicBezTo>
                    <a:pt x="1133475" y="0"/>
                    <a:pt x="1167638" y="34036"/>
                    <a:pt x="1167638" y="75946"/>
                  </a:cubicBezTo>
                  <a:lnTo>
                    <a:pt x="1167638" y="1091692"/>
                  </a:lnTo>
                  <a:cubicBezTo>
                    <a:pt x="1167638" y="1133475"/>
                    <a:pt x="1133602" y="1167638"/>
                    <a:pt x="1091692" y="1167638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9360431" y="6990623"/>
            <a:ext cx="433316" cy="49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4</a:t>
            </a:r>
          </a:p>
        </p:txBody>
      </p:sp>
      <p:sp>
        <p:nvSpPr>
          <p:cNvPr id="26" name="Freeform 26"/>
          <p:cNvSpPr/>
          <p:nvPr/>
        </p:nvSpPr>
        <p:spPr>
          <a:xfrm>
            <a:off x="1883695" y="1020593"/>
            <a:ext cx="5991211" cy="3453116"/>
          </a:xfrm>
          <a:custGeom>
            <a:avLst/>
            <a:gdLst/>
            <a:ahLst/>
            <a:cxnLst/>
            <a:rect l="l" t="t" r="r" b="b"/>
            <a:pathLst>
              <a:path w="5991211" h="3453116">
                <a:moveTo>
                  <a:pt x="0" y="0"/>
                </a:moveTo>
                <a:lnTo>
                  <a:pt x="5991211" y="0"/>
                </a:lnTo>
                <a:lnTo>
                  <a:pt x="5991211" y="3453116"/>
                </a:lnTo>
                <a:lnTo>
                  <a:pt x="0" y="3453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4" b="-64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142327" y="1490980"/>
            <a:ext cx="3473946" cy="174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Today's </a:t>
            </a:r>
          </a:p>
          <a:p>
            <a:pPr algn="l">
              <a:lnSpc>
                <a:spcPts val="7200"/>
              </a:lnSpc>
            </a:pPr>
            <a:r>
              <a:rPr lang="en-US" sz="720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Agenda</a:t>
            </a:r>
          </a:p>
        </p:txBody>
      </p:sp>
      <p:sp>
        <p:nvSpPr>
          <p:cNvPr id="28" name="Freeform 28"/>
          <p:cNvSpPr/>
          <p:nvPr/>
        </p:nvSpPr>
        <p:spPr>
          <a:xfrm>
            <a:off x="605510" y="3771416"/>
            <a:ext cx="3024437" cy="6140988"/>
          </a:xfrm>
          <a:custGeom>
            <a:avLst/>
            <a:gdLst/>
            <a:ahLst/>
            <a:cxnLst/>
            <a:rect l="l" t="t" r="r" b="b"/>
            <a:pathLst>
              <a:path w="3024437" h="6140988">
                <a:moveTo>
                  <a:pt x="0" y="0"/>
                </a:moveTo>
                <a:lnTo>
                  <a:pt x="3024437" y="0"/>
                </a:lnTo>
                <a:lnTo>
                  <a:pt x="3024437" y="6140988"/>
                </a:lnTo>
                <a:lnTo>
                  <a:pt x="0" y="614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01" b="-101"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9812797" y="8011722"/>
            <a:ext cx="6563309" cy="875703"/>
            <a:chOff x="0" y="0"/>
            <a:chExt cx="8751079" cy="116760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751062" cy="1167638"/>
            </a:xfrm>
            <a:custGeom>
              <a:avLst/>
              <a:gdLst/>
              <a:ahLst/>
              <a:cxnLst/>
              <a:rect l="l" t="t" r="r" b="b"/>
              <a:pathLst>
                <a:path w="8751062" h="1167638">
                  <a:moveTo>
                    <a:pt x="8675116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8675115" y="0"/>
                  </a:lnTo>
                  <a:cubicBezTo>
                    <a:pt x="8716899" y="0"/>
                    <a:pt x="8751062" y="34036"/>
                    <a:pt x="8751062" y="75946"/>
                  </a:cubicBezTo>
                  <a:lnTo>
                    <a:pt x="8751062" y="1091692"/>
                  </a:lnTo>
                  <a:cubicBezTo>
                    <a:pt x="8751062" y="1133475"/>
                    <a:pt x="8717026" y="1167638"/>
                    <a:pt x="8675115" y="11676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9139237" y="8011722"/>
            <a:ext cx="875703" cy="875703"/>
            <a:chOff x="0" y="0"/>
            <a:chExt cx="1167604" cy="116760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67638" cy="1167638"/>
            </a:xfrm>
            <a:custGeom>
              <a:avLst/>
              <a:gdLst/>
              <a:ahLst/>
              <a:cxnLst/>
              <a:rect l="l" t="t" r="r" b="b"/>
              <a:pathLst>
                <a:path w="1167638" h="1167638">
                  <a:moveTo>
                    <a:pt x="1091692" y="1167638"/>
                  </a:moveTo>
                  <a:lnTo>
                    <a:pt x="75946" y="1167638"/>
                  </a:lnTo>
                  <a:cubicBezTo>
                    <a:pt x="34036" y="1167638"/>
                    <a:pt x="0" y="1133475"/>
                    <a:pt x="0" y="1091692"/>
                  </a:cubicBezTo>
                  <a:lnTo>
                    <a:pt x="0" y="75946"/>
                  </a:lnTo>
                  <a:cubicBezTo>
                    <a:pt x="0" y="34036"/>
                    <a:pt x="34036" y="0"/>
                    <a:pt x="75946" y="0"/>
                  </a:cubicBezTo>
                  <a:lnTo>
                    <a:pt x="1091692" y="0"/>
                  </a:lnTo>
                  <a:cubicBezTo>
                    <a:pt x="1133475" y="0"/>
                    <a:pt x="1167638" y="34036"/>
                    <a:pt x="1167638" y="75946"/>
                  </a:cubicBezTo>
                  <a:lnTo>
                    <a:pt x="1167638" y="1091692"/>
                  </a:lnTo>
                  <a:cubicBezTo>
                    <a:pt x="1167638" y="1133475"/>
                    <a:pt x="1133602" y="1167638"/>
                    <a:pt x="1091692" y="1167638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9379481" y="8126022"/>
            <a:ext cx="433316" cy="49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 b="1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63E54A-3DEF-D66B-8929-C324F9B0B4C2}"/>
              </a:ext>
            </a:extLst>
          </p:cNvPr>
          <p:cNvSpPr txBox="1"/>
          <p:nvPr/>
        </p:nvSpPr>
        <p:spPr>
          <a:xfrm>
            <a:off x="10149086" y="4476605"/>
            <a:ext cx="9144000" cy="119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4AAD"/>
                </a:solidFill>
                <a:latin typeface="Playfair Display"/>
                <a:sym typeface="Playfair Display"/>
              </a:rPr>
              <a:t>Proposed</a:t>
            </a:r>
            <a:r>
              <a:rPr lang="en-US" dirty="0">
                <a:solidFill>
                  <a:srgbClr val="004AA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200" dirty="0">
                <a:solidFill>
                  <a:srgbClr val="004AAD"/>
                </a:solidFill>
                <a:latin typeface="Playfair Display"/>
                <a:sym typeface="Playfair Display"/>
              </a:rPr>
              <a:t>solution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4AAD"/>
              </a:solidFill>
              <a:latin typeface="Playfair Display"/>
              <a:sym typeface="Playfair Display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81DA35-CBBC-6169-D67D-B870EBA3C151}"/>
              </a:ext>
            </a:extLst>
          </p:cNvPr>
          <p:cNvSpPr txBox="1"/>
          <p:nvPr/>
        </p:nvSpPr>
        <p:spPr>
          <a:xfrm>
            <a:off x="10116429" y="6802157"/>
            <a:ext cx="9645040" cy="61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4AAD"/>
                </a:solidFill>
                <a:latin typeface="Playfair Display"/>
                <a:sym typeface="Playfair Display"/>
              </a:rPr>
              <a:t>Future scope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5C6D3D-E544-EAC1-4413-C450AF371574}"/>
              </a:ext>
            </a:extLst>
          </p:cNvPr>
          <p:cNvSpPr txBox="1"/>
          <p:nvPr/>
        </p:nvSpPr>
        <p:spPr>
          <a:xfrm>
            <a:off x="10149086" y="8062929"/>
            <a:ext cx="9895560" cy="61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4AAD"/>
                </a:solidFill>
                <a:latin typeface="Playfair Display"/>
                <a:sym typeface="Playfair Display"/>
              </a:rPr>
              <a:t>Conclusion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295C06-5063-D0EC-F2EF-DC93D6A4A889}"/>
              </a:ext>
            </a:extLst>
          </p:cNvPr>
          <p:cNvSpPr txBox="1"/>
          <p:nvPr/>
        </p:nvSpPr>
        <p:spPr>
          <a:xfrm>
            <a:off x="10230057" y="5567055"/>
            <a:ext cx="10019210" cy="1154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4AAD"/>
                </a:solidFill>
                <a:latin typeface="Playfair Display"/>
                <a:sym typeface="Playfair Display"/>
              </a:rPr>
              <a:t>Process flow</a:t>
            </a:r>
          </a:p>
          <a:p>
            <a:pPr algn="l">
              <a:lnSpc>
                <a:spcPts val="4480"/>
              </a:lnSpc>
            </a:pPr>
            <a:endParaRPr lang="en-US" sz="1800" dirty="0">
              <a:solidFill>
                <a:srgbClr val="004AAD"/>
              </a:solidFill>
              <a:latin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12949"/>
            <a:ext cx="11006831" cy="8525931"/>
            <a:chOff x="0" y="0"/>
            <a:chExt cx="14675775" cy="113679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75738" cy="11367897"/>
            </a:xfrm>
            <a:custGeom>
              <a:avLst/>
              <a:gdLst/>
              <a:ahLst/>
              <a:cxnLst/>
              <a:rect l="l" t="t" r="r" b="b"/>
              <a:pathLst>
                <a:path w="14675738" h="11367897">
                  <a:moveTo>
                    <a:pt x="14375892" y="11367897"/>
                  </a:moveTo>
                  <a:lnTo>
                    <a:pt x="299847" y="11367897"/>
                  </a:lnTo>
                  <a:cubicBezTo>
                    <a:pt x="134620" y="11367897"/>
                    <a:pt x="0" y="11233277"/>
                    <a:pt x="0" y="11068050"/>
                  </a:cubicBezTo>
                  <a:lnTo>
                    <a:pt x="0" y="299847"/>
                  </a:lnTo>
                  <a:cubicBezTo>
                    <a:pt x="0" y="134620"/>
                    <a:pt x="134620" y="0"/>
                    <a:pt x="299847" y="0"/>
                  </a:cubicBezTo>
                  <a:lnTo>
                    <a:pt x="14375892" y="0"/>
                  </a:lnTo>
                  <a:cubicBezTo>
                    <a:pt x="14541119" y="0"/>
                    <a:pt x="14675738" y="134620"/>
                    <a:pt x="14675738" y="299847"/>
                  </a:cubicBezTo>
                  <a:lnTo>
                    <a:pt x="14675738" y="11068050"/>
                  </a:lnTo>
                  <a:cubicBezTo>
                    <a:pt x="14675738" y="11233277"/>
                    <a:pt x="14541119" y="11367897"/>
                    <a:pt x="14375892" y="1136789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448" y="1264603"/>
            <a:ext cx="10911936" cy="880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8"/>
              </a:lnSpc>
            </a:pPr>
            <a:endParaRPr sz="4200" dirty="0"/>
          </a:p>
          <a:p>
            <a:pPr marL="685800" indent="-685800">
              <a:lnSpc>
                <a:spcPts val="6298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Traditional voting systems face major issues like fake voting, identity fraud, and lack of transparency. </a:t>
            </a:r>
          </a:p>
          <a:p>
            <a:pPr marL="685800" indent="-685800">
              <a:lnSpc>
                <a:spcPts val="6298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Manual methods are slow, error-prone, and often lead to mistrust among voters. </a:t>
            </a:r>
          </a:p>
          <a:p>
            <a:pPr marL="685800" indent="-685800">
              <a:lnSpc>
                <a:spcPts val="6298"/>
              </a:lnSpc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There is an urgent need for a smart and secure system that can verify voter identity accurately, prevent fraud, and confirm the vote to the user in real-time.</a:t>
            </a:r>
          </a:p>
          <a:p>
            <a:pPr algn="ctr">
              <a:lnSpc>
                <a:spcPts val="6298"/>
              </a:lnSpc>
            </a:pPr>
            <a:endParaRPr lang="en-US" sz="4200" b="1" dirty="0">
              <a:solidFill>
                <a:srgbClr val="004AAD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119601" y="0"/>
            <a:ext cx="7168399" cy="10212940"/>
            <a:chOff x="0" y="0"/>
            <a:chExt cx="9557865" cy="135185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57893" cy="13518514"/>
            </a:xfrm>
            <a:custGeom>
              <a:avLst/>
              <a:gdLst/>
              <a:ahLst/>
              <a:cxnLst/>
              <a:rect l="l" t="t" r="r" b="b"/>
              <a:pathLst>
                <a:path w="9557893" h="13518514">
                  <a:moveTo>
                    <a:pt x="0" y="0"/>
                  </a:moveTo>
                  <a:lnTo>
                    <a:pt x="9557893" y="0"/>
                  </a:lnTo>
                  <a:lnTo>
                    <a:pt x="9557893" y="13518514"/>
                  </a:lnTo>
                  <a:lnTo>
                    <a:pt x="0" y="1351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237" r="-25237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71962" y="312714"/>
            <a:ext cx="7465330" cy="110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7"/>
              </a:lnSpc>
            </a:pPr>
            <a:r>
              <a:rPr lang="en-US" sz="5791" b="1" spc="-56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Problem Statement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87455"/>
            <a:ext cx="10223002" cy="8499545"/>
            <a:chOff x="0" y="0"/>
            <a:chExt cx="13389540" cy="111322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89483" cy="11132185"/>
            </a:xfrm>
            <a:custGeom>
              <a:avLst/>
              <a:gdLst/>
              <a:ahLst/>
              <a:cxnLst/>
              <a:rect l="l" t="t" r="r" b="b"/>
              <a:pathLst>
                <a:path w="13389483" h="11132185">
                  <a:moveTo>
                    <a:pt x="13089637" y="11132185"/>
                  </a:moveTo>
                  <a:lnTo>
                    <a:pt x="299847" y="11132185"/>
                  </a:lnTo>
                  <a:cubicBezTo>
                    <a:pt x="134620" y="11132185"/>
                    <a:pt x="0" y="10997565"/>
                    <a:pt x="0" y="10832338"/>
                  </a:cubicBezTo>
                  <a:lnTo>
                    <a:pt x="0" y="299847"/>
                  </a:lnTo>
                  <a:cubicBezTo>
                    <a:pt x="0" y="134620"/>
                    <a:pt x="134620" y="0"/>
                    <a:pt x="299847" y="0"/>
                  </a:cubicBezTo>
                  <a:lnTo>
                    <a:pt x="13089637" y="0"/>
                  </a:lnTo>
                  <a:cubicBezTo>
                    <a:pt x="13254864" y="0"/>
                    <a:pt x="13389483" y="134620"/>
                    <a:pt x="13389483" y="299847"/>
                  </a:cubicBezTo>
                  <a:lnTo>
                    <a:pt x="13389483" y="10832338"/>
                  </a:lnTo>
                  <a:cubicBezTo>
                    <a:pt x="13389483" y="10997565"/>
                    <a:pt x="13254864" y="11132185"/>
                    <a:pt x="13089637" y="111321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7578" y="733887"/>
            <a:ext cx="10787838" cy="938385"/>
            <a:chOff x="0" y="0"/>
            <a:chExt cx="14383784" cy="12511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383767" cy="1251204"/>
            </a:xfrm>
            <a:custGeom>
              <a:avLst/>
              <a:gdLst/>
              <a:ahLst/>
              <a:cxnLst/>
              <a:rect l="l" t="t" r="r" b="b"/>
              <a:pathLst>
                <a:path w="14383767" h="1251204">
                  <a:moveTo>
                    <a:pt x="14164056" y="1251204"/>
                  </a:moveTo>
                  <a:lnTo>
                    <a:pt x="219710" y="1251204"/>
                  </a:lnTo>
                  <a:cubicBezTo>
                    <a:pt x="98679" y="1251204"/>
                    <a:pt x="0" y="1159510"/>
                    <a:pt x="0" y="1046861"/>
                  </a:cubicBezTo>
                  <a:lnTo>
                    <a:pt x="0" y="204343"/>
                  </a:lnTo>
                  <a:cubicBezTo>
                    <a:pt x="0" y="91694"/>
                    <a:pt x="98679" y="0"/>
                    <a:pt x="219710" y="0"/>
                  </a:cubicBezTo>
                  <a:lnTo>
                    <a:pt x="14164056" y="0"/>
                  </a:lnTo>
                  <a:cubicBezTo>
                    <a:pt x="14285088" y="0"/>
                    <a:pt x="14383767" y="91694"/>
                    <a:pt x="14383767" y="204343"/>
                  </a:cubicBezTo>
                  <a:lnTo>
                    <a:pt x="14383767" y="1046861"/>
                  </a:lnTo>
                  <a:cubicBezTo>
                    <a:pt x="14383767" y="1159383"/>
                    <a:pt x="14285088" y="1251204"/>
                    <a:pt x="14164056" y="1251204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10012" y="1202657"/>
            <a:ext cx="8953067" cy="314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7"/>
              </a:lnSpc>
            </a:pPr>
            <a:r>
              <a:rPr lang="en-US" sz="264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SDG 16 – Peace, Justice and Strong Institutions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152093" y="1"/>
            <a:ext cx="8135907" cy="10286952"/>
            <a:chOff x="0" y="0"/>
            <a:chExt cx="10681785" cy="125431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843" cy="12543155"/>
            </a:xfrm>
            <a:custGeom>
              <a:avLst/>
              <a:gdLst/>
              <a:ahLst/>
              <a:cxnLst/>
              <a:rect l="l" t="t" r="r" b="b"/>
              <a:pathLst>
                <a:path w="10681843" h="12543155">
                  <a:moveTo>
                    <a:pt x="0" y="0"/>
                  </a:moveTo>
                  <a:lnTo>
                    <a:pt x="10681843" y="0"/>
                  </a:lnTo>
                  <a:lnTo>
                    <a:pt x="10681843" y="12543155"/>
                  </a:lnTo>
                  <a:lnTo>
                    <a:pt x="0" y="1254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616" r="-8615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685800" y="-182885"/>
            <a:ext cx="7864884" cy="1151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1"/>
              </a:lnSpc>
            </a:pPr>
            <a:r>
              <a:rPr lang="en-US" sz="6101" b="1" spc="-60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Proposed solution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459" y="1687274"/>
            <a:ext cx="10152093" cy="8897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11"/>
              </a:lnSpc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We propose </a:t>
            </a:r>
            <a:r>
              <a:rPr lang="en-US" sz="2799" b="1" i="1" u="sng" dirty="0">
                <a:latin typeface="Playfair Display Bold"/>
                <a:ea typeface="Playfair Display Bold"/>
                <a:cs typeface="Playfair Display Bold"/>
                <a:sym typeface="Playfair Display Bold"/>
              </a:rPr>
              <a:t>PIVOTE</a:t>
            </a: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, a smart and secure voting system that uses biometric fingerprint verification and secure SMS confirmation to authenticate voters and record their votes safely. </a:t>
            </a:r>
          </a:p>
          <a:p>
            <a:pPr algn="l">
              <a:lnSpc>
                <a:spcPts val="5011"/>
              </a:lnSpc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The system ensures only eligible voters can cast a vote, and it provides real-time confirmation to enhance trust and transparency.</a:t>
            </a:r>
          </a:p>
          <a:p>
            <a:pPr algn="l">
              <a:lnSpc>
                <a:spcPts val="5011"/>
              </a:lnSpc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By combining IoT, AI, and cloud technologies, </a:t>
            </a:r>
            <a:r>
              <a:rPr lang="en-US" sz="2799" b="1" i="1" u="sng" dirty="0">
                <a:latin typeface="Playfair Display Bold"/>
                <a:ea typeface="Playfair Display Bold"/>
                <a:cs typeface="Playfair Display Bold"/>
                <a:sym typeface="Playfair Display Bold"/>
              </a:rPr>
              <a:t>PIVOTE</a:t>
            </a: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offers </a:t>
            </a:r>
          </a:p>
          <a:p>
            <a:pPr marL="457200" indent="-457200" algn="l">
              <a:lnSpc>
                <a:spcPts val="5011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tamper-proof</a:t>
            </a:r>
          </a:p>
          <a:p>
            <a:pPr marL="457200" indent="-457200" algn="l">
              <a:lnSpc>
                <a:spcPts val="5011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Paperless </a:t>
            </a:r>
          </a:p>
          <a:p>
            <a:pPr marL="457200" indent="-457200" algn="l">
              <a:lnSpc>
                <a:spcPts val="5011"/>
              </a:lnSpc>
              <a:buFont typeface="Wingdings" panose="05000000000000000000" pitchFamily="2" charset="2"/>
              <a:buChar char="Ø"/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User-friendly solution </a:t>
            </a:r>
          </a:p>
          <a:p>
            <a:pPr algn="l">
              <a:lnSpc>
                <a:spcPts val="5011"/>
              </a:lnSpc>
            </a:pPr>
            <a:r>
              <a:rPr lang="en-US" sz="2799" b="1" dirty="0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that can be deployed across urban and rural areas for more efficient, transparent, and secure elections.</a:t>
            </a:r>
          </a:p>
          <a:p>
            <a:pPr algn="l">
              <a:lnSpc>
                <a:spcPts val="5011"/>
              </a:lnSpc>
            </a:pPr>
            <a:endParaRPr lang="en-US" sz="2799" b="1" dirty="0">
              <a:solidFill>
                <a:srgbClr val="004AAD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71311" y="0"/>
            <a:ext cx="6643654" cy="10287000"/>
            <a:chOff x="0" y="0"/>
            <a:chExt cx="885820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8250" cy="13716000"/>
            </a:xfrm>
            <a:custGeom>
              <a:avLst/>
              <a:gdLst/>
              <a:ahLst/>
              <a:cxnLst/>
              <a:rect l="l" t="t" r="r" b="b"/>
              <a:pathLst>
                <a:path w="8858250" h="13716000">
                  <a:moveTo>
                    <a:pt x="0" y="0"/>
                  </a:moveTo>
                  <a:lnTo>
                    <a:pt x="8858250" y="0"/>
                  </a:lnTo>
                  <a:lnTo>
                    <a:pt x="885825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13" r="-161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235666">
            <a:off x="486896" y="2945829"/>
            <a:ext cx="5079763" cy="3732854"/>
            <a:chOff x="0" y="0"/>
            <a:chExt cx="6981023" cy="52357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1063" cy="5235829"/>
            </a:xfrm>
            <a:custGeom>
              <a:avLst/>
              <a:gdLst/>
              <a:ahLst/>
              <a:cxnLst/>
              <a:rect l="l" t="t" r="r" b="b"/>
              <a:pathLst>
                <a:path w="6981063" h="5235829">
                  <a:moveTo>
                    <a:pt x="0" y="0"/>
                  </a:moveTo>
                  <a:lnTo>
                    <a:pt x="6981063" y="0"/>
                  </a:lnTo>
                  <a:lnTo>
                    <a:pt x="6981063" y="5235829"/>
                  </a:lnTo>
                  <a:lnTo>
                    <a:pt x="0" y="5235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b="1"/>
              </a:stretch>
            </a:blip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sp>
      </p:grpSp>
      <p:grpSp>
        <p:nvGrpSpPr>
          <p:cNvPr id="6" name="Group 6"/>
          <p:cNvGrpSpPr/>
          <p:nvPr/>
        </p:nvGrpSpPr>
        <p:grpSpPr>
          <a:xfrm rot="1928082">
            <a:off x="13247022" y="2856002"/>
            <a:ext cx="4671454" cy="3306759"/>
            <a:chOff x="0" y="0"/>
            <a:chExt cx="6228605" cy="440901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" name="Freeform 7"/>
            <p:cNvSpPr/>
            <p:nvPr/>
          </p:nvSpPr>
          <p:spPr>
            <a:xfrm>
              <a:off x="0" y="0"/>
              <a:ext cx="6228588" cy="4409059"/>
            </a:xfrm>
            <a:custGeom>
              <a:avLst/>
              <a:gdLst/>
              <a:ahLst/>
              <a:cxnLst/>
              <a:rect l="l" t="t" r="r" b="b"/>
              <a:pathLst>
                <a:path w="6228588" h="4409059">
                  <a:moveTo>
                    <a:pt x="0" y="0"/>
                  </a:moveTo>
                  <a:lnTo>
                    <a:pt x="6228588" y="0"/>
                  </a:lnTo>
                  <a:lnTo>
                    <a:pt x="6228588" y="4409059"/>
                  </a:lnTo>
                  <a:lnTo>
                    <a:pt x="0" y="4409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1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58109" y="0"/>
            <a:ext cx="7491226" cy="10310224"/>
          </a:xfrm>
          <a:custGeom>
            <a:avLst/>
            <a:gdLst/>
            <a:ahLst/>
            <a:cxnLst/>
            <a:rect l="l" t="t" r="r" b="b"/>
            <a:pathLst>
              <a:path w="7491226" h="10310224">
                <a:moveTo>
                  <a:pt x="0" y="0"/>
                </a:moveTo>
                <a:lnTo>
                  <a:pt x="7491226" y="0"/>
                </a:lnTo>
                <a:lnTo>
                  <a:pt x="7491226" y="10310224"/>
                </a:lnTo>
                <a:lnTo>
                  <a:pt x="0" y="1031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79" b="-4371"/>
            </a:stretch>
          </a:blipFill>
        </p:spPr>
      </p:sp>
      <p:sp>
        <p:nvSpPr>
          <p:cNvPr id="3" name="TextBox 3"/>
          <p:cNvSpPr txBox="1"/>
          <p:nvPr/>
        </p:nvSpPr>
        <p:spPr>
          <a:xfrm rot="-5400000">
            <a:off x="-617686" y="4258499"/>
            <a:ext cx="7051398" cy="179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8"/>
              </a:lnSpc>
              <a:spcBef>
                <a:spcPct val="0"/>
              </a:spcBef>
            </a:pPr>
            <a:r>
              <a:rPr lang="en-US" sz="10398" spc="-101">
                <a:solidFill>
                  <a:srgbClr val="1800AD"/>
                </a:solidFill>
                <a:latin typeface="Gulfs Display"/>
                <a:ea typeface="Gulfs Display"/>
                <a:cs typeface="Gulfs Display"/>
                <a:sym typeface="Gulfs Display"/>
              </a:rPr>
              <a:t>PiVote 2.0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83046" y="1958807"/>
            <a:ext cx="18011180" cy="698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8"/>
              </a:lnSpc>
            </a:pPr>
            <a:r>
              <a:rPr lang="en-US" sz="4898" b="1" spc="-47">
                <a:solidFill>
                  <a:srgbClr val="004AAD">
                    <a:alpha val="89804"/>
                  </a:srgbClr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PIVOTE empowers democracy with AI and biometrics — making every vote count, every identity verified, and every voice truly heard.</a:t>
            </a:r>
          </a:p>
          <a:p>
            <a:pPr algn="ctr">
              <a:lnSpc>
                <a:spcPts val="6858"/>
              </a:lnSpc>
            </a:pPr>
            <a:endParaRPr lang="en-US" sz="4898" b="1" spc="-47">
              <a:solidFill>
                <a:srgbClr val="004AAD">
                  <a:alpha val="89804"/>
                </a:srgbClr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ctr">
              <a:lnSpc>
                <a:spcPts val="6858"/>
              </a:lnSpc>
            </a:pPr>
            <a:endParaRPr lang="en-US" sz="4898" b="1" spc="-47">
              <a:solidFill>
                <a:srgbClr val="004AAD">
                  <a:alpha val="89804"/>
                </a:srgbClr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ctr">
              <a:lnSpc>
                <a:spcPts val="6858"/>
              </a:lnSpc>
            </a:pPr>
            <a:endParaRPr lang="en-US" sz="4898" b="1" spc="-47">
              <a:solidFill>
                <a:srgbClr val="004AAD">
                  <a:alpha val="89804"/>
                </a:srgbClr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ctr">
              <a:lnSpc>
                <a:spcPts val="6858"/>
              </a:lnSpc>
            </a:pPr>
            <a:endParaRPr lang="en-US" sz="4898" b="1" spc="-47">
              <a:solidFill>
                <a:srgbClr val="004AAD">
                  <a:alpha val="89804"/>
                </a:srgbClr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ctr">
              <a:lnSpc>
                <a:spcPts val="6858"/>
              </a:lnSpc>
            </a:pPr>
            <a:endParaRPr lang="en-US" sz="4898" b="1" spc="-47">
              <a:solidFill>
                <a:srgbClr val="004AAD">
                  <a:alpha val="89804"/>
                </a:srgbClr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4637958"/>
            <a:ext cx="18288000" cy="5649042"/>
            <a:chOff x="0" y="0"/>
            <a:chExt cx="24384000" cy="75320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7532116"/>
            </a:xfrm>
            <a:custGeom>
              <a:avLst/>
              <a:gdLst/>
              <a:ahLst/>
              <a:cxnLst/>
              <a:rect l="l" t="t" r="r" b="b"/>
              <a:pathLst>
                <a:path w="24384000" h="7532116">
                  <a:moveTo>
                    <a:pt x="0" y="0"/>
                  </a:moveTo>
                  <a:lnTo>
                    <a:pt x="24384000" y="0"/>
                  </a:lnTo>
                  <a:lnTo>
                    <a:pt x="24384000" y="7532116"/>
                  </a:lnTo>
                  <a:lnTo>
                    <a:pt x="0" y="7532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41050" b="-41049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513762" y="504136"/>
            <a:ext cx="9147311" cy="1365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9599" b="1" spc="-95">
                <a:solidFill>
                  <a:srgbClr val="004AAD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223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Playfair Display</vt:lpstr>
      <vt:lpstr>Calibri</vt:lpstr>
      <vt:lpstr>Arial</vt:lpstr>
      <vt:lpstr>Gulfs Display</vt:lpstr>
      <vt:lpstr>Playfair Display Bold Italics</vt:lpstr>
      <vt:lpstr>Playfair Display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Pivote.pptx</dc:title>
  <cp:lastModifiedBy>KIRUTHIKA R</cp:lastModifiedBy>
  <cp:revision>4</cp:revision>
  <dcterms:created xsi:type="dcterms:W3CDTF">2006-08-16T00:00:00Z</dcterms:created>
  <dcterms:modified xsi:type="dcterms:W3CDTF">2025-09-13T14:50:25Z</dcterms:modified>
  <dc:identifier>DAGwIN4n63w</dc:identifier>
</cp:coreProperties>
</file>