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70" r:id="rId5"/>
    <p:sldId id="259" r:id="rId6"/>
    <p:sldId id="271" r:id="rId7"/>
    <p:sldId id="272" r:id="rId8"/>
    <p:sldId id="260" r:id="rId9"/>
    <p:sldId id="269" r:id="rId10"/>
    <p:sldId id="261" r:id="rId11"/>
    <p:sldId id="268" r:id="rId12"/>
    <p:sldId id="267"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1DC84-CF6D-47A3-A5C2-0D6BA13F0EC2}" v="900" dt="2019-08-23T10:05:21.416"/>
    <p1510:client id="{5E8F75A7-78B9-06A9-CBA0-16C69B5847AF}" v="192" dt="2019-08-23T10:20:42.426"/>
    <p1510:client id="{8609F823-622C-4BA1-A609-81AA6286F56E}" v="470" dt="2019-08-23T10:15:15.249"/>
    <p1510:client id="{BED83162-7D89-4AB2-A829-95F54FE86F09}" v="49" dt="2019-08-23T11:00:50.659"/>
    <p1510:client id="{D696B007-0A52-4984-BAB9-6A8589319F9E}" v="707" dt="2019-08-23T10:11:47.571"/>
    <p1510:client id="{EA24763D-56C6-1C04-92E1-1201595030C1}" v="232" dt="2019-08-23T10:21:52.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18646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1354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8252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08592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71620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0397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71079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74055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80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0562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3365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9565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016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3594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3986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9782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148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112207033"/>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Mobile Testing</a:t>
            </a:r>
            <a:endParaRPr lang="en-US"/>
          </a:p>
        </p:txBody>
      </p:sp>
      <p:sp>
        <p:nvSpPr>
          <p:cNvPr id="3" name="Subtitle 2"/>
          <p:cNvSpPr>
            <a:spLocks noGrp="1"/>
          </p:cNvSpPr>
          <p:nvPr>
            <p:ph type="subTitle" idx="1"/>
          </p:nvPr>
        </p:nvSpPr>
        <p:spPr/>
        <p:txBody>
          <a:bodyPr/>
          <a:lstStyle/>
          <a:p>
            <a:r>
              <a:rPr lang="en-US"/>
              <a:t>Group B</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2178-7429-4D2A-82F2-5C240F8578BE}"/>
              </a:ext>
            </a:extLst>
          </p:cNvPr>
          <p:cNvSpPr>
            <a:spLocks noGrp="1"/>
          </p:cNvSpPr>
          <p:nvPr>
            <p:ph type="title"/>
          </p:nvPr>
        </p:nvSpPr>
        <p:spPr/>
        <p:txBody>
          <a:bodyPr/>
          <a:lstStyle/>
          <a:p>
            <a:r>
              <a:rPr lang="en-US">
                <a:cs typeface="Calibri Light"/>
              </a:rPr>
              <a:t>Types of Mobile Application</a:t>
            </a:r>
            <a:endParaRPr lang="en-US"/>
          </a:p>
        </p:txBody>
      </p:sp>
      <p:sp>
        <p:nvSpPr>
          <p:cNvPr id="3" name="Content Placeholder 2">
            <a:extLst>
              <a:ext uri="{FF2B5EF4-FFF2-40B4-BE49-F238E27FC236}">
                <a16:creationId xmlns:a16="http://schemas.microsoft.com/office/drawing/2014/main" id="{BA0EC5CD-D97D-4A27-A92E-97C22482192B}"/>
              </a:ext>
            </a:extLst>
          </p:cNvPr>
          <p:cNvSpPr>
            <a:spLocks noGrp="1"/>
          </p:cNvSpPr>
          <p:nvPr>
            <p:ph idx="1"/>
          </p:nvPr>
        </p:nvSpPr>
        <p:spPr>
          <a:xfrm>
            <a:off x="298181" y="1578466"/>
            <a:ext cx="11822010" cy="4669933"/>
          </a:xfrm>
        </p:spPr>
        <p:txBody>
          <a:bodyPr vert="horz" lIns="91440" tIns="45720" rIns="91440" bIns="45720" rtlCol="0" anchor="t">
            <a:normAutofit fontScale="92500" lnSpcReduction="20000"/>
          </a:bodyPr>
          <a:lstStyle/>
          <a:p>
            <a:pPr marL="0" indent="0">
              <a:buNone/>
            </a:pPr>
            <a:r>
              <a:rPr lang="en-US" sz="2400" b="1">
                <a:ea typeface="+mj-lt"/>
                <a:cs typeface="+mj-lt"/>
              </a:rPr>
              <a:t>3 types;</a:t>
            </a:r>
          </a:p>
          <a:p>
            <a:pPr marL="0" indent="0">
              <a:buNone/>
            </a:pPr>
            <a:endParaRPr lang="en-US" sz="2400" b="1">
              <a:ea typeface="+mj-lt"/>
              <a:cs typeface="+mj-lt"/>
            </a:endParaRPr>
          </a:p>
          <a:p>
            <a:r>
              <a:rPr lang="en-US" sz="2400" b="1">
                <a:ea typeface="+mj-lt"/>
                <a:cs typeface="+mj-lt"/>
              </a:rPr>
              <a:t>Native apps :  </a:t>
            </a:r>
            <a:r>
              <a:rPr lang="en-US" sz="2400">
                <a:ea typeface="+mj-lt"/>
                <a:cs typeface="+mj-lt"/>
              </a:rPr>
              <a:t>Built for a specific operating system.</a:t>
            </a:r>
            <a:br>
              <a:rPr lang="en-US" sz="2400">
                <a:ea typeface="+mj-lt"/>
                <a:cs typeface="+mj-lt"/>
              </a:rPr>
            </a:br>
            <a:r>
              <a:rPr lang="en-US" sz="2400"/>
              <a:t>                 </a:t>
            </a:r>
            <a:r>
              <a:rPr lang="en-US" sz="2400">
                <a:ea typeface="+mj-lt"/>
                <a:cs typeface="+mj-lt"/>
              </a:rPr>
              <a:t>         Developed for iOS operating system won’t work on Android devices and vice-versa.</a:t>
            </a:r>
            <a:br>
              <a:rPr lang="en-US" sz="2400">
                <a:ea typeface="+mj-lt"/>
                <a:cs typeface="+mj-lt"/>
              </a:rPr>
            </a:br>
            <a:r>
              <a:rPr lang="en-US" sz="2400"/>
              <a:t>                          </a:t>
            </a:r>
            <a:r>
              <a:rPr lang="en-US" sz="2400">
                <a:ea typeface="+mj-lt"/>
                <a:cs typeface="+mj-lt"/>
              </a:rPr>
              <a:t>High performance and ensuring good user experience.</a:t>
            </a:r>
            <a:br>
              <a:rPr lang="en-US"/>
            </a:br>
            <a:r>
              <a:rPr lang="en-US" sz="2400"/>
              <a:t>                          </a:t>
            </a:r>
            <a:r>
              <a:rPr lang="en-US" sz="2400">
                <a:ea typeface="+mj-lt"/>
                <a:cs typeface="+mj-lt"/>
              </a:rPr>
              <a:t>Native platform code has wide access to any device APIs.</a:t>
            </a:r>
            <a:br>
              <a:rPr lang="en-US" sz="2400">
                <a:ea typeface="+mj-lt"/>
                <a:cs typeface="+mj-lt"/>
              </a:rPr>
            </a:br>
            <a:r>
              <a:rPr lang="en-US" sz="2400"/>
              <a:t>                          Mainly use languages C,Swift,iOS,Java,ADT,.NET.</a:t>
            </a:r>
            <a:endParaRPr lang="en-US"/>
          </a:p>
          <a:p>
            <a:endParaRPr lang="en-US" sz="2400" b="1">
              <a:ea typeface="+mj-lt"/>
              <a:cs typeface="+mj-lt"/>
            </a:endParaRPr>
          </a:p>
          <a:p>
            <a:r>
              <a:rPr lang="en-US" sz="2400" b="1">
                <a:ea typeface="+mj-lt"/>
                <a:cs typeface="+mj-lt"/>
              </a:rPr>
              <a:t>Mobile </a:t>
            </a:r>
            <a:r>
              <a:rPr lang="en-US" sz="2400" b="1"/>
              <a:t>Web Apps : </a:t>
            </a:r>
            <a:r>
              <a:rPr lang="en-US" sz="2400" b="1">
                <a:ea typeface="+mj-lt"/>
                <a:cs typeface="+mj-lt"/>
              </a:rPr>
              <a:t> </a:t>
            </a:r>
            <a:r>
              <a:rPr lang="en-US" sz="2400">
                <a:ea typeface="+mj-lt"/>
                <a:cs typeface="+mj-lt"/>
              </a:rPr>
              <a:t>Web apps use a browser to run and are usually written in HTML5, JavaScript or CSS. </a:t>
            </a:r>
            <a:br>
              <a:rPr lang="en-US" sz="2400">
                <a:ea typeface="+mj-lt"/>
                <a:cs typeface="+mj-lt"/>
              </a:rPr>
            </a:br>
            <a:r>
              <a:rPr lang="en-US" sz="2400">
                <a:ea typeface="+mj-lt"/>
                <a:cs typeface="+mj-lt"/>
              </a:rPr>
              <a:t>                          Behave in a fashion similar to native applications.  </a:t>
            </a:r>
            <a:br>
              <a:rPr lang="en-US" sz="2400">
                <a:ea typeface="+mj-lt"/>
                <a:cs typeface="+mj-lt"/>
              </a:rPr>
            </a:br>
            <a:r>
              <a:rPr lang="en-US" sz="2400">
                <a:ea typeface="+mj-lt"/>
                <a:cs typeface="+mj-lt"/>
              </a:rPr>
              <a:t>                          Require minimum of device memory, as a rule.</a:t>
            </a:r>
            <a:br>
              <a:rPr lang="en-US" sz="2400">
                <a:ea typeface="+mj-lt"/>
                <a:cs typeface="+mj-lt"/>
              </a:rPr>
            </a:br>
            <a:r>
              <a:rPr lang="en-US" sz="2400">
                <a:ea typeface="+mj-lt"/>
                <a:cs typeface="+mj-lt"/>
              </a:rPr>
              <a:t>                          The lowest cost due to single code base.</a:t>
            </a:r>
            <a:br>
              <a:rPr lang="en-US" sz="2400">
                <a:ea typeface="+mj-lt"/>
                <a:cs typeface="+mj-lt"/>
              </a:rPr>
            </a:br>
            <a:r>
              <a:rPr lang="en-US" sz="2400">
                <a:ea typeface="+mj-lt"/>
                <a:cs typeface="+mj-lt"/>
              </a:rPr>
              <a:t>                          </a:t>
            </a:r>
          </a:p>
          <a:p>
            <a:endParaRPr lang="en-US" sz="2400" b="1"/>
          </a:p>
          <a:p>
            <a:endParaRPr lang="en-US"/>
          </a:p>
        </p:txBody>
      </p:sp>
    </p:spTree>
    <p:extLst>
      <p:ext uri="{BB962C8B-B14F-4D97-AF65-F5344CB8AC3E}">
        <p14:creationId xmlns:p14="http://schemas.microsoft.com/office/powerpoint/2010/main" val="326902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5B9D-4627-48DD-86BC-51C89CA08050}"/>
              </a:ext>
            </a:extLst>
          </p:cNvPr>
          <p:cNvSpPr>
            <a:spLocks noGrp="1"/>
          </p:cNvSpPr>
          <p:nvPr>
            <p:ph type="title"/>
          </p:nvPr>
        </p:nvSpPr>
        <p:spPr/>
        <p:txBody>
          <a:bodyPr/>
          <a:lstStyle/>
          <a:p>
            <a:r>
              <a:rPr lang="en-US">
                <a:ea typeface="+mj-lt"/>
                <a:cs typeface="+mj-lt"/>
              </a:rPr>
              <a:t>Types of Mobile Application(cont..)</a:t>
            </a:r>
          </a:p>
          <a:p>
            <a:endParaRPr lang="en-US"/>
          </a:p>
        </p:txBody>
      </p:sp>
      <p:sp>
        <p:nvSpPr>
          <p:cNvPr id="3" name="Content Placeholder 2">
            <a:extLst>
              <a:ext uri="{FF2B5EF4-FFF2-40B4-BE49-F238E27FC236}">
                <a16:creationId xmlns:a16="http://schemas.microsoft.com/office/drawing/2014/main" id="{AC53DCCB-C1BC-4566-965A-4E62A3A59D68}"/>
              </a:ext>
            </a:extLst>
          </p:cNvPr>
          <p:cNvSpPr>
            <a:spLocks noGrp="1"/>
          </p:cNvSpPr>
          <p:nvPr>
            <p:ph idx="1"/>
          </p:nvPr>
        </p:nvSpPr>
        <p:spPr>
          <a:xfrm>
            <a:off x="298180" y="2052918"/>
            <a:ext cx="11908276" cy="4195481"/>
          </a:xfrm>
        </p:spPr>
        <p:txBody>
          <a:bodyPr vert="horz" lIns="91440" tIns="45720" rIns="91440" bIns="45720" rtlCol="0" anchor="t">
            <a:normAutofit/>
          </a:bodyPr>
          <a:lstStyle/>
          <a:p>
            <a:r>
              <a:rPr lang="en-US" sz="2400" b="1">
                <a:ea typeface="+mj-lt"/>
                <a:cs typeface="+mj-lt"/>
              </a:rPr>
              <a:t>Hybrid apps: </a:t>
            </a:r>
            <a:r>
              <a:rPr lang="en-US" sz="2400">
                <a:ea typeface="+mj-lt"/>
                <a:cs typeface="+mj-lt"/>
              </a:rPr>
              <a:t>Mixture of both native and mobile web apps.</a:t>
            </a:r>
            <a:br>
              <a:rPr lang="en-US" sz="2400">
                <a:ea typeface="+mj-lt"/>
                <a:cs typeface="+mj-lt"/>
              </a:rPr>
            </a:br>
            <a:r>
              <a:rPr lang="en-US" sz="2400"/>
              <a:t>                        </a:t>
            </a:r>
            <a:r>
              <a:rPr lang="en-US" sz="2400">
                <a:ea typeface="+mj-lt"/>
                <a:cs typeface="+mj-lt"/>
              </a:rPr>
              <a:t>Do not have high performance requirements but need full device access.</a:t>
            </a:r>
            <a:br>
              <a:rPr lang="en-US" sz="2400">
                <a:ea typeface="+mj-lt"/>
                <a:cs typeface="+mj-lt"/>
              </a:rPr>
            </a:br>
            <a:r>
              <a:rPr lang="en-US" sz="2400"/>
              <a:t>                         </a:t>
            </a:r>
            <a:r>
              <a:rPr lang="en-US" sz="2400">
                <a:ea typeface="+mj-lt"/>
                <a:cs typeface="+mj-lt"/>
              </a:rPr>
              <a:t>Commonly low cost for development but require high skills for hybrid tools.</a:t>
            </a:r>
            <a:br>
              <a:rPr lang="en-US" sz="2400">
                <a:ea typeface="+mj-lt"/>
                <a:cs typeface="+mj-lt"/>
              </a:rPr>
            </a:br>
            <a:r>
              <a:rPr lang="en-US" sz="2400"/>
              <a:t>                         </a:t>
            </a:r>
            <a:r>
              <a:rPr lang="en-US" sz="2400">
                <a:ea typeface="+mj-lt"/>
                <a:cs typeface="+mj-lt"/>
              </a:rPr>
              <a:t>HTML, CSS, Javascript, JQuery, Mobile Javascript frameworks, Cordova/PhoneGap languages are commonly use.</a:t>
            </a:r>
            <a:br>
              <a:rPr lang="en-US" sz="2400">
                <a:ea typeface="+mj-lt"/>
                <a:cs typeface="+mj-lt"/>
              </a:rPr>
            </a:br>
            <a:r>
              <a:rPr lang="en-US" sz="2400"/>
              <a:t>                         </a:t>
            </a:r>
            <a:r>
              <a:rPr lang="en-US" sz="2400">
                <a:ea typeface="+mj-lt"/>
                <a:cs typeface="+mj-lt"/>
              </a:rPr>
              <a:t>App can also access native APIs. Examples are Ionic, Sencha Touch.</a:t>
            </a:r>
            <a:endParaRPr lang="en-US" sz="2400"/>
          </a:p>
        </p:txBody>
      </p:sp>
    </p:spTree>
    <p:extLst>
      <p:ext uri="{BB962C8B-B14F-4D97-AF65-F5344CB8AC3E}">
        <p14:creationId xmlns:p14="http://schemas.microsoft.com/office/powerpoint/2010/main" val="374150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3E0D-3179-49FB-B6EB-EDAAB257E5C5}"/>
              </a:ext>
            </a:extLst>
          </p:cNvPr>
          <p:cNvSpPr>
            <a:spLocks noGrp="1"/>
          </p:cNvSpPr>
          <p:nvPr>
            <p:ph type="title"/>
          </p:nvPr>
        </p:nvSpPr>
        <p:spPr/>
        <p:txBody>
          <a:bodyPr/>
          <a:lstStyle/>
          <a:p>
            <a:r>
              <a:rPr lang="en-US"/>
              <a:t>Mobile Testing Factors(List down functions)</a:t>
            </a:r>
          </a:p>
        </p:txBody>
      </p:sp>
      <p:sp>
        <p:nvSpPr>
          <p:cNvPr id="3" name="Content Placeholder 2">
            <a:extLst>
              <a:ext uri="{FF2B5EF4-FFF2-40B4-BE49-F238E27FC236}">
                <a16:creationId xmlns:a16="http://schemas.microsoft.com/office/drawing/2014/main" id="{FA7E2DC4-6E0E-4717-9804-D62DCF036C59}"/>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a:t>Mutiple Platforms - iOS/ Android  version</a:t>
            </a:r>
          </a:p>
          <a:p>
            <a:pPr marL="457200" indent="-457200">
              <a:buAutoNum type="arabicPeriod"/>
            </a:pPr>
            <a:r>
              <a:rPr lang="en-US"/>
              <a:t>Multiple devices with various form factors</a:t>
            </a:r>
          </a:p>
          <a:p>
            <a:pPr marL="457200" indent="-457200">
              <a:buAutoNum type="arabicPeriod"/>
            </a:pPr>
            <a:r>
              <a:rPr lang="en-US"/>
              <a:t>Difference Mode and Network Connectivity - 3G/4G/5G/HSD/GPR</a:t>
            </a:r>
          </a:p>
          <a:p>
            <a:pPr marL="457200" indent="-457200">
              <a:buAutoNum type="arabicPeriod"/>
            </a:pPr>
            <a:r>
              <a:rPr lang="en-US"/>
              <a:t>Mobile Network Operators - Opera</a:t>
            </a:r>
          </a:p>
          <a:p>
            <a:pPr marL="457200" indent="-457200">
              <a:buAutoNum type="arabicPeriod"/>
            </a:pPr>
            <a:r>
              <a:rPr lang="en-US"/>
              <a:t>Multiple Browsers-</a:t>
            </a:r>
          </a:p>
          <a:p>
            <a:pPr marL="457200" indent="-457200">
              <a:buAutoNum type="arabicPeriod"/>
            </a:pPr>
            <a:r>
              <a:rPr lang="en-US"/>
              <a:t>Mobile Emulators -</a:t>
            </a:r>
            <a:r>
              <a:rPr lang="en-US">
                <a:ea typeface="+mj-lt"/>
                <a:cs typeface="+mj-lt"/>
              </a:rPr>
              <a:t>iOS- XCode / Android- Android Studio</a:t>
            </a:r>
          </a:p>
          <a:p>
            <a:pPr marL="457200" indent="-457200">
              <a:buAutoNum type="arabicPeriod"/>
            </a:pPr>
            <a:r>
              <a:rPr lang="en-US"/>
              <a:t>Test Tools - Manua/Automation</a:t>
            </a:r>
          </a:p>
        </p:txBody>
      </p:sp>
    </p:spTree>
    <p:extLst>
      <p:ext uri="{BB962C8B-B14F-4D97-AF65-F5344CB8AC3E}">
        <p14:creationId xmlns:p14="http://schemas.microsoft.com/office/powerpoint/2010/main" val="310803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B015-3893-44E5-87DD-94EDEFF91462}"/>
              </a:ext>
            </a:extLst>
          </p:cNvPr>
          <p:cNvSpPr>
            <a:spLocks noGrp="1"/>
          </p:cNvSpPr>
          <p:nvPr>
            <p:ph type="title"/>
          </p:nvPr>
        </p:nvSpPr>
        <p:spPr/>
        <p:txBody>
          <a:bodyPr/>
          <a:lstStyle/>
          <a:p>
            <a:r>
              <a:rPr lang="en-US"/>
              <a:t>Emulator Testing</a:t>
            </a:r>
          </a:p>
        </p:txBody>
      </p:sp>
      <p:sp>
        <p:nvSpPr>
          <p:cNvPr id="3" name="Content Placeholder 2">
            <a:extLst>
              <a:ext uri="{FF2B5EF4-FFF2-40B4-BE49-F238E27FC236}">
                <a16:creationId xmlns:a16="http://schemas.microsoft.com/office/drawing/2014/main" id="{ECEF9657-F652-4F58-A0E6-7F2BC0F25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701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16A20-095D-4C45-A508-3B298770C0C6}"/>
              </a:ext>
            </a:extLst>
          </p:cNvPr>
          <p:cNvSpPr>
            <a:spLocks noGrp="1"/>
          </p:cNvSpPr>
          <p:nvPr>
            <p:ph type="title"/>
          </p:nvPr>
        </p:nvSpPr>
        <p:spPr/>
        <p:txBody>
          <a:bodyPr/>
          <a:lstStyle/>
          <a:p>
            <a:r>
              <a:rPr lang="en-US"/>
              <a:t>Device Farm</a:t>
            </a:r>
          </a:p>
        </p:txBody>
      </p:sp>
      <p:sp>
        <p:nvSpPr>
          <p:cNvPr id="3" name="Content Placeholder 2">
            <a:extLst>
              <a:ext uri="{FF2B5EF4-FFF2-40B4-BE49-F238E27FC236}">
                <a16:creationId xmlns:a16="http://schemas.microsoft.com/office/drawing/2014/main" id="{276D5705-685E-42D7-A2FA-1A72446033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7504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477478C-E8C5-43F2-9650-5E5CE111667E}"/>
              </a:ext>
            </a:extLst>
          </p:cNvPr>
          <p:cNvSpPr>
            <a:spLocks noGrp="1"/>
          </p:cNvSpPr>
          <p:nvPr>
            <p:ph type="title"/>
          </p:nvPr>
        </p:nvSpPr>
        <p:spPr>
          <a:xfrm>
            <a:off x="806195" y="804672"/>
            <a:ext cx="3521359" cy="5248656"/>
          </a:xfrm>
        </p:spPr>
        <p:txBody>
          <a:bodyPr anchor="ctr">
            <a:normAutofit/>
          </a:bodyPr>
          <a:lstStyle/>
          <a:p>
            <a:pPr algn="ctr"/>
            <a:r>
              <a:rPr lang="en-US">
                <a:cs typeface="Calibri Light"/>
              </a:rPr>
              <a:t>Mobile Platform</a:t>
            </a:r>
            <a:endParaRPr lang="en-US"/>
          </a:p>
        </p:txBody>
      </p:sp>
      <p:sp>
        <p:nvSpPr>
          <p:cNvPr id="3" name="Content Placeholder 2">
            <a:extLst>
              <a:ext uri="{FF2B5EF4-FFF2-40B4-BE49-F238E27FC236}">
                <a16:creationId xmlns:a16="http://schemas.microsoft.com/office/drawing/2014/main" id="{D3D56FFD-E0B1-472E-840D-EEB1AECEA83B}"/>
              </a:ext>
            </a:extLst>
          </p:cNvPr>
          <p:cNvSpPr>
            <a:spLocks noGrp="1"/>
          </p:cNvSpPr>
          <p:nvPr>
            <p:ph idx="1"/>
          </p:nvPr>
        </p:nvSpPr>
        <p:spPr>
          <a:xfrm>
            <a:off x="4975861" y="804671"/>
            <a:ext cx="6399930" cy="5248657"/>
          </a:xfrm>
        </p:spPr>
        <p:txBody>
          <a:bodyPr anchor="ctr">
            <a:normAutofit/>
          </a:bodyPr>
          <a:lstStyle/>
          <a:p>
            <a:pPr marL="0" indent="0">
              <a:buNone/>
            </a:pPr>
            <a:r>
              <a:rPr lang="en-US" sz="2800" u="sng"/>
              <a:t>IOS and Android</a:t>
            </a:r>
          </a:p>
          <a:p>
            <a:pPr marL="0" indent="0">
              <a:buNone/>
            </a:pPr>
            <a:r>
              <a:rPr lang="en-US" sz="2200"/>
              <a:t>According to the </a:t>
            </a:r>
            <a:r>
              <a:rPr lang="en-US" sz="2200">
                <a:ea typeface="+mj-lt"/>
                <a:cs typeface="+mj-lt"/>
              </a:rPr>
              <a:t>crittercism.com/benchmark,</a:t>
            </a:r>
            <a:endParaRPr lang="en-US" sz="2200"/>
          </a:p>
          <a:p>
            <a:r>
              <a:rPr lang="en-US" sz="1800">
                <a:ea typeface="+mj-lt"/>
                <a:cs typeface="+mj-lt"/>
              </a:rPr>
              <a:t>Android 2.3 Gingerbread has the highest total crash rate, at 1.7%. Other versions of Android — Ice Cream Sandwich, Jelly Bean, and KitKat — have a crash rate of 0.7%. </a:t>
            </a:r>
          </a:p>
          <a:p>
            <a:r>
              <a:rPr lang="en-US" sz="1800" err="1">
                <a:ea typeface="+mj-lt"/>
                <a:cs typeface="+mj-lt"/>
              </a:rPr>
              <a:t>iOs</a:t>
            </a:r>
            <a:r>
              <a:rPr lang="en-US" sz="1800">
                <a:ea typeface="+mj-lt"/>
                <a:cs typeface="+mj-lt"/>
              </a:rPr>
              <a:t> 7.1 has a crash rate of 1.6%., and the rates for iOS 7.0 and iOS 5 are 2.1% and 2.5% respectively. </a:t>
            </a:r>
            <a:endParaRPr lang="en-US" sz="1800"/>
          </a:p>
          <a:p>
            <a:r>
              <a:rPr lang="en-US" sz="1800">
                <a:ea typeface="+mj-lt"/>
                <a:cs typeface="+mj-lt"/>
              </a:rPr>
              <a:t>Phone versions of both Android and iOS are more stable than their tablet versions. </a:t>
            </a:r>
            <a:endParaRPr lang="en-US" sz="1800"/>
          </a:p>
          <a:p>
            <a:r>
              <a:rPr lang="en-US" sz="1800">
                <a:ea typeface="+mj-lt"/>
                <a:cs typeface="+mj-lt"/>
              </a:rPr>
              <a:t>Crash rates for apps vary by category — games are most likely to crash (4.4% crash rate) and e-commerce apps have the lowest crash rate of 0.4%. </a:t>
            </a:r>
            <a:endParaRPr lang="en-US"/>
          </a:p>
          <a:p>
            <a:pPr>
              <a:buFont typeface="Wingdings" charset="2"/>
              <a:buChar char="Ø"/>
            </a:pPr>
            <a:endParaRPr lang="en-US"/>
          </a:p>
        </p:txBody>
      </p:sp>
    </p:spTree>
    <p:extLst>
      <p:ext uri="{BB962C8B-B14F-4D97-AF65-F5344CB8AC3E}">
        <p14:creationId xmlns:p14="http://schemas.microsoft.com/office/powerpoint/2010/main" val="354732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00AD-97C9-43A4-A3BF-FF611F0E6CD1}"/>
              </a:ext>
            </a:extLst>
          </p:cNvPr>
          <p:cNvSpPr>
            <a:spLocks noGrp="1"/>
          </p:cNvSpPr>
          <p:nvPr>
            <p:ph type="title"/>
          </p:nvPr>
        </p:nvSpPr>
        <p:spPr/>
        <p:txBody>
          <a:bodyPr/>
          <a:lstStyle/>
          <a:p>
            <a:r>
              <a:rPr lang="en-US">
                <a:cs typeface="Calibri Light"/>
              </a:rPr>
              <a:t>Testing Types(Mobile testing related)</a:t>
            </a:r>
            <a:endParaRPr lang="en-US"/>
          </a:p>
        </p:txBody>
      </p:sp>
      <p:sp>
        <p:nvSpPr>
          <p:cNvPr id="3" name="Content Placeholder 2">
            <a:extLst>
              <a:ext uri="{FF2B5EF4-FFF2-40B4-BE49-F238E27FC236}">
                <a16:creationId xmlns:a16="http://schemas.microsoft.com/office/drawing/2014/main" id="{7F299985-AA37-4472-854F-90A5C237BE20}"/>
              </a:ext>
            </a:extLst>
          </p:cNvPr>
          <p:cNvSpPr>
            <a:spLocks noGrp="1"/>
          </p:cNvSpPr>
          <p:nvPr>
            <p:ph idx="1"/>
          </p:nvPr>
        </p:nvSpPr>
        <p:spPr/>
        <p:txBody>
          <a:bodyPr vert="horz" lIns="91440" tIns="45720" rIns="91440" bIns="45720" rtlCol="0" anchor="t">
            <a:normAutofit/>
          </a:bodyPr>
          <a:lstStyle/>
          <a:p>
            <a:r>
              <a:rPr lang="en-US" b="1"/>
              <a:t>Compatibility Testing </a:t>
            </a:r>
            <a:r>
              <a:rPr lang="en-US"/>
              <a:t>:-</a:t>
            </a:r>
            <a:r>
              <a:rPr lang="en-US" sz="1600"/>
              <a:t> </a:t>
            </a:r>
            <a:r>
              <a:rPr lang="en-US" sz="1600">
                <a:ea typeface="+mj-lt"/>
                <a:cs typeface="+mj-lt"/>
              </a:rPr>
              <a:t>It assures that a given application works as intended with selected operating systems, selected devices with different screen sizes resolutions, and internal hardware</a:t>
            </a:r>
            <a:endParaRPr lang="en-US" sz="1600"/>
          </a:p>
          <a:p>
            <a:r>
              <a:rPr lang="en-US"/>
              <a:t>I</a:t>
            </a:r>
            <a:r>
              <a:rPr lang="en-US" b="1"/>
              <a:t>nstallation Testing </a:t>
            </a:r>
            <a:r>
              <a:rPr lang="en-US"/>
              <a:t>:- </a:t>
            </a:r>
            <a:r>
              <a:rPr lang="en-US" sz="1600">
                <a:ea typeface="+mj-lt"/>
                <a:cs typeface="+mj-lt"/>
              </a:rPr>
              <a:t> Checks whether the mobile app installs, uninstalls and updates properly without any interruption.</a:t>
            </a:r>
          </a:p>
          <a:p>
            <a:r>
              <a:rPr lang="en-US" b="1"/>
              <a:t>Interruption Testing :-</a:t>
            </a:r>
            <a:r>
              <a:rPr lang="en-US" sz="1600">
                <a:ea typeface="+mj-lt"/>
                <a:cs typeface="+mj-lt"/>
              </a:rPr>
              <a:t>It is done to understand how the app behaves under certain interruptions before resuming to its original state.(A phone call when the application is running or is in background, Plugged in or out of charging, Device shut down)</a:t>
            </a:r>
            <a:endParaRPr lang="en-US" sz="1600"/>
          </a:p>
          <a:p>
            <a:r>
              <a:rPr lang="en-US" b="1"/>
              <a:t> Performance Testing :-</a:t>
            </a:r>
            <a:r>
              <a:rPr lang="en-US" sz="1600">
                <a:ea typeface="+mj-lt"/>
                <a:cs typeface="+mj-lt"/>
              </a:rPr>
              <a:t> It checks whether the response of the app is quick, the ability of the app to tale load, and app stability in those load situations.(Device performance, Network Performance, server/API performance)</a:t>
            </a:r>
            <a:endParaRPr lang="en-US" b="1">
              <a:ea typeface="+mj-lt"/>
              <a:cs typeface="+mj-lt"/>
            </a:endParaRPr>
          </a:p>
          <a:p>
            <a:endParaRPr lang="en-US" sz="1600"/>
          </a:p>
          <a:p>
            <a:endParaRPr lang="en-US" sz="1600"/>
          </a:p>
          <a:p>
            <a:endParaRPr lang="en-US" sz="1600"/>
          </a:p>
          <a:p>
            <a:endParaRPr lang="en-US" sz="1600"/>
          </a:p>
          <a:p>
            <a:endParaRPr lang="en-US" sz="1600"/>
          </a:p>
          <a:p>
            <a:endParaRPr lang="en-US"/>
          </a:p>
          <a:p>
            <a:endParaRPr lang="en-US"/>
          </a:p>
        </p:txBody>
      </p:sp>
    </p:spTree>
    <p:extLst>
      <p:ext uri="{BB962C8B-B14F-4D97-AF65-F5344CB8AC3E}">
        <p14:creationId xmlns:p14="http://schemas.microsoft.com/office/powerpoint/2010/main" val="32082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6885-74AE-474B-93C5-172EF25F0E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02EB52-271E-4A47-95BC-11A5E48416AA}"/>
              </a:ext>
            </a:extLst>
          </p:cNvPr>
          <p:cNvSpPr>
            <a:spLocks noGrp="1"/>
          </p:cNvSpPr>
          <p:nvPr>
            <p:ph idx="1"/>
          </p:nvPr>
        </p:nvSpPr>
        <p:spPr/>
        <p:txBody>
          <a:bodyPr vert="horz" lIns="91440" tIns="45720" rIns="91440" bIns="45720" rtlCol="0" anchor="t">
            <a:normAutofit/>
          </a:bodyPr>
          <a:lstStyle/>
          <a:p>
            <a:r>
              <a:rPr lang="en-US" b="1"/>
              <a:t>Usability Testing :- </a:t>
            </a:r>
            <a:r>
              <a:rPr lang="en-US" sz="1600">
                <a:ea typeface="+mj-lt"/>
                <a:cs typeface="+mj-lt"/>
              </a:rPr>
              <a:t>check how user-friendly the mobile application is in terms of the navigation, ease to use the app, flexible app controls.</a:t>
            </a:r>
            <a:endParaRPr lang="en-US" sz="1600" b="1"/>
          </a:p>
          <a:p>
            <a:r>
              <a:rPr lang="en-US" b="1"/>
              <a:t>Conformance Testing :- </a:t>
            </a:r>
            <a:r>
              <a:rPr lang="en-US">
                <a:ea typeface="+mj-lt"/>
                <a:cs typeface="+mj-lt"/>
              </a:rPr>
              <a:t> </a:t>
            </a:r>
            <a:r>
              <a:rPr lang="en-US" sz="1600">
                <a:ea typeface="+mj-lt"/>
                <a:cs typeface="+mj-lt"/>
              </a:rPr>
              <a:t>performed to validate if the application is meeting the Market place and Enterprise policy guidelines. It is like an audit done to check whether certain standards are being met or not. Conformance Testing is focused on two main areas- App store guidelines and Enterprise policy compliance.</a:t>
            </a:r>
            <a:endParaRPr lang="en-US">
              <a:ea typeface="+mj-lt"/>
              <a:cs typeface="+mj-lt"/>
            </a:endParaRPr>
          </a:p>
          <a:p>
            <a:r>
              <a:rPr lang="en-US" b="1"/>
              <a:t>Memory Leakage Testing: </a:t>
            </a:r>
            <a:r>
              <a:rPr lang="en-US" sz="1600">
                <a:ea typeface="+mj-lt"/>
                <a:cs typeface="+mj-lt"/>
              </a:rPr>
              <a:t>Memory leakage is one of the bad issues of the mobile application testing that directly affect on performance of the mobile devices</a:t>
            </a:r>
            <a:endParaRPr lang="en-US" sz="1600"/>
          </a:p>
          <a:p>
            <a:pPr marL="0" indent="0">
              <a:buNone/>
            </a:pPr>
            <a:br>
              <a:rPr lang="en-US" sz="1600" b="1"/>
            </a:br>
            <a:endParaRPr lang="en-US"/>
          </a:p>
        </p:txBody>
      </p:sp>
    </p:spTree>
    <p:extLst>
      <p:ext uri="{BB962C8B-B14F-4D97-AF65-F5344CB8AC3E}">
        <p14:creationId xmlns:p14="http://schemas.microsoft.com/office/powerpoint/2010/main" val="174856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4434-E346-4618-AC36-D005E59DBEA7}"/>
              </a:ext>
            </a:extLst>
          </p:cNvPr>
          <p:cNvSpPr>
            <a:spLocks noGrp="1"/>
          </p:cNvSpPr>
          <p:nvPr>
            <p:ph type="title"/>
          </p:nvPr>
        </p:nvSpPr>
        <p:spPr/>
        <p:txBody>
          <a:bodyPr/>
          <a:lstStyle/>
          <a:p>
            <a:r>
              <a:rPr lang="en-US">
                <a:cs typeface="Calibri Light"/>
              </a:rPr>
              <a:t>Agile Methodology</a:t>
            </a:r>
            <a:endParaRPr lang="en-US"/>
          </a:p>
        </p:txBody>
      </p:sp>
      <p:sp>
        <p:nvSpPr>
          <p:cNvPr id="3" name="Content Placeholder 2">
            <a:extLst>
              <a:ext uri="{FF2B5EF4-FFF2-40B4-BE49-F238E27FC236}">
                <a16:creationId xmlns:a16="http://schemas.microsoft.com/office/drawing/2014/main" id="{E4B969C5-F278-4F4D-AF62-B7293937CB54}"/>
              </a:ext>
            </a:extLst>
          </p:cNvPr>
          <p:cNvSpPr>
            <a:spLocks noGrp="1"/>
          </p:cNvSpPr>
          <p:nvPr>
            <p:ph idx="1"/>
          </p:nvPr>
        </p:nvSpPr>
        <p:spPr>
          <a:xfrm>
            <a:off x="1103312" y="2052918"/>
            <a:ext cx="9852314" cy="4195481"/>
          </a:xfrm>
        </p:spPr>
        <p:txBody>
          <a:bodyPr vert="horz" lIns="91440" tIns="45720" rIns="91440" bIns="45720" rtlCol="0" anchor="t">
            <a:normAutofit/>
          </a:bodyPr>
          <a:lstStyle/>
          <a:p>
            <a:r>
              <a:rPr lang="en-US">
                <a:ea typeface="+mj-lt"/>
                <a:cs typeface="+mj-lt"/>
              </a:rPr>
              <a:t>Not a process, it's a philosophy or set of values</a:t>
            </a:r>
          </a:p>
          <a:p>
            <a:endParaRPr lang="en-US"/>
          </a:p>
          <a:p>
            <a:pPr algn="just"/>
            <a:r>
              <a:rPr lang="en-US">
                <a:ea typeface="+mj-lt"/>
                <a:cs typeface="+mj-lt"/>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a:t>
            </a:r>
          </a:p>
        </p:txBody>
      </p:sp>
    </p:spTree>
    <p:extLst>
      <p:ext uri="{BB962C8B-B14F-4D97-AF65-F5344CB8AC3E}">
        <p14:creationId xmlns:p14="http://schemas.microsoft.com/office/powerpoint/2010/main" val="223240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8FB71-032B-4E4A-8C2F-936C6C9D5027}"/>
              </a:ext>
            </a:extLst>
          </p:cNvPr>
          <p:cNvSpPr>
            <a:spLocks noGrp="1"/>
          </p:cNvSpPr>
          <p:nvPr>
            <p:ph idx="1"/>
          </p:nvPr>
        </p:nvSpPr>
        <p:spPr>
          <a:xfrm>
            <a:off x="1103312" y="1319673"/>
            <a:ext cx="8946541" cy="4181104"/>
          </a:xfrm>
        </p:spPr>
        <p:txBody>
          <a:bodyPr vert="horz" lIns="91440" tIns="45720" rIns="91440" bIns="45720" rtlCol="0" anchor="b">
            <a:normAutofit/>
          </a:bodyPr>
          <a:lstStyle/>
          <a:p>
            <a:pPr marL="0" indent="0">
              <a:buNone/>
            </a:pPr>
            <a:r>
              <a:rPr lang="en-US">
                <a:ea typeface="+mj-lt"/>
                <a:cs typeface="+mj-lt"/>
              </a:rPr>
              <a:t>Every iteration involves cross functional teams working simultaneously on various areas like </a:t>
            </a:r>
            <a:endParaRPr lang="en-US"/>
          </a:p>
          <a:p>
            <a:pPr marL="457200" indent="-457200" algn="just">
              <a:buAutoNum type="alphaUcPeriod"/>
            </a:pPr>
            <a:r>
              <a:rPr lang="en-US">
                <a:ea typeface="+mj-lt"/>
                <a:cs typeface="+mj-lt"/>
              </a:rPr>
              <a:t>Planning</a:t>
            </a:r>
            <a:endParaRPr lang="en-US"/>
          </a:p>
          <a:p>
            <a:pPr marL="457200" indent="-457200" algn="just">
              <a:buAutoNum type="alphaUcPeriod"/>
            </a:pPr>
            <a:r>
              <a:rPr lang="en-US">
                <a:ea typeface="+mj-lt"/>
                <a:cs typeface="+mj-lt"/>
              </a:rPr>
              <a:t>Requirements Analysis</a:t>
            </a:r>
            <a:endParaRPr lang="en-US"/>
          </a:p>
          <a:p>
            <a:pPr marL="457200" indent="-457200" algn="just">
              <a:buAutoNum type="alphaUcPeriod"/>
            </a:pPr>
            <a:r>
              <a:rPr lang="en-US">
                <a:ea typeface="+mj-lt"/>
                <a:cs typeface="+mj-lt"/>
              </a:rPr>
              <a:t>Design</a:t>
            </a:r>
            <a:endParaRPr lang="en-US"/>
          </a:p>
          <a:p>
            <a:pPr marL="457200" indent="-457200" algn="just">
              <a:buAutoNum type="alphaUcPeriod"/>
            </a:pPr>
            <a:r>
              <a:rPr lang="en-US">
                <a:ea typeface="+mj-lt"/>
                <a:cs typeface="+mj-lt"/>
              </a:rPr>
              <a:t>Coding</a:t>
            </a:r>
            <a:endParaRPr lang="en-US"/>
          </a:p>
          <a:p>
            <a:pPr marL="457200" indent="-457200" algn="just">
              <a:buAutoNum type="alphaUcPeriod"/>
            </a:pPr>
            <a:r>
              <a:rPr lang="en-US">
                <a:ea typeface="+mj-lt"/>
                <a:cs typeface="+mj-lt"/>
              </a:rPr>
              <a:t>Unit Testing and</a:t>
            </a:r>
            <a:endParaRPr lang="en-US"/>
          </a:p>
          <a:p>
            <a:pPr marL="457200" indent="-457200" algn="just">
              <a:buAutoNum type="alphaUcPeriod"/>
            </a:pPr>
            <a:r>
              <a:rPr lang="en-US">
                <a:ea typeface="+mj-lt"/>
                <a:cs typeface="+mj-lt"/>
              </a:rPr>
              <a:t>Acceptance Testing</a:t>
            </a:r>
            <a:endParaRPr lang="en-US"/>
          </a:p>
          <a:p>
            <a:pPr marL="0" indent="0">
              <a:buNone/>
            </a:pPr>
            <a:endParaRPr lang="en-US"/>
          </a:p>
        </p:txBody>
      </p:sp>
    </p:spTree>
    <p:extLst>
      <p:ext uri="{BB962C8B-B14F-4D97-AF65-F5344CB8AC3E}">
        <p14:creationId xmlns:p14="http://schemas.microsoft.com/office/powerpoint/2010/main" val="1139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9252-B71D-48AE-8E68-EFEDD1A32BDB}"/>
              </a:ext>
            </a:extLst>
          </p:cNvPr>
          <p:cNvSpPr>
            <a:spLocks noGrp="1"/>
          </p:cNvSpPr>
          <p:nvPr>
            <p:ph type="title"/>
          </p:nvPr>
        </p:nvSpPr>
        <p:spPr/>
        <p:txBody>
          <a:bodyPr/>
          <a:lstStyle/>
          <a:p>
            <a:r>
              <a:rPr lang="en-US" sz="2800">
                <a:ea typeface="+mj-lt"/>
                <a:cs typeface="+mj-lt"/>
              </a:rPr>
              <a:t>The advantages of the Agile Model </a:t>
            </a:r>
            <a:endParaRPr lang="en-US"/>
          </a:p>
        </p:txBody>
      </p:sp>
      <p:sp>
        <p:nvSpPr>
          <p:cNvPr id="3" name="Content Placeholder 2">
            <a:extLst>
              <a:ext uri="{FF2B5EF4-FFF2-40B4-BE49-F238E27FC236}">
                <a16:creationId xmlns:a16="http://schemas.microsoft.com/office/drawing/2014/main" id="{9C42D732-6117-4DB1-A4ED-BBCCA4544CAE}"/>
              </a:ext>
            </a:extLst>
          </p:cNvPr>
          <p:cNvSpPr>
            <a:spLocks noGrp="1"/>
          </p:cNvSpPr>
          <p:nvPr>
            <p:ph idx="1"/>
          </p:nvPr>
        </p:nvSpPr>
        <p:spPr>
          <a:xfrm>
            <a:off x="1103312" y="1449069"/>
            <a:ext cx="8946541" cy="4799330"/>
          </a:xfrm>
        </p:spPr>
        <p:txBody>
          <a:bodyPr vert="horz" lIns="91440" tIns="45720" rIns="91440" bIns="45720" rtlCol="0" anchor="t">
            <a:normAutofit fontScale="92500" lnSpcReduction="20000"/>
          </a:bodyPr>
          <a:lstStyle/>
          <a:p>
            <a:pPr algn="just"/>
            <a:r>
              <a:rPr lang="en-US">
                <a:ea typeface="+mj-lt"/>
                <a:cs typeface="+mj-lt"/>
              </a:rPr>
              <a:t>Is a very realistic approach to software development.</a:t>
            </a:r>
            <a:endParaRPr lang="en-US"/>
          </a:p>
          <a:p>
            <a:pPr algn="just"/>
            <a:r>
              <a:rPr lang="en-US">
                <a:ea typeface="+mj-lt"/>
                <a:cs typeface="+mj-lt"/>
              </a:rPr>
              <a:t>Promotes teamwork and cross training.</a:t>
            </a:r>
            <a:endParaRPr lang="en-US"/>
          </a:p>
          <a:p>
            <a:pPr algn="just"/>
            <a:r>
              <a:rPr lang="en-US">
                <a:ea typeface="+mj-lt"/>
                <a:cs typeface="+mj-lt"/>
              </a:rPr>
              <a:t>Functionality can be developed rapidly and demonstrated.</a:t>
            </a:r>
            <a:endParaRPr lang="en-US"/>
          </a:p>
          <a:p>
            <a:pPr algn="just"/>
            <a:r>
              <a:rPr lang="en-US">
                <a:ea typeface="+mj-lt"/>
                <a:cs typeface="+mj-lt"/>
              </a:rPr>
              <a:t>Resource requirements are minimum.</a:t>
            </a:r>
            <a:endParaRPr lang="en-US"/>
          </a:p>
          <a:p>
            <a:pPr algn="just"/>
            <a:r>
              <a:rPr lang="en-US">
                <a:ea typeface="+mj-lt"/>
                <a:cs typeface="+mj-lt"/>
              </a:rPr>
              <a:t>Suitable for fixed or changing requirements</a:t>
            </a:r>
            <a:endParaRPr lang="en-US"/>
          </a:p>
          <a:p>
            <a:pPr algn="just"/>
            <a:r>
              <a:rPr lang="en-US">
                <a:ea typeface="+mj-lt"/>
                <a:cs typeface="+mj-lt"/>
              </a:rPr>
              <a:t>Delivers early partial working solutions.</a:t>
            </a:r>
            <a:endParaRPr lang="en-US"/>
          </a:p>
          <a:p>
            <a:pPr algn="just"/>
            <a:r>
              <a:rPr lang="en-US">
                <a:ea typeface="+mj-lt"/>
                <a:cs typeface="+mj-lt"/>
              </a:rPr>
              <a:t>Good model for environments that change steadily.</a:t>
            </a:r>
            <a:endParaRPr lang="en-US"/>
          </a:p>
          <a:p>
            <a:pPr algn="just"/>
            <a:r>
              <a:rPr lang="en-US">
                <a:ea typeface="+mj-lt"/>
                <a:cs typeface="+mj-lt"/>
              </a:rPr>
              <a:t>Minimal rules, documentation easily employed.</a:t>
            </a:r>
            <a:endParaRPr lang="en-US"/>
          </a:p>
          <a:p>
            <a:pPr algn="just"/>
            <a:r>
              <a:rPr lang="en-US">
                <a:ea typeface="+mj-lt"/>
                <a:cs typeface="+mj-lt"/>
              </a:rPr>
              <a:t>Enables concurrent development and delivery within an overall planned context.</a:t>
            </a:r>
            <a:endParaRPr lang="en-US"/>
          </a:p>
          <a:p>
            <a:pPr algn="just"/>
            <a:r>
              <a:rPr lang="en-US">
                <a:ea typeface="+mj-lt"/>
                <a:cs typeface="+mj-lt"/>
              </a:rPr>
              <a:t>Little or no planning required.</a:t>
            </a:r>
            <a:endParaRPr lang="en-US"/>
          </a:p>
          <a:p>
            <a:pPr algn="just"/>
            <a:r>
              <a:rPr lang="en-US">
                <a:ea typeface="+mj-lt"/>
                <a:cs typeface="+mj-lt"/>
              </a:rPr>
              <a:t>Easy to manage.</a:t>
            </a:r>
            <a:endParaRPr lang="en-US"/>
          </a:p>
          <a:p>
            <a:pPr algn="just"/>
            <a:r>
              <a:rPr lang="en-US">
                <a:ea typeface="+mj-lt"/>
                <a:cs typeface="+mj-lt"/>
              </a:rPr>
              <a:t>Gives flexibility to developers.</a:t>
            </a:r>
            <a:endParaRPr lang="en-US"/>
          </a:p>
          <a:p>
            <a:endParaRPr lang="en-US"/>
          </a:p>
        </p:txBody>
      </p:sp>
    </p:spTree>
    <p:extLst>
      <p:ext uri="{BB962C8B-B14F-4D97-AF65-F5344CB8AC3E}">
        <p14:creationId xmlns:p14="http://schemas.microsoft.com/office/powerpoint/2010/main" val="289013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34F0-10DA-46DA-9C63-4CCF2BAB87CB}"/>
              </a:ext>
            </a:extLst>
          </p:cNvPr>
          <p:cNvSpPr>
            <a:spLocks noGrp="1"/>
          </p:cNvSpPr>
          <p:nvPr>
            <p:ph type="title"/>
          </p:nvPr>
        </p:nvSpPr>
        <p:spPr>
          <a:xfrm>
            <a:off x="329810" y="136417"/>
            <a:ext cx="9721024" cy="1716831"/>
          </a:xfrm>
        </p:spPr>
        <p:txBody>
          <a:bodyPr/>
          <a:lstStyle/>
          <a:p>
            <a:r>
              <a:rPr lang="en-US">
                <a:cs typeface="Calibri Light"/>
              </a:rPr>
              <a:t>Agile vs Waterfall</a:t>
            </a:r>
            <a:endParaRPr lang="en-US"/>
          </a:p>
        </p:txBody>
      </p:sp>
      <p:graphicFrame>
        <p:nvGraphicFramePr>
          <p:cNvPr id="10" name="Table 10">
            <a:extLst>
              <a:ext uri="{FF2B5EF4-FFF2-40B4-BE49-F238E27FC236}">
                <a16:creationId xmlns:a16="http://schemas.microsoft.com/office/drawing/2014/main" id="{D8104217-4550-4BDE-B730-121AFF824069}"/>
              </a:ext>
            </a:extLst>
          </p:cNvPr>
          <p:cNvGraphicFramePr>
            <a:graphicFrameLocks noGrp="1"/>
          </p:cNvGraphicFramePr>
          <p:nvPr>
            <p:ph idx="1"/>
            <p:extLst>
              <p:ext uri="{D42A27DB-BD31-4B8C-83A1-F6EECF244321}">
                <p14:modId xmlns:p14="http://schemas.microsoft.com/office/powerpoint/2010/main" val="1686241310"/>
              </p:ext>
            </p:extLst>
          </p:nvPr>
        </p:nvGraphicFramePr>
        <p:xfrm>
          <a:off x="1092679" y="1049546"/>
          <a:ext cx="8947150" cy="5478347"/>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053103129"/>
                    </a:ext>
                  </a:extLst>
                </a:gridCol>
                <a:gridCol w="4473575">
                  <a:extLst>
                    <a:ext uri="{9D8B030D-6E8A-4147-A177-3AD203B41FA5}">
                      <a16:colId xmlns:a16="http://schemas.microsoft.com/office/drawing/2014/main" val="567733091"/>
                    </a:ext>
                  </a:extLst>
                </a:gridCol>
              </a:tblGrid>
              <a:tr h="368491">
                <a:tc>
                  <a:txBody>
                    <a:bodyPr/>
                    <a:lstStyle/>
                    <a:p>
                      <a:r>
                        <a:rPr lang="en-US"/>
                        <a:t>Agile</a:t>
                      </a:r>
                    </a:p>
                  </a:txBody>
                  <a:tcPr/>
                </a:tc>
                <a:tc>
                  <a:txBody>
                    <a:bodyPr/>
                    <a:lstStyle/>
                    <a:p>
                      <a:r>
                        <a:rPr lang="en-US" err="1"/>
                        <a:t>WaterFall</a:t>
                      </a:r>
                    </a:p>
                  </a:txBody>
                  <a:tcPr/>
                </a:tc>
                <a:extLst>
                  <a:ext uri="{0D108BD9-81ED-4DB2-BD59-A6C34878D82A}">
                    <a16:rowId xmlns:a16="http://schemas.microsoft.com/office/drawing/2014/main" val="1242259618"/>
                  </a:ext>
                </a:extLst>
              </a:tr>
              <a:tr h="627859">
                <a:tc>
                  <a:txBody>
                    <a:bodyPr/>
                    <a:lstStyle/>
                    <a:p>
                      <a:r>
                        <a:rPr lang="en-US"/>
                        <a:t>Proposes incremental and iterative approach t software design.</a:t>
                      </a:r>
                    </a:p>
                  </a:txBody>
                  <a:tcPr/>
                </a:tc>
                <a:tc>
                  <a:txBody>
                    <a:bodyPr/>
                    <a:lstStyle/>
                    <a:p>
                      <a:r>
                        <a:rPr lang="en-US"/>
                        <a:t>It is flows sequentially from start to end point.</a:t>
                      </a:r>
                    </a:p>
                  </a:txBody>
                  <a:tcPr/>
                </a:tc>
                <a:extLst>
                  <a:ext uri="{0D108BD9-81ED-4DB2-BD59-A6C34878D82A}">
                    <a16:rowId xmlns:a16="http://schemas.microsoft.com/office/drawing/2014/main" val="1473215666"/>
                  </a:ext>
                </a:extLst>
              </a:tr>
              <a:tr h="627859">
                <a:tc>
                  <a:txBody>
                    <a:bodyPr/>
                    <a:lstStyle/>
                    <a:p>
                      <a:r>
                        <a:rPr lang="en-US"/>
                        <a:t>Customer  involve during SDLC</a:t>
                      </a:r>
                    </a:p>
                  </a:txBody>
                  <a:tcPr/>
                </a:tc>
                <a:tc>
                  <a:txBody>
                    <a:bodyPr/>
                    <a:lstStyle/>
                    <a:p>
                      <a:r>
                        <a:rPr lang="en-US"/>
                        <a:t>Customer involve in the end of the SDLC.</a:t>
                      </a:r>
                    </a:p>
                  </a:txBody>
                  <a:tcPr/>
                </a:tc>
                <a:extLst>
                  <a:ext uri="{0D108BD9-81ED-4DB2-BD59-A6C34878D82A}">
                    <a16:rowId xmlns:a16="http://schemas.microsoft.com/office/drawing/2014/main" val="2385131370"/>
                  </a:ext>
                </a:extLst>
              </a:tr>
              <a:tr h="887083">
                <a:tc>
                  <a:txBody>
                    <a:bodyPr/>
                    <a:lstStyle/>
                    <a:p>
                      <a:r>
                        <a:rPr lang="en-US"/>
                        <a:t>Every Sprint User Acceptance is performed.</a:t>
                      </a:r>
                    </a:p>
                    <a:p>
                      <a:pPr lvl="0">
                        <a:buNone/>
                      </a:pPr>
                      <a:endParaRPr lang="en-US"/>
                    </a:p>
                  </a:txBody>
                  <a:tcPr/>
                </a:tc>
                <a:tc>
                  <a:txBody>
                    <a:bodyPr/>
                    <a:lstStyle/>
                    <a:p>
                      <a:r>
                        <a:rPr lang="en-US"/>
                        <a:t>At the end of SDLC user Acceptance is performed.</a:t>
                      </a:r>
                    </a:p>
                  </a:txBody>
                  <a:tcPr/>
                </a:tc>
                <a:extLst>
                  <a:ext uri="{0D108BD9-81ED-4DB2-BD59-A6C34878D82A}">
                    <a16:rowId xmlns:a16="http://schemas.microsoft.com/office/drawing/2014/main" val="2930840346"/>
                  </a:ext>
                </a:extLst>
              </a:tr>
              <a:tr h="627859">
                <a:tc>
                  <a:txBody>
                    <a:bodyPr/>
                    <a:lstStyle/>
                    <a:p>
                      <a:r>
                        <a:rPr lang="en-US"/>
                        <a:t>Testers and Developers work together.</a:t>
                      </a:r>
                    </a:p>
                  </a:txBody>
                  <a:tcPr/>
                </a:tc>
                <a:tc>
                  <a:txBody>
                    <a:bodyPr/>
                    <a:lstStyle/>
                    <a:p>
                      <a:r>
                        <a:rPr lang="en-US"/>
                        <a:t>Testers work separately from Developers.</a:t>
                      </a:r>
                    </a:p>
                  </a:txBody>
                  <a:tcPr/>
                </a:tc>
                <a:extLst>
                  <a:ext uri="{0D108BD9-81ED-4DB2-BD59-A6C34878D82A}">
                    <a16:rowId xmlns:a16="http://schemas.microsoft.com/office/drawing/2014/main" val="2076819947"/>
                  </a:ext>
                </a:extLst>
              </a:tr>
              <a:tr h="627859">
                <a:tc>
                  <a:txBody>
                    <a:bodyPr/>
                    <a:lstStyle/>
                    <a:p>
                      <a:r>
                        <a:rPr lang="en-US"/>
                        <a:t>Every sprint have testing phase.</a:t>
                      </a:r>
                    </a:p>
                  </a:txBody>
                  <a:tcPr/>
                </a:tc>
                <a:tc>
                  <a:txBody>
                    <a:bodyPr/>
                    <a:lstStyle/>
                    <a:p>
                      <a:r>
                        <a:rPr lang="en-US"/>
                        <a:t>At the end of SDLC have testing phase.</a:t>
                      </a:r>
                    </a:p>
                  </a:txBody>
                  <a:tcPr/>
                </a:tc>
                <a:extLst>
                  <a:ext uri="{0D108BD9-81ED-4DB2-BD59-A6C34878D82A}">
                    <a16:rowId xmlns:a16="http://schemas.microsoft.com/office/drawing/2014/main" val="3243812898"/>
                  </a:ext>
                </a:extLst>
              </a:tr>
              <a:tr h="1269376">
                <a:tc>
                  <a:txBody>
                    <a:bodyPr/>
                    <a:lstStyle/>
                    <a:p>
                      <a:pPr lvl="0">
                        <a:buNone/>
                      </a:pPr>
                      <a:r>
                        <a:rPr lang="en-US" sz="1800" b="0" i="0" u="none" strike="noStrike" noProof="0"/>
                        <a:t>This model believes in multiple small chunks of delivery at defined time intervals. </a:t>
                      </a:r>
                      <a:endParaRPr lang="en-US"/>
                    </a:p>
                  </a:txBody>
                  <a:tcPr/>
                </a:tc>
                <a:tc>
                  <a:txBody>
                    <a:bodyPr/>
                    <a:lstStyle/>
                    <a:p>
                      <a:pPr lvl="0">
                        <a:buNone/>
                      </a:pPr>
                      <a:r>
                        <a:rPr lang="en-US" sz="1800" b="0" i="0" u="none" strike="noStrike" noProof="0">
                          <a:latin typeface="Century Gothic"/>
                        </a:rPr>
                        <a:t>This model believes in one-time massive whole delivery. The product is delivered at the end of the SDLC.</a:t>
                      </a:r>
                    </a:p>
                    <a:p>
                      <a:pPr lvl="0">
                        <a:buNone/>
                      </a:pPr>
                      <a:endParaRPr lang="en-US"/>
                    </a:p>
                  </a:txBody>
                  <a:tcPr/>
                </a:tc>
                <a:extLst>
                  <a:ext uri="{0D108BD9-81ED-4DB2-BD59-A6C34878D82A}">
                    <a16:rowId xmlns:a16="http://schemas.microsoft.com/office/drawing/2014/main" val="4127579291"/>
                  </a:ext>
                </a:extLst>
              </a:tr>
              <a:tr h="354833">
                <a:tc>
                  <a:txBody>
                    <a:bodyPr/>
                    <a:lstStyle/>
                    <a:p>
                      <a:endParaRPr lang="en-US"/>
                    </a:p>
                  </a:txBody>
                  <a:tcPr/>
                </a:tc>
                <a:tc>
                  <a:txBody>
                    <a:bodyPr/>
                    <a:lstStyle/>
                    <a:p>
                      <a:endParaRPr lang="en-US"/>
                    </a:p>
                  </a:txBody>
                  <a:tcPr/>
                </a:tc>
                <a:extLst>
                  <a:ext uri="{0D108BD9-81ED-4DB2-BD59-A6C34878D82A}">
                    <a16:rowId xmlns:a16="http://schemas.microsoft.com/office/drawing/2014/main" val="4269788927"/>
                  </a:ext>
                </a:extLst>
              </a:tr>
            </a:tbl>
          </a:graphicData>
        </a:graphic>
      </p:graphicFrame>
    </p:spTree>
    <p:extLst>
      <p:ext uri="{BB962C8B-B14F-4D97-AF65-F5344CB8AC3E}">
        <p14:creationId xmlns:p14="http://schemas.microsoft.com/office/powerpoint/2010/main" val="49862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5C62-4EB8-479E-AE22-97565B7CFF9C}"/>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19FA3B7C-AC0C-49E3-A55D-B056C50B7CB6}"/>
              </a:ext>
            </a:extLst>
          </p:cNvPr>
          <p:cNvGraphicFramePr>
            <a:graphicFrameLocks noGrp="1"/>
          </p:cNvGraphicFramePr>
          <p:nvPr>
            <p:ph idx="1"/>
            <p:extLst>
              <p:ext uri="{D42A27DB-BD31-4B8C-83A1-F6EECF244321}">
                <p14:modId xmlns:p14="http://schemas.microsoft.com/office/powerpoint/2010/main" val="88893758"/>
              </p:ext>
            </p:extLst>
          </p:nvPr>
        </p:nvGraphicFramePr>
        <p:xfrm>
          <a:off x="1132068" y="1161242"/>
          <a:ext cx="8947150" cy="5372816"/>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435920457"/>
                    </a:ext>
                  </a:extLst>
                </a:gridCol>
                <a:gridCol w="4473575">
                  <a:extLst>
                    <a:ext uri="{9D8B030D-6E8A-4147-A177-3AD203B41FA5}">
                      <a16:colId xmlns:a16="http://schemas.microsoft.com/office/drawing/2014/main" val="3507808209"/>
                    </a:ext>
                  </a:extLst>
                </a:gridCol>
              </a:tblGrid>
              <a:tr h="576675">
                <a:tc>
                  <a:txBody>
                    <a:bodyPr/>
                    <a:lstStyle/>
                    <a:p>
                      <a:r>
                        <a:rPr lang="en-US"/>
                        <a:t>Agile</a:t>
                      </a:r>
                    </a:p>
                  </a:txBody>
                  <a:tcPr/>
                </a:tc>
                <a:tc>
                  <a:txBody>
                    <a:bodyPr/>
                    <a:lstStyle/>
                    <a:p>
                      <a:r>
                        <a:rPr lang="en-US"/>
                        <a:t>Waterfall</a:t>
                      </a:r>
                    </a:p>
                  </a:txBody>
                  <a:tcPr/>
                </a:tc>
                <a:extLst>
                  <a:ext uri="{0D108BD9-81ED-4DB2-BD59-A6C34878D82A}">
                    <a16:rowId xmlns:a16="http://schemas.microsoft.com/office/drawing/2014/main" val="3975678481"/>
                  </a:ext>
                </a:extLst>
              </a:tr>
              <a:tr h="576675">
                <a:tc>
                  <a:txBody>
                    <a:bodyPr/>
                    <a:lstStyle/>
                    <a:p>
                      <a:pPr lvl="0">
                        <a:buNone/>
                      </a:pPr>
                      <a:r>
                        <a:rPr lang="en-US" sz="1800" b="0" i="0" u="none" strike="noStrike" noProof="0">
                          <a:latin typeface="Century Gothic"/>
                        </a:rPr>
                        <a:t>This model is known for its flexibility.</a:t>
                      </a:r>
                      <a:endParaRPr lang="en-US"/>
                    </a:p>
                  </a:txBody>
                  <a:tcPr/>
                </a:tc>
                <a:tc>
                  <a:txBody>
                    <a:bodyPr/>
                    <a:lstStyle/>
                    <a:p>
                      <a:pPr lvl="0">
                        <a:buNone/>
                      </a:pPr>
                      <a:r>
                        <a:rPr lang="en-US" sz="1800" b="0" i="0" u="none" strike="noStrike" noProof="0">
                          <a:latin typeface="Century Gothic"/>
                        </a:rPr>
                        <a:t>Structured and rigid model.</a:t>
                      </a:r>
                      <a:endParaRPr lang="en-US"/>
                    </a:p>
                  </a:txBody>
                  <a:tcPr/>
                </a:tc>
                <a:extLst>
                  <a:ext uri="{0D108BD9-81ED-4DB2-BD59-A6C34878D82A}">
                    <a16:rowId xmlns:a16="http://schemas.microsoft.com/office/drawing/2014/main" val="4041017653"/>
                  </a:ext>
                </a:extLst>
              </a:tr>
              <a:tr h="555253">
                <a:tc>
                  <a:txBody>
                    <a:bodyPr/>
                    <a:lstStyle/>
                    <a:p>
                      <a:pPr lvl="0">
                        <a:buNone/>
                      </a:pPr>
                      <a:r>
                        <a:rPr lang="en-US" sz="1800" b="0" i="0" u="none" strike="noStrike" noProof="0">
                          <a:latin typeface="Century Gothic"/>
                        </a:rPr>
                        <a:t>Short term planning scale.</a:t>
                      </a:r>
                      <a:endParaRPr lang="en-US"/>
                    </a:p>
                  </a:txBody>
                  <a:tcPr/>
                </a:tc>
                <a:tc>
                  <a:txBody>
                    <a:bodyPr/>
                    <a:lstStyle/>
                    <a:p>
                      <a:pPr lvl="0">
                        <a:buNone/>
                      </a:pPr>
                      <a:r>
                        <a:rPr lang="en-US" sz="1800" b="0" i="0" u="none" strike="noStrike" noProof="0">
                          <a:latin typeface="Century Gothic"/>
                        </a:rPr>
                        <a:t>Long-term planning scale.</a:t>
                      </a:r>
                      <a:endParaRPr lang="en-US"/>
                    </a:p>
                  </a:txBody>
                  <a:tcPr/>
                </a:tc>
                <a:extLst>
                  <a:ext uri="{0D108BD9-81ED-4DB2-BD59-A6C34878D82A}">
                    <a16:rowId xmlns:a16="http://schemas.microsoft.com/office/drawing/2014/main" val="3633101926"/>
                  </a:ext>
                </a:extLst>
              </a:tr>
              <a:tr h="555253">
                <a:tc>
                  <a:txBody>
                    <a:bodyPr/>
                    <a:lstStyle/>
                    <a:p>
                      <a:pPr lvl="0">
                        <a:buNone/>
                      </a:pPr>
                      <a:r>
                        <a:rPr lang="en-US" sz="1800" b="0" i="0" u="none" strike="noStrike" noProof="0">
                          <a:latin typeface="Century Gothic"/>
                        </a:rPr>
                        <a:t>Short time between specification and implementation.</a:t>
                      </a:r>
                      <a:endParaRPr lang="en-US"/>
                    </a:p>
                  </a:txBody>
                  <a:tcPr/>
                </a:tc>
                <a:tc>
                  <a:txBody>
                    <a:bodyPr/>
                    <a:lstStyle/>
                    <a:p>
                      <a:pPr lvl="0">
                        <a:buNone/>
                      </a:pPr>
                      <a:r>
                        <a:rPr lang="en-US" sz="1800" b="0" i="0" u="none" strike="noStrike" noProof="0">
                          <a:latin typeface="Century Gothic"/>
                        </a:rPr>
                        <a:t>Long time between specification and implementation.</a:t>
                      </a:r>
                      <a:endParaRPr lang="en-US"/>
                    </a:p>
                  </a:txBody>
                  <a:tcPr/>
                </a:tc>
                <a:extLst>
                  <a:ext uri="{0D108BD9-81ED-4DB2-BD59-A6C34878D82A}">
                    <a16:rowId xmlns:a16="http://schemas.microsoft.com/office/drawing/2014/main" val="1174374021"/>
                  </a:ext>
                </a:extLst>
              </a:tr>
              <a:tr h="555253">
                <a:tc>
                  <a:txBody>
                    <a:bodyPr/>
                    <a:lstStyle/>
                    <a:p>
                      <a:pPr lvl="0">
                        <a:buNone/>
                      </a:pPr>
                      <a:r>
                        <a:rPr lang="en-US" sz="1800" b="0" i="0" u="none" strike="noStrike" noProof="0">
                          <a:latin typeface="Century Gothic"/>
                        </a:rPr>
                        <a:t>Problems are discovered quickly.</a:t>
                      </a:r>
                      <a:endParaRPr lang="en-US"/>
                    </a:p>
                  </a:txBody>
                  <a:tcPr/>
                </a:tc>
                <a:tc>
                  <a:txBody>
                    <a:bodyPr/>
                    <a:lstStyle/>
                    <a:p>
                      <a:pPr lvl="0">
                        <a:buNone/>
                      </a:pPr>
                      <a:r>
                        <a:rPr lang="en-US" sz="1800" b="0" i="0" u="none" strike="noStrike" noProof="0">
                          <a:latin typeface="Century Gothic"/>
                        </a:rPr>
                        <a:t>Takes a long time to discover problems.</a:t>
                      </a:r>
                      <a:endParaRPr lang="en-US"/>
                    </a:p>
                  </a:txBody>
                  <a:tcPr/>
                </a:tc>
                <a:extLst>
                  <a:ext uri="{0D108BD9-81ED-4DB2-BD59-A6C34878D82A}">
                    <a16:rowId xmlns:a16="http://schemas.microsoft.com/office/drawing/2014/main" val="1682395742"/>
                  </a:ext>
                </a:extLst>
              </a:tr>
              <a:tr h="555253">
                <a:tc>
                  <a:txBody>
                    <a:bodyPr/>
                    <a:lstStyle/>
                    <a:p>
                      <a:pPr lvl="0">
                        <a:buNone/>
                      </a:pPr>
                      <a:r>
                        <a:rPr lang="en-US" sz="1800" b="0" i="0" u="none" strike="noStrike" noProof="0">
                          <a:latin typeface="Century Gothic"/>
                        </a:rPr>
                        <a:t>Low project schedule risk.</a:t>
                      </a:r>
                      <a:endParaRPr lang="en-US"/>
                    </a:p>
                  </a:txBody>
                  <a:tcPr/>
                </a:tc>
                <a:tc>
                  <a:txBody>
                    <a:bodyPr/>
                    <a:lstStyle/>
                    <a:p>
                      <a:pPr lvl="0">
                        <a:buNone/>
                      </a:pPr>
                      <a:r>
                        <a:rPr lang="en-US" sz="1800" b="0" i="0" u="none" strike="noStrike" noProof="0">
                          <a:latin typeface="Century Gothic"/>
                        </a:rPr>
                        <a:t>High project schedule risk.</a:t>
                      </a:r>
                      <a:endParaRPr lang="en-US"/>
                    </a:p>
                  </a:txBody>
                  <a:tcPr/>
                </a:tc>
                <a:extLst>
                  <a:ext uri="{0D108BD9-81ED-4DB2-BD59-A6C34878D82A}">
                    <a16:rowId xmlns:a16="http://schemas.microsoft.com/office/drawing/2014/main" val="2852715668"/>
                  </a:ext>
                </a:extLst>
              </a:tr>
              <a:tr h="555253">
                <a:tc>
                  <a:txBody>
                    <a:bodyPr/>
                    <a:lstStyle/>
                    <a:p>
                      <a:pPr lvl="0">
                        <a:buNone/>
                      </a:pPr>
                      <a:r>
                        <a:rPr lang="en-US" sz="1800" b="0" i="0" u="none" strike="noStrike" noProof="0">
                          <a:latin typeface="Century Gothic"/>
                        </a:rPr>
                        <a:t>High ability to respond quickly to changes.</a:t>
                      </a:r>
                      <a:endParaRPr lang="en-US"/>
                    </a:p>
                  </a:txBody>
                  <a:tcPr/>
                </a:tc>
                <a:tc>
                  <a:txBody>
                    <a:bodyPr/>
                    <a:lstStyle/>
                    <a:p>
                      <a:pPr lvl="0">
                        <a:buNone/>
                      </a:pPr>
                      <a:r>
                        <a:rPr lang="en-US" sz="1800" b="0" i="0" u="none" strike="noStrike" noProof="0">
                          <a:latin typeface="Century Gothic"/>
                        </a:rPr>
                        <a:t>Less ability to respond quickly to changes</a:t>
                      </a:r>
                      <a:endParaRPr lang="en-US"/>
                    </a:p>
                  </a:txBody>
                  <a:tcPr/>
                </a:tc>
                <a:extLst>
                  <a:ext uri="{0D108BD9-81ED-4DB2-BD59-A6C34878D82A}">
                    <a16:rowId xmlns:a16="http://schemas.microsoft.com/office/drawing/2014/main" val="1699685643"/>
                  </a:ext>
                </a:extLst>
              </a:tr>
              <a:tr h="555253">
                <a:tc>
                  <a:txBody>
                    <a:bodyPr/>
                    <a:lstStyle/>
                    <a:p>
                      <a:pPr lvl="0">
                        <a:buNone/>
                      </a:pPr>
                      <a:r>
                        <a:rPr lang="en-US" sz="1800" b="0" i="0" u="none" strike="noStrike" noProof="0">
                          <a:latin typeface="Century Gothic"/>
                        </a:rPr>
                        <a:t>Suitable for projects which have to evolve and those which involve changing requirements.</a:t>
                      </a:r>
                      <a:endParaRPr lang="en-US"/>
                    </a:p>
                  </a:txBody>
                  <a:tcPr/>
                </a:tc>
                <a:tc>
                  <a:txBody>
                    <a:bodyPr/>
                    <a:lstStyle/>
                    <a:p>
                      <a:pPr lvl="0">
                        <a:buNone/>
                      </a:pPr>
                      <a:r>
                        <a:rPr lang="en-US" sz="1800" b="0" i="0" u="none" strike="noStrike" noProof="0">
                          <a:latin typeface="Century Gothic"/>
                        </a:rPr>
                        <a:t>Suitable for projects which have clearly defined requirements and those which are not expecting changes.</a:t>
                      </a:r>
                      <a:endParaRPr lang="en-US"/>
                    </a:p>
                  </a:txBody>
                  <a:tcPr/>
                </a:tc>
                <a:extLst>
                  <a:ext uri="{0D108BD9-81ED-4DB2-BD59-A6C34878D82A}">
                    <a16:rowId xmlns:a16="http://schemas.microsoft.com/office/drawing/2014/main" val="3365646833"/>
                  </a:ext>
                </a:extLst>
              </a:tr>
            </a:tbl>
          </a:graphicData>
        </a:graphic>
      </p:graphicFrame>
    </p:spTree>
    <p:extLst>
      <p:ext uri="{BB962C8B-B14F-4D97-AF65-F5344CB8AC3E}">
        <p14:creationId xmlns:p14="http://schemas.microsoft.com/office/powerpoint/2010/main" val="1306368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Mobile Testing</vt:lpstr>
      <vt:lpstr>Mobile Platform</vt:lpstr>
      <vt:lpstr>Testing Types(Mobile testing related)</vt:lpstr>
      <vt:lpstr>PowerPoint Presentation</vt:lpstr>
      <vt:lpstr>Agile Methodology</vt:lpstr>
      <vt:lpstr>PowerPoint Presentation</vt:lpstr>
      <vt:lpstr>The advantages of the Agile Model </vt:lpstr>
      <vt:lpstr>Agile vs Waterfall</vt:lpstr>
      <vt:lpstr>PowerPoint Presentation</vt:lpstr>
      <vt:lpstr>Types of Mobile Application</vt:lpstr>
      <vt:lpstr>Types of Mobile Application(cont..) </vt:lpstr>
      <vt:lpstr>Mobile Testing Factors(List down functions)</vt:lpstr>
      <vt:lpstr>Emulator Testing</vt:lpstr>
      <vt:lpstr>Device Farm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2013-07-15T20:26:40Z</dcterms:created>
  <dcterms:modified xsi:type="dcterms:W3CDTF">2019-08-23T11:08:47Z</dcterms:modified>
</cp:coreProperties>
</file>