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70" r:id="rId11"/>
    <p:sldId id="271"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15" autoAdjust="0"/>
  </p:normalViewPr>
  <p:slideViewPr>
    <p:cSldViewPr>
      <p:cViewPr>
        <p:scale>
          <a:sx n="76" d="100"/>
          <a:sy n="76" d="100"/>
        </p:scale>
        <p:origin x="-480" y="-19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9221216" y="3009902"/>
            <a:ext cx="609600" cy="4413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815584" y="1026373"/>
            <a:ext cx="609600" cy="4413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1D8BD707-D9CF-40AE-B4C6-C98DA3205C09}"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8" name="Footer Placeholder 7"/>
          <p:cNvSpPr>
            <a:spLocks noGrp="1"/>
          </p:cNvSpPr>
          <p:nvPr>
            <p:ph type="ftr" sz="quarter" idx="11"/>
          </p:nvPr>
        </p:nvSpPr>
        <p:spPr>
          <a:xfrm>
            <a:off x="406400" y="6409944"/>
            <a:ext cx="4775200" cy="365760"/>
          </a:xfrm>
        </p:spPr>
        <p:txBody>
          <a:bodyPr/>
          <a:lstStyle/>
          <a:p>
            <a:endParaRPr lang="en-US"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pPr marL="38100">
              <a:lnSpc>
                <a:spcPct val="100000"/>
              </a:lnSpc>
              <a:spcBef>
                <a:spcPts val="55"/>
              </a:spcBef>
            </a:pPr>
            <a:fld id="{81D60167-4931-47E6-BA6A-407CBD079E47}" type="slidenum">
              <a:rPr lang="en-US" spc="10" smtClean="0"/>
              <a:t>‹#›</a:t>
            </a:fld>
            <a:endParaRPr lang="en-US" spc="10"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5791200" y="1036021"/>
            <a:ext cx="609600" cy="441325"/>
          </a:xfrm>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8/26/2024</a:t>
            </a:fld>
            <a:endParaRPr lang="en-US" dirty="0"/>
          </a:p>
        </p:txBody>
      </p:sp>
      <p:sp>
        <p:nvSpPr>
          <p:cNvPr id="6" name="Footer Placeholder 5"/>
          <p:cNvSpPr>
            <a:spLocks noGrp="1"/>
          </p:cNvSpPr>
          <p:nvPr>
            <p:ph type="ftr" sz="quarter" idx="11"/>
          </p:nvPr>
        </p:nvSpPr>
        <p:spPr>
          <a:xfrm>
            <a:off x="402336" y="6410848"/>
            <a:ext cx="451104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828800" y="312739"/>
            <a:ext cx="609600" cy="441325"/>
          </a:xfrm>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7717536" y="6404984"/>
            <a:ext cx="4059936" cy="365760"/>
          </a:xfrm>
        </p:spPr>
        <p:txBody>
          <a:bodyPr/>
          <a:lstStyle/>
          <a:p>
            <a:fld id="{1D8BD707-D9CF-40AE-B4C6-C98DA3205C09}" type="datetimeFigureOut">
              <a:rPr lang="en-US" smtClean="0"/>
              <a:t>8/26/2024</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t>8/26/2024</a:t>
            </a:fld>
            <a:endParaRPr lang="en-US" dirty="0"/>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8" Type="http://schemas.openxmlformats.org/officeDocument/2006/relationships/image" Target="../media/image18.png" /><Relationship Id="rId3" Type="http://schemas.openxmlformats.org/officeDocument/2006/relationships/image" Target="../media/image13.png" /><Relationship Id="rId7" Type="http://schemas.openxmlformats.org/officeDocument/2006/relationships/image" Target="../media/image17.png" /><Relationship Id="rId2" Type="http://schemas.openxmlformats.org/officeDocument/2006/relationships/image" Target="../media/image12.png" /><Relationship Id="rId1" Type="http://schemas.openxmlformats.org/officeDocument/2006/relationships/slideLayout" Target="../slideLayouts/slideLayout6.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image" Target="../media/image6.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2976" y="6048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latin typeface="Comic Sans MS" pitchFamily="66" charset="0"/>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latin typeface="Comic Sans MS" pitchFamily="66" charset="0"/>
              </a:endParaRPr>
            </a:p>
          </p:txBody>
        </p:sp>
      </p:grpSp>
      <p:sp>
        <p:nvSpPr>
          <p:cNvPr id="5" name="object 5"/>
          <p:cNvSpPr/>
          <p:nvPr/>
        </p:nvSpPr>
        <p:spPr>
          <a:xfrm>
            <a:off x="3124200" y="121919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latin typeface="Comic Sans MS" pitchFamily="66" charset="0"/>
            </a:endParaRPr>
          </a:p>
        </p:txBody>
      </p:sp>
      <p:sp>
        <p:nvSpPr>
          <p:cNvPr id="6" name="object 6"/>
          <p:cNvSpPr/>
          <p:nvPr/>
        </p:nvSpPr>
        <p:spPr>
          <a:xfrm rot="1530660">
            <a:off x="2917434" y="54597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latin typeface="Comic Sans MS" pitchFamily="66" charset="0"/>
            </a:endParaRPr>
          </a:p>
        </p:txBody>
      </p:sp>
      <p:sp>
        <p:nvSpPr>
          <p:cNvPr id="11" name="object 11"/>
          <p:cNvSpPr txBox="1">
            <a:spLocks noGrp="1"/>
          </p:cNvSpPr>
          <p:nvPr>
            <p:ph type="sldNum" sz="quarter" idx="12"/>
          </p:nvPr>
        </p:nvSpPr>
        <p:spPr>
          <a:xfrm>
            <a:off x="5791200" y="2293476"/>
            <a:ext cx="609600" cy="253274"/>
          </a:xfrm>
          <a:prstGeom prst="rect">
            <a:avLst/>
          </a:prstGeom>
        </p:spPr>
        <p:txBody>
          <a:bodyPr vert="horz" wrap="square" lIns="0" tIns="6985" rIns="0" bIns="0" rtlCol="0">
            <a:spAutoFit/>
          </a:bodyPr>
          <a:lstStyle/>
          <a:p>
            <a:pPr marL="38100">
              <a:lnSpc>
                <a:spcPct val="100000"/>
              </a:lnSpc>
              <a:spcBef>
                <a:spcPts val="55"/>
              </a:spcBef>
            </a:pPr>
            <a:r>
              <a:rPr lang="en-US" spc="10" dirty="0">
                <a:latin typeface="Comic Sans MS" pitchFamily="66" charset="0"/>
              </a:rPr>
              <a:t>1</a:t>
            </a:r>
            <a:endParaRPr spc="10" dirty="0">
              <a:latin typeface="Comic Sans MS" pitchFamily="66" charset="0"/>
            </a:endParaRPr>
          </a:p>
        </p:txBody>
      </p:sp>
      <p:sp>
        <p:nvSpPr>
          <p:cNvPr id="7" name="object 7"/>
          <p:cNvSpPr txBox="1">
            <a:spLocks noGrp="1"/>
          </p:cNvSpPr>
          <p:nvPr>
            <p:ph type="ctrTitle"/>
          </p:nvPr>
        </p:nvSpPr>
        <p:spPr>
          <a:xfrm>
            <a:off x="2436052" y="663219"/>
            <a:ext cx="9414890" cy="2017219"/>
          </a:xfrm>
          <a:prstGeom prst="rect">
            <a:avLst/>
          </a:prstGeom>
        </p:spPr>
        <p:txBody>
          <a:bodyPr vert="horz" wrap="square" lIns="0" tIns="16510" rIns="0" bIns="0" rtlCol="0">
            <a:spAutoFit/>
          </a:bodyPr>
          <a:lstStyle/>
          <a:p>
            <a:pPr marL="3213735">
              <a:spcBef>
                <a:spcPts val="130"/>
              </a:spcBef>
            </a:pPr>
            <a:r>
              <a:rPr lang="en-US" sz="4400" b="1" dirty="0">
                <a:solidFill>
                  <a:srgbClr val="0F0F0F"/>
                </a:solidFill>
                <a:latin typeface="Comic Sans MS" pitchFamily="66" charset="0"/>
                <a:cs typeface="Times New Roman" panose="02020603050405020304" pitchFamily="18" charset="0"/>
              </a:rPr>
              <a:t>Employee Data Analysis using Excel</a:t>
            </a:r>
            <a:r>
              <a:rPr lang="en-US" sz="4400" b="1" i="0" dirty="0">
                <a:solidFill>
                  <a:srgbClr val="0F0F0F"/>
                </a:solidFill>
                <a:effectLst/>
                <a:latin typeface="Comic Sans MS" pitchFamily="66" charset="0"/>
                <a:cs typeface="Times New Roman" panose="02020603050405020304" pitchFamily="18" charset="0"/>
              </a:rPr>
              <a:t> </a:t>
            </a:r>
            <a:br>
              <a:rPr lang="en-US" b="1" i="0" dirty="0">
                <a:solidFill>
                  <a:srgbClr val="0F0F0F"/>
                </a:solidFill>
                <a:effectLst/>
                <a:latin typeface="Comic Sans MS" pitchFamily="66" charset="0"/>
              </a:rPr>
            </a:br>
            <a:endParaRPr spc="15" dirty="0">
              <a:latin typeface="Comic Sans MS" pitchFamily="66"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533401" y="3618934"/>
            <a:ext cx="11049000" cy="1877437"/>
          </a:xfrm>
          <a:prstGeom prst="rect">
            <a:avLst/>
          </a:prstGeom>
          <a:noFill/>
        </p:spPr>
        <p:txBody>
          <a:bodyPr wrap="square" rtlCol="0">
            <a:spAutoFit/>
          </a:bodyPr>
          <a:lstStyle/>
          <a:p>
            <a:pPr algn="just"/>
            <a:r>
              <a:rPr lang="en-US" sz="2400" b="1" dirty="0">
                <a:latin typeface="Comic Sans MS" pitchFamily="66" charset="0"/>
                <a:cs typeface="Times New Roman" pitchFamily="18" charset="0"/>
              </a:rPr>
              <a:t>STUDENT NAME	: PRIYANGA S</a:t>
            </a:r>
          </a:p>
          <a:p>
            <a:pPr algn="just"/>
            <a:r>
              <a:rPr lang="en-US" sz="2400" b="1" dirty="0">
                <a:latin typeface="Comic Sans MS" pitchFamily="66" charset="0"/>
                <a:cs typeface="Times New Roman" pitchFamily="18" charset="0"/>
              </a:rPr>
              <a:t>REGISTER NO	:312209123/322379B12A2A83D94454D6F97BB4ED87</a:t>
            </a:r>
          </a:p>
          <a:p>
            <a:pPr algn="just"/>
            <a:r>
              <a:rPr lang="en-US" sz="2400" b="1" dirty="0">
                <a:latin typeface="Comic Sans MS" pitchFamily="66" charset="0"/>
                <a:cs typeface="Times New Roman" pitchFamily="18" charset="0"/>
              </a:rPr>
              <a:t>DEPARTMENT	:B.COM(A&amp;F)</a:t>
            </a:r>
          </a:p>
          <a:p>
            <a:pPr algn="just"/>
            <a:r>
              <a:rPr lang="en-US" sz="2400" b="1" dirty="0">
                <a:latin typeface="Comic Sans MS" pitchFamily="66" charset="0"/>
                <a:cs typeface="Times New Roman" pitchFamily="18" charset="0"/>
              </a:rPr>
              <a:t>COLLEGE		:ANNA ADARSH COLLEGE FOR WOMEN</a:t>
            </a:r>
          </a:p>
          <a:p>
            <a:pPr algn="just"/>
            <a:r>
              <a:rPr lang="en-US" sz="2000" dirty="0">
                <a:latin typeface="Comic Sans MS" pitchFamily="66" charset="0"/>
                <a:cs typeface="Times New Roman" pitchFamily="18" charset="0"/>
              </a:rPr>
              <a:t>           </a:t>
            </a:r>
            <a:endParaRPr lang="en-IN" sz="2000" dirty="0">
              <a:latin typeface="Comic Sans MS" pitchFamily="66"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8153400" cy="758952"/>
          </a:xfrm>
        </p:spPr>
        <p:txBody>
          <a:bodyPr>
            <a:noAutofit/>
          </a:bodyPr>
          <a:lstStyle/>
          <a:p>
            <a:r>
              <a:rPr lang="en-US" sz="5400" b="1" i="1" dirty="0">
                <a:solidFill>
                  <a:schemeClr val="tx1"/>
                </a:solidFill>
                <a:effectLst>
                  <a:outerShdw blurRad="38100" dist="38100" dir="2700000" algn="tl">
                    <a:srgbClr val="000000">
                      <a:alpha val="43137"/>
                    </a:srgbClr>
                  </a:outerShdw>
                </a:effectLst>
                <a:latin typeface="Comic Sans MS" pitchFamily="66" charset="0"/>
              </a:rPr>
              <a:t>MODELLING:</a:t>
            </a:r>
          </a:p>
        </p:txBody>
      </p:sp>
      <p:sp>
        <p:nvSpPr>
          <p:cNvPr id="3" name="TextBox 2"/>
          <p:cNvSpPr txBox="1"/>
          <p:nvPr/>
        </p:nvSpPr>
        <p:spPr>
          <a:xfrm>
            <a:off x="990600" y="1676400"/>
            <a:ext cx="10439400" cy="5632311"/>
          </a:xfrm>
          <a:prstGeom prst="rect">
            <a:avLst/>
          </a:prstGeom>
          <a:noFill/>
        </p:spPr>
        <p:txBody>
          <a:bodyPr wrap="square" rtlCol="0">
            <a:spAutoFit/>
          </a:bodyPr>
          <a:lstStyle/>
          <a:p>
            <a:r>
              <a:rPr lang="en-US" b="1" i="1" u="sng" dirty="0">
                <a:latin typeface="Comic Sans MS" pitchFamily="66" charset="0"/>
              </a:rPr>
              <a:t>DATA COLLECTION: </a:t>
            </a:r>
          </a:p>
          <a:p>
            <a:pPr marL="742950" lvl="1" indent="-285750">
              <a:buFont typeface="Wingdings" pitchFamily="2" charset="2"/>
              <a:buChar char="ü"/>
            </a:pPr>
            <a:r>
              <a:rPr lang="en-US" b="1" i="1" dirty="0">
                <a:latin typeface="Comic Sans MS" pitchFamily="66" charset="0"/>
              </a:rPr>
              <a:t>	The employee dataset is collected from EDUNET STUDENT DASHBOARD.</a:t>
            </a:r>
          </a:p>
          <a:p>
            <a:r>
              <a:rPr lang="en-US" b="1" i="1" dirty="0">
                <a:latin typeface="Comic Sans MS" pitchFamily="66" charset="0"/>
              </a:rPr>
              <a:t>Naan mudalvan-&gt;student login-&gt;mandatory course-&gt;data analytics with excel-&gt;watch-&gt;access course-&gt;student dashboard-&gt;employee dataset.</a:t>
            </a:r>
          </a:p>
          <a:p>
            <a:r>
              <a:rPr lang="en-US" b="1" i="1" u="sng" dirty="0">
                <a:latin typeface="Comic Sans MS" pitchFamily="66" charset="0"/>
              </a:rPr>
              <a:t>FEATURE COLLECTION:</a:t>
            </a:r>
          </a:p>
          <a:p>
            <a:pPr marL="742950" lvl="1" indent="-285750">
              <a:buFont typeface="Wingdings" pitchFamily="2" charset="2"/>
              <a:buChar char="ü"/>
            </a:pPr>
            <a:r>
              <a:rPr lang="en-US" b="1" i="1" dirty="0">
                <a:latin typeface="Comic Sans MS" pitchFamily="66" charset="0"/>
              </a:rPr>
              <a:t>In dataset there are 9-features.But i used only 8-features:Emp id-alphabet letter &amp; numeric,Name-text,Gender-text,Department </a:t>
            </a:r>
            <a:r>
              <a:rPr lang="en-US" b="1" i="1" dirty="0" err="1">
                <a:latin typeface="Comic Sans MS" pitchFamily="66" charset="0"/>
              </a:rPr>
              <a:t>text,Salary-numbers,Start</a:t>
            </a:r>
            <a:r>
              <a:rPr lang="en-US" b="1" i="1" dirty="0">
                <a:latin typeface="Comic Sans MS" pitchFamily="66" charset="0"/>
              </a:rPr>
              <a:t> date-dates, Employee type-text, Work location-text.</a:t>
            </a:r>
          </a:p>
          <a:p>
            <a:r>
              <a:rPr lang="en-US" b="1" i="1" u="sng" dirty="0">
                <a:latin typeface="Comic Sans MS" pitchFamily="66" charset="0"/>
              </a:rPr>
              <a:t>CONDITIONAL FORMATTING:</a:t>
            </a:r>
          </a:p>
          <a:p>
            <a:pPr marL="742950" lvl="1" indent="-285750">
              <a:buFont typeface="Wingdings" pitchFamily="2" charset="2"/>
              <a:buChar char="ü"/>
            </a:pPr>
            <a:r>
              <a:rPr lang="en-US" b="1" i="1" dirty="0">
                <a:latin typeface="Comic Sans MS" pitchFamily="66" charset="0"/>
              </a:rPr>
              <a:t>Conditional formatting is used to find the missing values in salary, identification of permanent ,fixed term and temporary in employee type, identification of male and female in gender, and lastly used to identify the values in start date.</a:t>
            </a:r>
          </a:p>
          <a:p>
            <a:r>
              <a:rPr lang="en-US" b="1" i="1" u="sng" dirty="0">
                <a:latin typeface="Comic Sans MS" pitchFamily="66" charset="0"/>
              </a:rPr>
              <a:t>SLICER:</a:t>
            </a:r>
          </a:p>
          <a:p>
            <a:pPr marL="742950" lvl="1" indent="-285750">
              <a:buFont typeface="Wingdings" pitchFamily="2" charset="2"/>
              <a:buChar char="ü"/>
            </a:pPr>
            <a:r>
              <a:rPr lang="en-US" b="1" i="1" dirty="0">
                <a:latin typeface="Comic Sans MS" pitchFamily="66" charset="0"/>
              </a:rPr>
              <a:t>Select the data from dataset-&gt;go to insert-&gt;slicer. Get the slicer for emp id, name, gender, department, salary, employee type, work location.</a:t>
            </a:r>
          </a:p>
          <a:p>
            <a:endParaRPr lang="en-US" b="1" i="1" dirty="0">
              <a:latin typeface="Comic Sans MS" pitchFamily="66" charset="0"/>
            </a:endParaRPr>
          </a:p>
          <a:p>
            <a:endParaRPr lang="en-US" b="1" i="1" dirty="0">
              <a:latin typeface="Comic Sans MS" pitchFamily="66" charset="0"/>
            </a:endParaRPr>
          </a:p>
          <a:p>
            <a:endParaRPr lang="en-US" b="1" i="1" dirty="0">
              <a:latin typeface="Comic Sans MS" pitchFamily="66" charset="0"/>
            </a:endParaRPr>
          </a:p>
          <a:p>
            <a:r>
              <a:rPr lang="en-US" b="1" i="1" dirty="0">
                <a:latin typeface="Comic Sans MS" pitchFamily="66" charset="0"/>
              </a:rPr>
              <a:t>	</a:t>
            </a:r>
          </a:p>
          <a:p>
            <a:endParaRPr lang="en-US" b="1" i="1" dirty="0">
              <a:latin typeface="Comic Sans MS" pitchFamily="66" charset="0"/>
            </a:endParaRPr>
          </a:p>
        </p:txBody>
      </p:sp>
      <p:sp>
        <p:nvSpPr>
          <p:cNvPr id="4" name="Rectangle 3"/>
          <p:cNvSpPr/>
          <p:nvPr/>
        </p:nvSpPr>
        <p:spPr>
          <a:xfrm>
            <a:off x="5927017" y="1066800"/>
            <a:ext cx="354264" cy="369332"/>
          </a:xfrm>
          <a:prstGeom prst="rect">
            <a:avLst/>
          </a:prstGeom>
        </p:spPr>
        <p:txBody>
          <a:bodyPr wrap="none">
            <a:spAutoFit/>
          </a:bodyPr>
          <a:lstStyle/>
          <a:p>
            <a:pPr marL="38100">
              <a:lnSpc>
                <a:spcPct val="100000"/>
              </a:lnSpc>
              <a:spcBef>
                <a:spcPts val="55"/>
              </a:spcBef>
            </a:pPr>
            <a:fld id="{81D60167-4931-47E6-BA6A-407CBD079E47}" type="slidenum">
              <a:rPr lang="en-US" spc="10">
                <a:solidFill>
                  <a:schemeClr val="accent3">
                    <a:lumMod val="75000"/>
                  </a:schemeClr>
                </a:solidFill>
              </a:rPr>
              <a:pPr marL="38100">
                <a:lnSpc>
                  <a:spcPct val="100000"/>
                </a:lnSpc>
                <a:spcBef>
                  <a:spcPts val="55"/>
                </a:spcBef>
              </a:pPr>
              <a:t>10</a:t>
            </a:fld>
            <a:endParaRPr lang="en-US" spc="10" dirty="0">
              <a:solidFill>
                <a:schemeClr val="accent3">
                  <a:lumMod val="75000"/>
                </a:schemeClr>
              </a:solidFill>
            </a:endParaRPr>
          </a:p>
        </p:txBody>
      </p:sp>
    </p:spTree>
    <p:extLst>
      <p:ext uri="{BB962C8B-B14F-4D97-AF65-F5344CB8AC3E}">
        <p14:creationId xmlns:p14="http://schemas.microsoft.com/office/powerpoint/2010/main" val="219046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457200"/>
            <a:ext cx="10744200" cy="5940088"/>
          </a:xfrm>
          <a:prstGeom prst="rect">
            <a:avLst/>
          </a:prstGeom>
          <a:noFill/>
        </p:spPr>
        <p:txBody>
          <a:bodyPr wrap="square" rtlCol="0">
            <a:spAutoFit/>
          </a:bodyPr>
          <a:lstStyle/>
          <a:p>
            <a:r>
              <a:rPr lang="en-US" sz="2000" b="1" i="1" u="sng" dirty="0">
                <a:latin typeface="Comic Sans MS" pitchFamily="66" charset="0"/>
              </a:rPr>
              <a:t>FORMULAS:</a:t>
            </a:r>
          </a:p>
          <a:p>
            <a:pPr marL="742950" lvl="1" indent="-285750">
              <a:buFont typeface="Wingdings" pitchFamily="2" charset="2"/>
              <a:buChar char="ü"/>
            </a:pPr>
            <a:r>
              <a:rPr lang="en-US" sz="2000" b="1" i="1" dirty="0">
                <a:latin typeface="Comic Sans MS" pitchFamily="66" charset="0"/>
              </a:rPr>
              <a:t>For salary , I used SUM and AVERAGE function.</a:t>
            </a:r>
          </a:p>
          <a:p>
            <a:pPr marL="742950" lvl="1" indent="-285750">
              <a:buFont typeface="Wingdings" pitchFamily="2" charset="2"/>
              <a:buChar char="ü"/>
            </a:pPr>
            <a:r>
              <a:rPr lang="en-US" sz="2000" b="1" i="1" dirty="0">
                <a:latin typeface="Comic Sans MS" pitchFamily="66" charset="0"/>
              </a:rPr>
              <a:t>For employee type, I used COUNTIF function to count the permanent, temporary and fixed term.</a:t>
            </a:r>
          </a:p>
          <a:p>
            <a:pPr marL="742950" lvl="1" indent="-285750">
              <a:buFont typeface="Wingdings" pitchFamily="2" charset="2"/>
              <a:buChar char="ü"/>
            </a:pPr>
            <a:r>
              <a:rPr lang="en-US" sz="2000" b="1" i="1" dirty="0">
                <a:latin typeface="Comic Sans MS" pitchFamily="66" charset="0"/>
              </a:rPr>
              <a:t>For gender, I used COUNTIF function to count the Male ,Female and Gender not mentioned.</a:t>
            </a:r>
          </a:p>
          <a:p>
            <a:r>
              <a:rPr lang="en-US" sz="2000" b="1" i="1" u="sng" dirty="0">
                <a:latin typeface="Comic Sans MS" pitchFamily="66" charset="0"/>
              </a:rPr>
              <a:t>PIVOT TABLE AND CHARTS:</a:t>
            </a:r>
          </a:p>
          <a:p>
            <a:pPr marL="800100" lvl="1" indent="-342900">
              <a:buFont typeface="Wingdings" pitchFamily="2" charset="2"/>
              <a:buChar char="ü"/>
            </a:pPr>
            <a:r>
              <a:rPr lang="en-US" sz="2000" b="1" i="1" dirty="0">
                <a:latin typeface="Comic Sans MS" pitchFamily="66" charset="0"/>
              </a:rPr>
              <a:t>I used pivot table and pivot chart for gender,department,work location, and employee type. </a:t>
            </a:r>
          </a:p>
          <a:p>
            <a:pPr marL="800100" lvl="1" indent="-342900">
              <a:buFont typeface="Wingdings" pitchFamily="2" charset="2"/>
              <a:buChar char="ü"/>
            </a:pPr>
            <a:r>
              <a:rPr lang="en-US" sz="2000" b="1" i="1" dirty="0">
                <a:latin typeface="Comic Sans MS" pitchFamily="66" charset="0"/>
              </a:rPr>
              <a:t>Select the data-&gt;insert-&gt;pivot table and chart.</a:t>
            </a:r>
          </a:p>
          <a:p>
            <a:r>
              <a:rPr lang="en-US" sz="2000" b="1" i="1" u="sng" dirty="0">
                <a:latin typeface="Comic Sans MS" pitchFamily="66" charset="0"/>
              </a:rPr>
              <a:t>PROTECT SHEET AND WORKSHEET:</a:t>
            </a:r>
          </a:p>
          <a:p>
            <a:pPr marL="742950" lvl="1" indent="-285750">
              <a:buFont typeface="Wingdings" pitchFamily="2" charset="2"/>
              <a:buChar char="ü"/>
            </a:pPr>
            <a:r>
              <a:rPr lang="en-US" sz="2000" b="1" i="1" dirty="0">
                <a:latin typeface="Comic Sans MS" pitchFamily="66" charset="0"/>
              </a:rPr>
              <a:t>Go to Review-&gt;protect sheet-&gt;enter the password-&gt;confirm the password.</a:t>
            </a:r>
          </a:p>
          <a:p>
            <a:pPr marL="742950" lvl="1" indent="-285750">
              <a:buFont typeface="Wingdings" pitchFamily="2" charset="2"/>
              <a:buChar char="ü"/>
            </a:pPr>
            <a:r>
              <a:rPr lang="en-US" sz="2000" b="1" i="1" dirty="0">
                <a:latin typeface="Comic Sans MS" pitchFamily="66" charset="0"/>
              </a:rPr>
              <a:t>To protect the worksheet= go to review-&gt;protect worksheet-&gt;enter the password.</a:t>
            </a:r>
          </a:p>
          <a:p>
            <a:pPr marL="742950" lvl="1" indent="-285750">
              <a:buFont typeface="Wingdings" pitchFamily="2" charset="2"/>
              <a:buChar char="ü"/>
            </a:pPr>
            <a:r>
              <a:rPr lang="en-US" sz="2000" b="1" i="1" dirty="0">
                <a:latin typeface="Comic Sans MS" pitchFamily="66" charset="0"/>
              </a:rPr>
              <a:t>To lock your file so that other users can’t open it.</a:t>
            </a:r>
          </a:p>
          <a:p>
            <a:pPr marL="742950" lvl="1" indent="-285750">
              <a:buFont typeface="Wingdings" pitchFamily="2" charset="2"/>
              <a:buChar char="ü"/>
            </a:pPr>
            <a:r>
              <a:rPr lang="en-US" sz="2000" b="1" i="1" dirty="0">
                <a:latin typeface="Comic Sans MS" pitchFamily="66" charset="0"/>
              </a:rPr>
              <a:t>To prevent users from adding, modifying, moving, copying, or hiding/</a:t>
            </a:r>
            <a:r>
              <a:rPr lang="en-US" sz="2000" b="1" i="1" dirty="0" err="1">
                <a:latin typeface="Comic Sans MS" pitchFamily="66" charset="0"/>
              </a:rPr>
              <a:t>unhiding</a:t>
            </a:r>
            <a:r>
              <a:rPr lang="en-US" sz="2000" b="1" i="1" dirty="0">
                <a:latin typeface="Comic Sans MS" pitchFamily="66" charset="0"/>
              </a:rPr>
              <a:t> sheets within a workbook.</a:t>
            </a:r>
          </a:p>
          <a:p>
            <a:endParaRPr lang="en-US" sz="2000" b="1" i="1" dirty="0">
              <a:latin typeface="Comic Sans MS" pitchFamily="66" charset="0"/>
            </a:endParaRPr>
          </a:p>
          <a:p>
            <a:endParaRPr lang="en-US" sz="2000" b="1" i="1" dirty="0">
              <a:latin typeface="Comic Sans MS" pitchFamily="66" charset="0"/>
            </a:endParaRPr>
          </a:p>
        </p:txBody>
      </p:sp>
    </p:spTree>
    <p:extLst>
      <p:ext uri="{BB962C8B-B14F-4D97-AF65-F5344CB8AC3E}">
        <p14:creationId xmlns:p14="http://schemas.microsoft.com/office/powerpoint/2010/main" val="92036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53060"/>
            <a:ext cx="3207068" cy="690574"/>
          </a:xfrm>
          <a:prstGeom prst="rect">
            <a:avLst/>
          </a:prstGeom>
        </p:spPr>
        <p:txBody>
          <a:bodyPr vert="horz" wrap="square" lIns="0" tIns="13335" rIns="0" bIns="0" rtlCol="0">
            <a:spAutoFit/>
          </a:bodyPr>
          <a:lstStyle/>
          <a:p>
            <a:pPr marL="12700">
              <a:lnSpc>
                <a:spcPct val="100000"/>
              </a:lnSpc>
              <a:spcBef>
                <a:spcPts val="105"/>
              </a:spcBef>
            </a:pPr>
            <a:r>
              <a:rPr sz="4400" b="1" i="1" dirty="0">
                <a:solidFill>
                  <a:schemeClr val="tx1"/>
                </a:solidFill>
                <a:effectLst>
                  <a:outerShdw blurRad="38100" dist="38100" dir="2700000" algn="tl">
                    <a:srgbClr val="000000">
                      <a:alpha val="43137"/>
                    </a:srgbClr>
                  </a:outerShdw>
                </a:effectLst>
                <a:latin typeface="Comic Sans MS" pitchFamily="66" charset="0"/>
              </a:rPr>
              <a:t>R</a:t>
            </a:r>
            <a:r>
              <a:rPr sz="4400" b="1" i="1" spc="-40" dirty="0">
                <a:solidFill>
                  <a:schemeClr val="tx1"/>
                </a:solidFill>
                <a:effectLst>
                  <a:outerShdw blurRad="38100" dist="38100" dir="2700000" algn="tl">
                    <a:srgbClr val="000000">
                      <a:alpha val="43137"/>
                    </a:srgbClr>
                  </a:outerShdw>
                </a:effectLst>
                <a:latin typeface="Comic Sans MS" pitchFamily="66" charset="0"/>
              </a:rPr>
              <a:t>E</a:t>
            </a:r>
            <a:r>
              <a:rPr sz="4400" b="1" i="1" spc="15" dirty="0">
                <a:solidFill>
                  <a:schemeClr val="tx1"/>
                </a:solidFill>
                <a:effectLst>
                  <a:outerShdw blurRad="38100" dist="38100" dir="2700000" algn="tl">
                    <a:srgbClr val="000000">
                      <a:alpha val="43137"/>
                    </a:srgbClr>
                  </a:outerShdw>
                </a:effectLst>
                <a:latin typeface="Comic Sans MS" pitchFamily="66" charset="0"/>
              </a:rPr>
              <a:t>S</a:t>
            </a:r>
            <a:r>
              <a:rPr sz="4400" b="1" i="1" spc="-30" dirty="0">
                <a:solidFill>
                  <a:schemeClr val="tx1"/>
                </a:solidFill>
                <a:effectLst>
                  <a:outerShdw blurRad="38100" dist="38100" dir="2700000" algn="tl">
                    <a:srgbClr val="000000">
                      <a:alpha val="43137"/>
                    </a:srgbClr>
                  </a:outerShdw>
                </a:effectLst>
                <a:latin typeface="Comic Sans MS" pitchFamily="66" charset="0"/>
              </a:rPr>
              <a:t>U</a:t>
            </a:r>
            <a:r>
              <a:rPr sz="4400" b="1" i="1" spc="-405" dirty="0">
                <a:solidFill>
                  <a:schemeClr val="tx1"/>
                </a:solidFill>
                <a:effectLst>
                  <a:outerShdw blurRad="38100" dist="38100" dir="2700000" algn="tl">
                    <a:srgbClr val="000000">
                      <a:alpha val="43137"/>
                    </a:srgbClr>
                  </a:outerShdw>
                </a:effectLst>
                <a:latin typeface="Comic Sans MS" pitchFamily="66" charset="0"/>
              </a:rPr>
              <a:t>L</a:t>
            </a:r>
            <a:r>
              <a:rPr sz="4400" b="1" i="1" dirty="0">
                <a:solidFill>
                  <a:schemeClr val="tx1"/>
                </a:solidFill>
                <a:effectLst>
                  <a:outerShdw blurRad="38100" dist="38100" dir="2700000" algn="tl">
                    <a:srgbClr val="000000">
                      <a:alpha val="43137"/>
                    </a:srgbClr>
                  </a:outerShdw>
                </a:effectLst>
                <a:latin typeface="Comic Sans MS" pitchFamily="66" charset="0"/>
              </a:rPr>
              <a:t>TS</a:t>
            </a:r>
            <a:r>
              <a:rPr lang="en-US" sz="4400" b="1" i="1" dirty="0">
                <a:solidFill>
                  <a:schemeClr val="tx1"/>
                </a:solidFill>
                <a:effectLst>
                  <a:outerShdw blurRad="38100" dist="38100" dir="2700000" algn="tl">
                    <a:srgbClr val="000000">
                      <a:alpha val="43137"/>
                    </a:srgbClr>
                  </a:outerShdw>
                </a:effectLst>
                <a:latin typeface="Comic Sans MS" pitchFamily="66" charset="0"/>
              </a:rPr>
              <a:t>:</a:t>
            </a:r>
            <a:endParaRPr b="1" i="1" dirty="0">
              <a:solidFill>
                <a:schemeClr val="tx1"/>
              </a:solidFill>
              <a:effectLst>
                <a:outerShdw blurRad="38100" dist="38100" dir="2700000" algn="tl">
                  <a:srgbClr val="000000">
                    <a:alpha val="43137"/>
                  </a:srgbClr>
                </a:outerShdw>
              </a:effectLst>
              <a:latin typeface="Comic Sans MS" pitchFamily="66"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2" name="Rectangle 1"/>
          <p:cNvSpPr/>
          <p:nvPr/>
        </p:nvSpPr>
        <p:spPr>
          <a:xfrm>
            <a:off x="5918868" y="1066800"/>
            <a:ext cx="354264" cy="369332"/>
          </a:xfrm>
          <a:prstGeom prst="rect">
            <a:avLst/>
          </a:prstGeom>
        </p:spPr>
        <p:txBody>
          <a:bodyPr wrap="none">
            <a:spAutoFit/>
          </a:bodyPr>
          <a:lstStyle/>
          <a:p>
            <a:pPr marL="38100">
              <a:lnSpc>
                <a:spcPct val="100000"/>
              </a:lnSpc>
              <a:spcBef>
                <a:spcPts val="55"/>
              </a:spcBef>
            </a:pPr>
            <a:fld id="{81D60167-4931-47E6-BA6A-407CBD079E47}" type="slidenum">
              <a:rPr lang="en-US" spc="10">
                <a:solidFill>
                  <a:schemeClr val="accent3">
                    <a:lumMod val="75000"/>
                  </a:schemeClr>
                </a:solidFill>
              </a:rPr>
              <a:pPr marL="38100">
                <a:lnSpc>
                  <a:spcPct val="100000"/>
                </a:lnSpc>
                <a:spcBef>
                  <a:spcPts val="55"/>
                </a:spcBef>
              </a:pPr>
              <a:t>12</a:t>
            </a:fld>
            <a:endParaRPr lang="en-US" spc="10" dirty="0">
              <a:solidFill>
                <a:schemeClr val="accent3">
                  <a:lumMod val="75000"/>
                </a:schemeClr>
              </a:solidFill>
            </a:endParaRPr>
          </a:p>
        </p:txBody>
      </p:sp>
      <p:grpSp>
        <p:nvGrpSpPr>
          <p:cNvPr id="14" name="Group 13"/>
          <p:cNvGrpSpPr/>
          <p:nvPr/>
        </p:nvGrpSpPr>
        <p:grpSpPr>
          <a:xfrm>
            <a:off x="169555" y="1182441"/>
            <a:ext cx="11717644" cy="5237807"/>
            <a:chOff x="169555" y="1251466"/>
            <a:chExt cx="11717644" cy="5237807"/>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9555" y="1251466"/>
              <a:ext cx="4097645" cy="286074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9272" y="1251466"/>
              <a:ext cx="3615527" cy="2860741"/>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5862" y="1251467"/>
              <a:ext cx="3931337" cy="2710934"/>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36755" y="3974673"/>
              <a:ext cx="3945245" cy="251460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9555" y="4112207"/>
              <a:ext cx="4267200" cy="2239533"/>
            </a:xfrm>
            <a:prstGeom prst="rect">
              <a:avLst/>
            </a:prstGeom>
          </p:spPr>
        </p:pic>
      </p:grpSp>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3043" y="3893376"/>
            <a:ext cx="3504155" cy="25268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4400" y="381000"/>
            <a:ext cx="6248400" cy="758952"/>
          </a:xfrm>
        </p:spPr>
        <p:txBody>
          <a:bodyPr>
            <a:noAutofit/>
          </a:bodyPr>
          <a:lstStyle/>
          <a:p>
            <a:r>
              <a:rPr lang="en-US" sz="5400" b="1" i="1" dirty="0">
                <a:solidFill>
                  <a:schemeClr val="tx1"/>
                </a:solidFill>
                <a:effectLst>
                  <a:outerShdw blurRad="38100" dist="38100" dir="2700000" algn="tl">
                    <a:srgbClr val="000000">
                      <a:alpha val="43137"/>
                    </a:srgbClr>
                  </a:outerShdw>
                </a:effectLst>
                <a:latin typeface="Comic Sans MS" pitchFamily="66" charset="0"/>
                <a:cs typeface="Times New Roman" panose="02020603050405020304" pitchFamily="18" charset="0"/>
              </a:rPr>
              <a:t>Conclusion:</a:t>
            </a:r>
            <a:endParaRPr lang="en-IN" sz="5400" b="1" i="1" dirty="0">
              <a:solidFill>
                <a:schemeClr val="tx1"/>
              </a:solidFill>
              <a:effectLst>
                <a:outerShdw blurRad="38100" dist="38100" dir="2700000" algn="tl">
                  <a:srgbClr val="000000">
                    <a:alpha val="43137"/>
                  </a:srgbClr>
                </a:outerShdw>
              </a:effectLst>
              <a:latin typeface="Comic Sans MS" pitchFamily="66" charset="0"/>
              <a:cs typeface="Times New Roman" panose="02020603050405020304" pitchFamily="18" charset="0"/>
            </a:endParaRPr>
          </a:p>
        </p:txBody>
      </p:sp>
      <p:sp>
        <p:nvSpPr>
          <p:cNvPr id="3" name="TextBox 2"/>
          <p:cNvSpPr txBox="1"/>
          <p:nvPr/>
        </p:nvSpPr>
        <p:spPr>
          <a:xfrm>
            <a:off x="1752680" y="1575870"/>
            <a:ext cx="7162639" cy="4801314"/>
          </a:xfrm>
          <a:prstGeom prst="rect">
            <a:avLst/>
          </a:prstGeom>
          <a:noFill/>
        </p:spPr>
        <p:txBody>
          <a:bodyPr wrap="square" rtlCol="0">
            <a:spAutoFit/>
          </a:bodyPr>
          <a:lstStyle/>
          <a:p>
            <a:pPr marL="285750" indent="-285750">
              <a:buFont typeface="Wingdings" pitchFamily="2" charset="2"/>
              <a:buChar char="ü"/>
            </a:pPr>
            <a:r>
              <a:rPr lang="en-US" sz="2400" b="1" i="1" dirty="0">
                <a:latin typeface="Comic Sans MS" pitchFamily="66" charset="0"/>
              </a:rPr>
              <a:t>In conclusion, we can able to protect the sheet and workbook, so others cannot able to access or modify or change the data .</a:t>
            </a:r>
          </a:p>
          <a:p>
            <a:pPr marL="285750" indent="-285750">
              <a:buFont typeface="Wingdings" pitchFamily="2" charset="2"/>
              <a:buChar char="ü"/>
            </a:pPr>
            <a:r>
              <a:rPr lang="en-US" sz="2400" b="1" i="1" dirty="0">
                <a:latin typeface="Comic Sans MS" pitchFamily="66" charset="0"/>
              </a:rPr>
              <a:t>In this dataset,</a:t>
            </a:r>
          </a:p>
          <a:p>
            <a:pPr marL="742950" lvl="1" indent="-285750">
              <a:buFont typeface="Arial" pitchFamily="34" charset="0"/>
              <a:buChar char="•"/>
            </a:pPr>
            <a:r>
              <a:rPr lang="en-US" sz="2400" b="1" i="1" dirty="0">
                <a:latin typeface="Comic Sans MS" pitchFamily="66" charset="0"/>
              </a:rPr>
              <a:t>Female-48%,</a:t>
            </a:r>
          </a:p>
          <a:p>
            <a:pPr marL="742950" lvl="1" indent="-285750">
              <a:buFont typeface="Arial" pitchFamily="34" charset="0"/>
              <a:buChar char="•"/>
            </a:pPr>
            <a:r>
              <a:rPr lang="en-US" sz="2400" b="1" i="1" dirty="0">
                <a:latin typeface="Comic Sans MS" pitchFamily="66" charset="0"/>
              </a:rPr>
              <a:t>Male-49% and </a:t>
            </a:r>
          </a:p>
          <a:p>
            <a:pPr marL="742950" lvl="1" indent="-285750">
              <a:buFont typeface="Arial" pitchFamily="34" charset="0"/>
              <a:buChar char="•"/>
            </a:pPr>
            <a:r>
              <a:rPr lang="en-US" sz="2400" b="1" i="1" dirty="0">
                <a:latin typeface="Comic Sans MS" pitchFamily="66" charset="0"/>
              </a:rPr>
              <a:t>Gender not mentioned-3%.</a:t>
            </a:r>
          </a:p>
          <a:p>
            <a:pPr marL="285750" indent="-285750">
              <a:buFont typeface="Wingdings" pitchFamily="2" charset="2"/>
              <a:buChar char="ü"/>
            </a:pPr>
            <a:r>
              <a:rPr lang="en-US" sz="2400" b="1" i="1" dirty="0">
                <a:latin typeface="Comic Sans MS" pitchFamily="66" charset="0"/>
              </a:rPr>
              <a:t>Permanent employees are higher than the fixed term and temporary.</a:t>
            </a:r>
          </a:p>
          <a:p>
            <a:pPr marL="285750" indent="-285750">
              <a:buFont typeface="Wingdings" pitchFamily="2" charset="2"/>
              <a:buChar char="ü"/>
            </a:pPr>
            <a:r>
              <a:rPr lang="en-US" sz="2400" b="1" i="1" dirty="0">
                <a:latin typeface="Comic Sans MS" pitchFamily="66" charset="0"/>
              </a:rPr>
              <a:t>127 employees are permanent.</a:t>
            </a:r>
          </a:p>
          <a:p>
            <a:pPr marL="285750" indent="-285750">
              <a:buFont typeface="Wingdings" pitchFamily="2" charset="2"/>
              <a:buChar char="ü"/>
            </a:pPr>
            <a:r>
              <a:rPr lang="en-US" sz="2400" b="1" i="1" dirty="0">
                <a:latin typeface="Comic Sans MS" pitchFamily="66" charset="0"/>
              </a:rPr>
              <a:t>34 employees are temporary.</a:t>
            </a:r>
          </a:p>
          <a:p>
            <a:pPr marL="285750" indent="-285750">
              <a:buFont typeface="Wingdings" pitchFamily="2" charset="2"/>
              <a:buChar char="ü"/>
            </a:pPr>
            <a:r>
              <a:rPr lang="en-US" sz="2400" b="1" i="1" dirty="0">
                <a:latin typeface="Comic Sans MS" pitchFamily="66" charset="0"/>
              </a:rPr>
              <a:t>35 employees are fixed term.</a:t>
            </a:r>
          </a:p>
          <a:p>
            <a:endParaRPr lang="en-US" b="1" i="1" dirty="0">
              <a:latin typeface="Comic Sans MS" pitchFamily="66" charset="0"/>
            </a:endParaRPr>
          </a:p>
        </p:txBody>
      </p:sp>
      <p:sp>
        <p:nvSpPr>
          <p:cNvPr id="4" name="Rectangle 3"/>
          <p:cNvSpPr/>
          <p:nvPr/>
        </p:nvSpPr>
        <p:spPr>
          <a:xfrm>
            <a:off x="5862922" y="1066800"/>
            <a:ext cx="470963" cy="369332"/>
          </a:xfrm>
          <a:prstGeom prst="rect">
            <a:avLst/>
          </a:prstGeom>
        </p:spPr>
        <p:txBody>
          <a:bodyPr wrap="none">
            <a:spAutoFit/>
          </a:bodyPr>
          <a:lstStyle/>
          <a:p>
            <a:pPr marL="38100">
              <a:lnSpc>
                <a:spcPct val="100000"/>
              </a:lnSpc>
              <a:spcBef>
                <a:spcPts val="55"/>
              </a:spcBef>
            </a:pPr>
            <a:fld id="{81D60167-4931-47E6-BA6A-407CBD079E47}" type="slidenum">
              <a:rPr lang="en-US" spc="10" smtClean="0">
                <a:solidFill>
                  <a:schemeClr val="accent3">
                    <a:lumMod val="75000"/>
                  </a:schemeClr>
                </a:solidFill>
                <a:latin typeface="Comic Sans MS" pitchFamily="66" charset="0"/>
              </a:rPr>
              <a:pPr marL="38100">
                <a:lnSpc>
                  <a:spcPct val="100000"/>
                </a:lnSpc>
                <a:spcBef>
                  <a:spcPts val="55"/>
                </a:spcBef>
              </a:pPr>
              <a:t>13</a:t>
            </a:fld>
            <a:endParaRPr lang="en-US" spc="10" dirty="0">
              <a:solidFill>
                <a:schemeClr val="accent3">
                  <a:lumMod val="75000"/>
                </a:schemeClr>
              </a:solidFill>
              <a:latin typeface="Comic Sans MS" pitchFamily="66"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114" y="3581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4" name="object 14"/>
          <p:cNvSpPr/>
          <p:nvPr/>
        </p:nvSpPr>
        <p:spPr>
          <a:xfrm>
            <a:off x="9534525" y="3733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7848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446722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381000" y="533400"/>
            <a:ext cx="6754813" cy="693780"/>
          </a:xfrm>
          <a:prstGeom prst="rect">
            <a:avLst/>
          </a:prstGeom>
        </p:spPr>
        <p:txBody>
          <a:bodyPr vert="horz" wrap="square" lIns="0" tIns="16510" rIns="0" bIns="0" rtlCol="0">
            <a:spAutoFit/>
          </a:bodyPr>
          <a:lstStyle/>
          <a:p>
            <a:pPr marL="12700">
              <a:lnSpc>
                <a:spcPct val="100000"/>
              </a:lnSpc>
              <a:spcBef>
                <a:spcPts val="130"/>
              </a:spcBef>
            </a:pPr>
            <a:r>
              <a:rPr sz="4400" b="1" i="1" u="sng" spc="5" dirty="0">
                <a:solidFill>
                  <a:schemeClr val="tx1">
                    <a:lumMod val="85000"/>
                    <a:lumOff val="15000"/>
                  </a:schemeClr>
                </a:solidFill>
                <a:effectLst>
                  <a:outerShdw blurRad="38100" dist="38100" dir="2700000" algn="tl">
                    <a:srgbClr val="000000">
                      <a:alpha val="43137"/>
                    </a:srgbClr>
                  </a:outerShdw>
                </a:effectLst>
                <a:latin typeface="Comic Sans MS" pitchFamily="66" charset="0"/>
                <a:cs typeface="Times New Roman" pitchFamily="18" charset="0"/>
              </a:rPr>
              <a:t>PROJECT</a:t>
            </a:r>
            <a:r>
              <a:rPr sz="4400" b="1" i="1" u="sng" spc="-85" dirty="0">
                <a:solidFill>
                  <a:schemeClr val="tx1">
                    <a:lumMod val="85000"/>
                    <a:lumOff val="15000"/>
                  </a:schemeClr>
                </a:solidFill>
                <a:effectLst>
                  <a:outerShdw blurRad="38100" dist="38100" dir="2700000" algn="tl">
                    <a:srgbClr val="000000">
                      <a:alpha val="43137"/>
                    </a:srgbClr>
                  </a:outerShdw>
                </a:effectLst>
                <a:latin typeface="Comic Sans MS" pitchFamily="66" charset="0"/>
                <a:cs typeface="Times New Roman" pitchFamily="18" charset="0"/>
              </a:rPr>
              <a:t> </a:t>
            </a:r>
            <a:r>
              <a:rPr sz="4400" b="1" i="1" u="sng" spc="25" dirty="0">
                <a:solidFill>
                  <a:schemeClr val="tx1">
                    <a:lumMod val="85000"/>
                    <a:lumOff val="15000"/>
                  </a:schemeClr>
                </a:solidFill>
                <a:effectLst>
                  <a:outerShdw blurRad="38100" dist="38100" dir="2700000" algn="tl">
                    <a:srgbClr val="000000">
                      <a:alpha val="43137"/>
                    </a:srgbClr>
                  </a:outerShdw>
                </a:effectLst>
                <a:latin typeface="Comic Sans MS" pitchFamily="66" charset="0"/>
                <a:cs typeface="Times New Roman" pitchFamily="18" charset="0"/>
              </a:rPr>
              <a:t>TITLE</a:t>
            </a:r>
            <a:r>
              <a:rPr lang="en-US" sz="4400" b="1" i="1" u="sng" spc="25" dirty="0">
                <a:solidFill>
                  <a:schemeClr val="tx1">
                    <a:lumMod val="85000"/>
                    <a:lumOff val="15000"/>
                  </a:schemeClr>
                </a:solidFill>
                <a:effectLst>
                  <a:outerShdw blurRad="38100" dist="38100" dir="2700000" algn="tl">
                    <a:srgbClr val="000000">
                      <a:alpha val="43137"/>
                    </a:srgbClr>
                  </a:outerShdw>
                </a:effectLst>
                <a:latin typeface="Comic Sans MS" pitchFamily="66" charset="0"/>
                <a:cs typeface="Times New Roman" pitchFamily="18" charset="0"/>
              </a:rPr>
              <a:t>:</a:t>
            </a:r>
            <a:endParaRPr sz="4400" b="1" i="1" u="sng" dirty="0">
              <a:solidFill>
                <a:schemeClr val="tx1">
                  <a:lumMod val="85000"/>
                  <a:lumOff val="15000"/>
                </a:schemeClr>
              </a:solidFill>
              <a:effectLst>
                <a:outerShdw blurRad="38100" dist="38100" dir="2700000" algn="tl">
                  <a:srgbClr val="000000">
                    <a:alpha val="43137"/>
                  </a:srgbClr>
                </a:outerShdw>
              </a:effectLst>
              <a:latin typeface="Comic Sans MS" pitchFamily="66" charset="0"/>
              <a:cs typeface="Times New Roman"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371600" y="1840974"/>
            <a:ext cx="7288303" cy="3785652"/>
          </a:xfrm>
          <a:prstGeom prst="rect">
            <a:avLst/>
          </a:prstGeom>
          <a:noFill/>
        </p:spPr>
        <p:txBody>
          <a:bodyPr wrap="square" rtlCol="0">
            <a:spAutoFit/>
          </a:bodyPr>
          <a:lstStyle/>
          <a:p>
            <a:r>
              <a:rPr lang="en-US" sz="6000" b="1" i="1" dirty="0">
                <a:solidFill>
                  <a:srgbClr val="FF0000"/>
                </a:solidFill>
                <a:latin typeface="Comic Sans MS" pitchFamily="66" charset="0"/>
                <a:cs typeface="Times New Roman" panose="02020603050405020304" pitchFamily="18" charset="0"/>
              </a:rPr>
              <a:t>Employee data analysis using excel with pivot table and chart.</a:t>
            </a:r>
            <a:endParaRPr lang="en-IN" sz="6000" b="1" i="1" dirty="0">
              <a:solidFill>
                <a:srgbClr val="FF0000"/>
              </a:solidFill>
              <a:latin typeface="Comic Sans MS" pitchFamily="66"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rot="9024177">
            <a:off x="-3331205" y="-4301332"/>
            <a:ext cx="15006308" cy="826977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513004"/>
            <a:ext cx="2841625" cy="690574"/>
          </a:xfrm>
          <a:prstGeom prst="rect">
            <a:avLst/>
          </a:prstGeom>
        </p:spPr>
        <p:txBody>
          <a:bodyPr vert="horz" wrap="square" lIns="0" tIns="13335" rIns="0" bIns="0" rtlCol="0">
            <a:spAutoFit/>
          </a:bodyPr>
          <a:lstStyle/>
          <a:p>
            <a:pPr marL="12700">
              <a:lnSpc>
                <a:spcPct val="100000"/>
              </a:lnSpc>
              <a:spcBef>
                <a:spcPts val="105"/>
              </a:spcBef>
            </a:pPr>
            <a:r>
              <a:rPr sz="4400" b="1" i="1" u="sng" spc="25" dirty="0">
                <a:solidFill>
                  <a:schemeClr val="tx1"/>
                </a:solidFill>
                <a:effectLst>
                  <a:outerShdw blurRad="38100" dist="38100" dir="2700000" algn="tl">
                    <a:srgbClr val="000000">
                      <a:alpha val="43137"/>
                    </a:srgbClr>
                  </a:outerShdw>
                </a:effectLst>
                <a:latin typeface="Comic Sans MS" pitchFamily="66" charset="0"/>
              </a:rPr>
              <a:t>A</a:t>
            </a:r>
            <a:r>
              <a:rPr sz="4400" b="1" i="1" u="sng" spc="-5" dirty="0">
                <a:solidFill>
                  <a:schemeClr val="tx1"/>
                </a:solidFill>
                <a:effectLst>
                  <a:outerShdw blurRad="38100" dist="38100" dir="2700000" algn="tl">
                    <a:srgbClr val="000000">
                      <a:alpha val="43137"/>
                    </a:srgbClr>
                  </a:outerShdw>
                </a:effectLst>
                <a:latin typeface="Comic Sans MS" pitchFamily="66" charset="0"/>
              </a:rPr>
              <a:t>G</a:t>
            </a:r>
            <a:r>
              <a:rPr sz="4400" b="1" i="1" u="sng" spc="-35" dirty="0">
                <a:solidFill>
                  <a:schemeClr val="tx1"/>
                </a:solidFill>
                <a:effectLst>
                  <a:outerShdw blurRad="38100" dist="38100" dir="2700000" algn="tl">
                    <a:srgbClr val="000000">
                      <a:alpha val="43137"/>
                    </a:srgbClr>
                  </a:outerShdw>
                </a:effectLst>
                <a:latin typeface="Comic Sans MS" pitchFamily="66" charset="0"/>
              </a:rPr>
              <a:t>E</a:t>
            </a:r>
            <a:r>
              <a:rPr sz="4400" b="1" i="1" u="sng" spc="15" dirty="0">
                <a:solidFill>
                  <a:schemeClr val="tx1"/>
                </a:solidFill>
                <a:effectLst>
                  <a:outerShdw blurRad="38100" dist="38100" dir="2700000" algn="tl">
                    <a:srgbClr val="000000">
                      <a:alpha val="43137"/>
                    </a:srgbClr>
                  </a:outerShdw>
                </a:effectLst>
                <a:latin typeface="Comic Sans MS" pitchFamily="66" charset="0"/>
              </a:rPr>
              <a:t>N</a:t>
            </a:r>
            <a:r>
              <a:rPr sz="4400" b="1" i="1" u="sng" dirty="0">
                <a:solidFill>
                  <a:schemeClr val="tx1"/>
                </a:solidFill>
                <a:effectLst>
                  <a:outerShdw blurRad="38100" dist="38100" dir="2700000" algn="tl">
                    <a:srgbClr val="000000">
                      <a:alpha val="43137"/>
                    </a:srgbClr>
                  </a:outerShdw>
                </a:effectLst>
                <a:latin typeface="Comic Sans MS" pitchFamily="66" charset="0"/>
              </a:rPr>
              <a:t>DA</a:t>
            </a:r>
            <a:r>
              <a:rPr lang="en-US" sz="4400" b="1" i="1" u="sng" dirty="0">
                <a:solidFill>
                  <a:schemeClr val="tx1"/>
                </a:solidFill>
                <a:effectLst>
                  <a:outerShdw blurRad="38100" dist="38100" dir="2700000" algn="tl">
                    <a:srgbClr val="000000">
                      <a:alpha val="43137"/>
                    </a:srgbClr>
                  </a:outerShdw>
                </a:effectLst>
                <a:latin typeface="Comic Sans MS" pitchFamily="66" charset="0"/>
              </a:rPr>
              <a:t>:</a:t>
            </a:r>
            <a:endParaRPr sz="4400" b="1" i="1" u="sng" dirty="0">
              <a:solidFill>
                <a:schemeClr val="tx1"/>
              </a:solidFill>
              <a:effectLst>
                <a:outerShdw blurRad="38100" dist="38100" dir="2700000" algn="tl">
                  <a:srgbClr val="000000">
                    <a:alpha val="43137"/>
                  </a:srgbClr>
                </a:outerShdw>
              </a:effectLst>
              <a:latin typeface="Comic Sans MS" pitchFamily="66" charset="0"/>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2148214" y="1266317"/>
            <a:ext cx="7224386" cy="538609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Problem Statement</a:t>
            </a: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Project Overview</a:t>
            </a: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End Users</a:t>
            </a: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Our Solution and Proposition</a:t>
            </a:r>
          </a:p>
          <a:p>
            <a:pPr algn="l">
              <a:buFont typeface="+mj-lt"/>
              <a:buAutoNum type="arabicPeriod"/>
            </a:pPr>
            <a:r>
              <a:rPr lang="en-US" sz="3600" dirty="0">
                <a:solidFill>
                  <a:srgbClr val="0D0D0D"/>
                </a:solidFill>
                <a:latin typeface="Comic Sans MS" pitchFamily="66" charset="0"/>
                <a:cs typeface="Times New Roman" panose="02020603050405020304" pitchFamily="18" charset="0"/>
              </a:rPr>
              <a:t>Dataset Description</a:t>
            </a:r>
            <a:endParaRPr lang="en-US" sz="3600" dirty="0">
              <a:solidFill>
                <a:srgbClr val="0D0D0D"/>
              </a:solidFill>
              <a:effectLst/>
              <a:latin typeface="Comic Sans MS" pitchFamily="66" charset="0"/>
              <a:cs typeface="Times New Roman" panose="02020603050405020304" pitchFamily="18" charset="0"/>
            </a:endParaRP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Modelling Approach</a:t>
            </a: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Results and </a:t>
            </a:r>
            <a:r>
              <a:rPr lang="en-US" sz="3600" dirty="0">
                <a:solidFill>
                  <a:srgbClr val="0D0D0D"/>
                </a:solidFill>
                <a:latin typeface="Comic Sans MS" pitchFamily="66" charset="0"/>
                <a:cs typeface="Times New Roman" panose="02020603050405020304" pitchFamily="18" charset="0"/>
              </a:rPr>
              <a:t>Discussion</a:t>
            </a:r>
            <a:endParaRPr lang="en-US" sz="3600" dirty="0">
              <a:solidFill>
                <a:srgbClr val="0D0D0D"/>
              </a:solidFill>
              <a:effectLst/>
              <a:latin typeface="Comic Sans MS" pitchFamily="66" charset="0"/>
              <a:cs typeface="Times New Roman" panose="02020603050405020304" pitchFamily="18" charset="0"/>
            </a:endParaRPr>
          </a:p>
          <a:p>
            <a:pPr algn="l">
              <a:buFont typeface="+mj-lt"/>
              <a:buAutoNum type="arabicPeriod"/>
            </a:pPr>
            <a:r>
              <a:rPr lang="en-US" sz="3600" dirty="0">
                <a:solidFill>
                  <a:srgbClr val="0D0D0D"/>
                </a:solidFill>
                <a:effectLst/>
                <a:latin typeface="Comic Sans MS" pitchFamily="66"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52400" y="388620"/>
            <a:ext cx="7700328"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spc="-20" dirty="0">
                <a:solidFill>
                  <a:schemeClr val="tx1"/>
                </a:solidFill>
                <a:effectLst>
                  <a:outerShdw blurRad="38100" dist="38100" dir="2700000" algn="tl">
                    <a:srgbClr val="000000">
                      <a:alpha val="43137"/>
                    </a:srgbClr>
                  </a:outerShdw>
                </a:effectLst>
                <a:latin typeface="Comic Sans MS" pitchFamily="66" charset="0"/>
              </a:rPr>
              <a:t>P</a:t>
            </a:r>
            <a:r>
              <a:rPr sz="4250" b="1" i="1" spc="15" dirty="0">
                <a:solidFill>
                  <a:schemeClr val="tx1"/>
                </a:solidFill>
                <a:effectLst>
                  <a:outerShdw blurRad="38100" dist="38100" dir="2700000" algn="tl">
                    <a:srgbClr val="000000">
                      <a:alpha val="43137"/>
                    </a:srgbClr>
                  </a:outerShdw>
                </a:effectLst>
                <a:latin typeface="Comic Sans MS" pitchFamily="66" charset="0"/>
              </a:rPr>
              <a:t>ROB</a:t>
            </a:r>
            <a:r>
              <a:rPr sz="4250" b="1" i="1" spc="55" dirty="0">
                <a:solidFill>
                  <a:schemeClr val="tx1"/>
                </a:solidFill>
                <a:effectLst>
                  <a:outerShdw blurRad="38100" dist="38100" dir="2700000" algn="tl">
                    <a:srgbClr val="000000">
                      <a:alpha val="43137"/>
                    </a:srgbClr>
                  </a:outerShdw>
                </a:effectLst>
                <a:latin typeface="Comic Sans MS" pitchFamily="66" charset="0"/>
              </a:rPr>
              <a:t>L</a:t>
            </a:r>
            <a:r>
              <a:rPr sz="4250" b="1" i="1" spc="-20" dirty="0">
                <a:solidFill>
                  <a:schemeClr val="tx1"/>
                </a:solidFill>
                <a:effectLst>
                  <a:outerShdw blurRad="38100" dist="38100" dir="2700000" algn="tl">
                    <a:srgbClr val="000000">
                      <a:alpha val="43137"/>
                    </a:srgbClr>
                  </a:outerShdw>
                </a:effectLst>
                <a:latin typeface="Comic Sans MS" pitchFamily="66" charset="0"/>
              </a:rPr>
              <a:t>E</a:t>
            </a:r>
            <a:r>
              <a:rPr sz="4250" b="1" i="1" spc="20" dirty="0">
                <a:solidFill>
                  <a:schemeClr val="tx1"/>
                </a:solidFill>
                <a:effectLst>
                  <a:outerShdw blurRad="38100" dist="38100" dir="2700000" algn="tl">
                    <a:srgbClr val="000000">
                      <a:alpha val="43137"/>
                    </a:srgbClr>
                  </a:outerShdw>
                </a:effectLst>
                <a:latin typeface="Comic Sans MS" pitchFamily="66" charset="0"/>
              </a:rPr>
              <a:t>M</a:t>
            </a:r>
            <a:r>
              <a:rPr sz="4250" b="1" i="1" dirty="0">
                <a:solidFill>
                  <a:schemeClr val="tx1"/>
                </a:solidFill>
                <a:effectLst>
                  <a:outerShdw blurRad="38100" dist="38100" dir="2700000" algn="tl">
                    <a:srgbClr val="000000">
                      <a:alpha val="43137"/>
                    </a:srgbClr>
                  </a:outerShdw>
                </a:effectLst>
                <a:latin typeface="Comic Sans MS" pitchFamily="66" charset="0"/>
              </a:rPr>
              <a:t>	</a:t>
            </a:r>
            <a:r>
              <a:rPr sz="4250" b="1" i="1" spc="10" dirty="0">
                <a:solidFill>
                  <a:schemeClr val="tx1"/>
                </a:solidFill>
                <a:effectLst>
                  <a:outerShdw blurRad="38100" dist="38100" dir="2700000" algn="tl">
                    <a:srgbClr val="000000">
                      <a:alpha val="43137"/>
                    </a:srgbClr>
                  </a:outerShdw>
                </a:effectLst>
                <a:latin typeface="Comic Sans MS" pitchFamily="66" charset="0"/>
              </a:rPr>
              <a:t>S</a:t>
            </a:r>
            <a:r>
              <a:rPr sz="4250" b="1" i="1" spc="-370" dirty="0">
                <a:solidFill>
                  <a:schemeClr val="tx1"/>
                </a:solidFill>
                <a:effectLst>
                  <a:outerShdw blurRad="38100" dist="38100" dir="2700000" algn="tl">
                    <a:srgbClr val="000000">
                      <a:alpha val="43137"/>
                    </a:srgbClr>
                  </a:outerShdw>
                </a:effectLst>
                <a:latin typeface="Comic Sans MS" pitchFamily="66" charset="0"/>
              </a:rPr>
              <a:t>T</a:t>
            </a:r>
            <a:r>
              <a:rPr sz="4250" b="1" i="1" spc="-375" dirty="0">
                <a:solidFill>
                  <a:schemeClr val="tx1"/>
                </a:solidFill>
                <a:effectLst>
                  <a:outerShdw blurRad="38100" dist="38100" dir="2700000" algn="tl">
                    <a:srgbClr val="000000">
                      <a:alpha val="43137"/>
                    </a:srgbClr>
                  </a:outerShdw>
                </a:effectLst>
                <a:latin typeface="Comic Sans MS" pitchFamily="66" charset="0"/>
              </a:rPr>
              <a:t>A</a:t>
            </a:r>
            <a:r>
              <a:rPr sz="4250" b="1" i="1" spc="15" dirty="0">
                <a:solidFill>
                  <a:schemeClr val="tx1"/>
                </a:solidFill>
                <a:effectLst>
                  <a:outerShdw blurRad="38100" dist="38100" dir="2700000" algn="tl">
                    <a:srgbClr val="000000">
                      <a:alpha val="43137"/>
                    </a:srgbClr>
                  </a:outerShdw>
                </a:effectLst>
                <a:latin typeface="Comic Sans MS" pitchFamily="66" charset="0"/>
              </a:rPr>
              <a:t>T</a:t>
            </a:r>
            <a:r>
              <a:rPr sz="4250" b="1" i="1" spc="-10" dirty="0">
                <a:solidFill>
                  <a:schemeClr val="tx1"/>
                </a:solidFill>
                <a:effectLst>
                  <a:outerShdw blurRad="38100" dist="38100" dir="2700000" algn="tl">
                    <a:srgbClr val="000000">
                      <a:alpha val="43137"/>
                    </a:srgbClr>
                  </a:outerShdw>
                </a:effectLst>
                <a:latin typeface="Comic Sans MS" pitchFamily="66" charset="0"/>
              </a:rPr>
              <a:t>E</a:t>
            </a:r>
            <a:r>
              <a:rPr sz="4250" b="1" i="1" spc="-20" dirty="0">
                <a:solidFill>
                  <a:schemeClr val="tx1"/>
                </a:solidFill>
                <a:effectLst>
                  <a:outerShdw blurRad="38100" dist="38100" dir="2700000" algn="tl">
                    <a:srgbClr val="000000">
                      <a:alpha val="43137"/>
                    </a:srgbClr>
                  </a:outerShdw>
                </a:effectLst>
                <a:latin typeface="Comic Sans MS" pitchFamily="66" charset="0"/>
              </a:rPr>
              <a:t>ME</a:t>
            </a:r>
            <a:r>
              <a:rPr sz="4250" b="1" i="1" spc="10" dirty="0">
                <a:solidFill>
                  <a:schemeClr val="tx1"/>
                </a:solidFill>
                <a:effectLst>
                  <a:outerShdw blurRad="38100" dist="38100" dir="2700000" algn="tl">
                    <a:srgbClr val="000000">
                      <a:alpha val="43137"/>
                    </a:srgbClr>
                  </a:outerShdw>
                </a:effectLst>
                <a:latin typeface="Comic Sans MS" pitchFamily="66" charset="0"/>
              </a:rPr>
              <a:t>NT</a:t>
            </a:r>
            <a:r>
              <a:rPr lang="en-US" sz="4250" b="1" i="1" spc="10" dirty="0">
                <a:solidFill>
                  <a:schemeClr val="tx1"/>
                </a:solidFill>
                <a:effectLst>
                  <a:outerShdw blurRad="38100" dist="38100" dir="2700000" algn="tl">
                    <a:srgbClr val="000000">
                      <a:alpha val="43137"/>
                    </a:srgbClr>
                  </a:outerShdw>
                </a:effectLst>
                <a:latin typeface="Comic Sans MS" pitchFamily="66" charset="0"/>
              </a:rPr>
              <a:t>:</a:t>
            </a:r>
            <a:endParaRPr sz="4250" b="1" i="1" dirty="0">
              <a:solidFill>
                <a:schemeClr val="tx1"/>
              </a:solidFill>
              <a:effectLst>
                <a:outerShdw blurRad="38100" dist="38100" dir="2700000" algn="tl">
                  <a:srgbClr val="000000">
                    <a:alpha val="43137"/>
                  </a:srgbClr>
                </a:outerShdw>
              </a:effectLst>
              <a:latin typeface="Comic Sans MS" pitchFamily="66"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5922875" y="1066800"/>
            <a:ext cx="354264" cy="369332"/>
          </a:xfrm>
          <a:prstGeom prst="rect">
            <a:avLst/>
          </a:prstGeom>
        </p:spPr>
        <p:txBody>
          <a:bodyPr wrap="none">
            <a:spAutoFit/>
          </a:bodyPr>
          <a:lstStyle/>
          <a:p>
            <a:pPr marL="38100">
              <a:lnSpc>
                <a:spcPct val="100000"/>
              </a:lnSpc>
              <a:spcBef>
                <a:spcPts val="55"/>
              </a:spcBef>
            </a:pPr>
            <a:fld id="{81D60167-4931-47E6-BA6A-407CBD079E47}" type="slidenum">
              <a:rPr lang="en-US" spc="10" smtClean="0">
                <a:solidFill>
                  <a:schemeClr val="bg1">
                    <a:lumMod val="65000"/>
                  </a:schemeClr>
                </a:solidFill>
              </a:rPr>
              <a:pPr marL="38100">
                <a:lnSpc>
                  <a:spcPct val="100000"/>
                </a:lnSpc>
                <a:spcBef>
                  <a:spcPts val="55"/>
                </a:spcBef>
              </a:pPr>
              <a:t>4</a:t>
            </a:fld>
            <a:endParaRPr lang="en-US" spc="10" dirty="0">
              <a:solidFill>
                <a:schemeClr val="bg1">
                  <a:lumMod val="65000"/>
                </a:schemeClr>
              </a:solidFill>
            </a:endParaRPr>
          </a:p>
        </p:txBody>
      </p:sp>
      <p:sp>
        <p:nvSpPr>
          <p:cNvPr id="13" name="TextBox 12"/>
          <p:cNvSpPr txBox="1"/>
          <p:nvPr/>
        </p:nvSpPr>
        <p:spPr>
          <a:xfrm>
            <a:off x="711765" y="2082820"/>
            <a:ext cx="6562725" cy="3416320"/>
          </a:xfrm>
          <a:prstGeom prst="rect">
            <a:avLst/>
          </a:prstGeom>
          <a:noFill/>
        </p:spPr>
        <p:txBody>
          <a:bodyPr wrap="square" rtlCol="0">
            <a:spAutoFit/>
          </a:bodyPr>
          <a:lstStyle/>
          <a:p>
            <a:pPr marL="285750" indent="-285750">
              <a:buFont typeface="Wingdings" pitchFamily="2" charset="2"/>
              <a:buChar char="ü"/>
            </a:pPr>
            <a:r>
              <a:rPr lang="en-US" b="1" i="1" dirty="0">
                <a:latin typeface="Comic Sans MS" pitchFamily="66" charset="0"/>
              </a:rPr>
              <a:t>IN EMPLOYEE DATASET,HOW WILL I COUNT THE HOW MANY MALE ,FEMALE AND GENDER NOT MENTIONED THERE IN THE DATASET?</a:t>
            </a:r>
          </a:p>
          <a:p>
            <a:pPr marL="285750" indent="-285750">
              <a:buFont typeface="Wingdings" pitchFamily="2" charset="2"/>
              <a:buChar char="ü"/>
            </a:pPr>
            <a:r>
              <a:rPr lang="en-US" b="1" i="1" dirty="0">
                <a:latin typeface="Comic Sans MS" pitchFamily="66" charset="0"/>
              </a:rPr>
              <a:t>HOW WILL I SEE HOW MANY EMPLOYEES ARE WORKING IN PARTICULAR LOCATION?</a:t>
            </a:r>
          </a:p>
          <a:p>
            <a:pPr marL="285750" indent="-285750">
              <a:buFont typeface="Wingdings" pitchFamily="2" charset="2"/>
              <a:buChar char="ü"/>
            </a:pPr>
            <a:r>
              <a:rPr lang="en-US" b="1" i="1" dirty="0">
                <a:latin typeface="Comic Sans MS" pitchFamily="66" charset="0"/>
              </a:rPr>
              <a:t>WHAT IS THE TOTAL SUM AND AVERAGE OF THE SALARY?</a:t>
            </a:r>
          </a:p>
          <a:p>
            <a:pPr marL="285750" indent="-285750">
              <a:buFont typeface="Wingdings" pitchFamily="2" charset="2"/>
              <a:buChar char="ü"/>
            </a:pPr>
            <a:r>
              <a:rPr lang="en-US" b="1" i="1" dirty="0">
                <a:latin typeface="Comic Sans MS" pitchFamily="66" charset="0"/>
              </a:rPr>
              <a:t>HOW MANY EMPLOYEES ARE PERMANENT,TEMPORARY AND FIXED TERM?</a:t>
            </a:r>
          </a:p>
          <a:p>
            <a:pPr marL="285750" indent="-285750">
              <a:buFont typeface="Wingdings" pitchFamily="2" charset="2"/>
              <a:buChar char="ü"/>
            </a:pPr>
            <a:r>
              <a:rPr lang="en-US" b="1" i="1" dirty="0">
                <a:latin typeface="Comic Sans MS" pitchFamily="66" charset="0"/>
              </a:rPr>
              <a:t>HOW WILL I GET PARTICULAR DATA IN EXCEL?</a:t>
            </a:r>
          </a:p>
          <a:p>
            <a:pPr marL="285750" indent="-285750">
              <a:buFont typeface="Wingdings" pitchFamily="2" charset="2"/>
              <a:buChar char="ü"/>
            </a:pPr>
            <a:r>
              <a:rPr lang="en-US" b="1" i="1" dirty="0">
                <a:latin typeface="Comic Sans MS" pitchFamily="66" charset="0"/>
              </a:rPr>
              <a:t>CAN I PROTECT MY SHEET AND WORKBOOK IN EXCEL?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47597" y="381000"/>
            <a:ext cx="6629400"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400" b="1" i="1" spc="5" dirty="0">
                <a:solidFill>
                  <a:schemeClr val="tx1"/>
                </a:solidFill>
                <a:effectLst>
                  <a:outerShdw blurRad="38100" dist="38100" dir="2700000" algn="tl">
                    <a:srgbClr val="000000">
                      <a:alpha val="43137"/>
                    </a:srgbClr>
                  </a:outerShdw>
                </a:effectLst>
                <a:latin typeface="Comic Sans MS" pitchFamily="66" charset="0"/>
              </a:rPr>
              <a:t>PROJECT	</a:t>
            </a:r>
            <a:r>
              <a:rPr lang="en-US" sz="4400" b="1" i="1" spc="5" dirty="0">
                <a:solidFill>
                  <a:schemeClr val="tx1"/>
                </a:solidFill>
                <a:effectLst>
                  <a:outerShdw blurRad="38100" dist="38100" dir="2700000" algn="tl">
                    <a:srgbClr val="000000">
                      <a:alpha val="43137"/>
                    </a:srgbClr>
                  </a:outerShdw>
                </a:effectLst>
                <a:latin typeface="Comic Sans MS" pitchFamily="66" charset="0"/>
              </a:rPr>
              <a:t> </a:t>
            </a:r>
            <a:r>
              <a:rPr sz="4400" b="1" i="1" spc="-20" dirty="0">
                <a:solidFill>
                  <a:schemeClr val="tx1"/>
                </a:solidFill>
                <a:effectLst>
                  <a:outerShdw blurRad="38100" dist="38100" dir="2700000" algn="tl">
                    <a:srgbClr val="000000">
                      <a:alpha val="43137"/>
                    </a:srgbClr>
                  </a:outerShdw>
                </a:effectLst>
                <a:latin typeface="Comic Sans MS" pitchFamily="66" charset="0"/>
              </a:rPr>
              <a:t>OVERVIEW</a:t>
            </a:r>
            <a:r>
              <a:rPr lang="en-US" sz="4400" b="1" i="1" spc="-20" dirty="0">
                <a:solidFill>
                  <a:schemeClr val="tx1"/>
                </a:solidFill>
                <a:effectLst>
                  <a:outerShdw blurRad="38100" dist="38100" dir="2700000" algn="tl">
                    <a:srgbClr val="000000">
                      <a:alpha val="43137"/>
                    </a:srgbClr>
                  </a:outerShdw>
                </a:effectLst>
                <a:latin typeface="Comic Sans MS" pitchFamily="66" charset="0"/>
              </a:rPr>
              <a:t>:</a:t>
            </a:r>
            <a:endParaRPr sz="4400" b="1" i="1" dirty="0">
              <a:solidFill>
                <a:schemeClr val="tx1"/>
              </a:solidFill>
              <a:effectLst>
                <a:outerShdw blurRad="38100" dist="38100" dir="2700000" algn="tl">
                  <a:srgbClr val="000000">
                    <a:alpha val="43137"/>
                  </a:srgbClr>
                </a:outerShdw>
              </a:effectLst>
              <a:latin typeface="Comic Sans MS" pitchFamily="66"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838200" y="2019300"/>
            <a:ext cx="6324600" cy="3170099"/>
          </a:xfrm>
          <a:prstGeom prst="rect">
            <a:avLst/>
          </a:prstGeom>
          <a:noFill/>
        </p:spPr>
        <p:txBody>
          <a:bodyPr wrap="square" rtlCol="0">
            <a:spAutoFit/>
          </a:bodyPr>
          <a:lstStyle/>
          <a:p>
            <a:r>
              <a:rPr lang="en-US" sz="2000" b="1" dirty="0">
                <a:latin typeface="Comic Sans MS" pitchFamily="66" charset="0"/>
              </a:rPr>
              <a:t>IN THIS EXCEL,WE ARE GOING TO LEARN ABOUT HOW TO DO:</a:t>
            </a:r>
          </a:p>
          <a:p>
            <a:pPr marL="342900" indent="-342900">
              <a:buFont typeface="+mj-lt"/>
              <a:buAutoNum type="arabicPeriod"/>
            </a:pPr>
            <a:r>
              <a:rPr lang="en-US" sz="2000" b="1" dirty="0">
                <a:latin typeface="Comic Sans MS" pitchFamily="66" charset="0"/>
              </a:rPr>
              <a:t>CONDITIONAL FORMATTING,</a:t>
            </a:r>
          </a:p>
          <a:p>
            <a:pPr marL="342900" indent="-342900">
              <a:buFont typeface="+mj-lt"/>
              <a:buAutoNum type="arabicPeriod"/>
            </a:pPr>
            <a:r>
              <a:rPr lang="en-US" sz="2000" b="1" dirty="0">
                <a:latin typeface="Comic Sans MS" pitchFamily="66" charset="0"/>
              </a:rPr>
              <a:t>FORMULAS,</a:t>
            </a:r>
          </a:p>
          <a:p>
            <a:pPr marL="342900" indent="-342900">
              <a:buFont typeface="+mj-lt"/>
              <a:buAutoNum type="arabicPeriod"/>
            </a:pPr>
            <a:r>
              <a:rPr lang="en-US" sz="2000" b="1" dirty="0">
                <a:latin typeface="Comic Sans MS" pitchFamily="66" charset="0"/>
              </a:rPr>
              <a:t>PIVOT TABLE,</a:t>
            </a:r>
          </a:p>
          <a:p>
            <a:pPr marL="342900" indent="-342900">
              <a:buFont typeface="+mj-lt"/>
              <a:buAutoNum type="arabicPeriod"/>
            </a:pPr>
            <a:r>
              <a:rPr lang="en-US" sz="2000" b="1" dirty="0">
                <a:latin typeface="Comic Sans MS" pitchFamily="66" charset="0"/>
              </a:rPr>
              <a:t>PIVOT CHART,</a:t>
            </a:r>
          </a:p>
          <a:p>
            <a:pPr marL="342900" indent="-342900">
              <a:buFont typeface="+mj-lt"/>
              <a:buAutoNum type="arabicPeriod"/>
            </a:pPr>
            <a:r>
              <a:rPr lang="en-US" sz="2000" b="1" dirty="0">
                <a:latin typeface="Comic Sans MS" pitchFamily="66" charset="0"/>
              </a:rPr>
              <a:t>MERGE AND CENTER ALIGN,</a:t>
            </a:r>
          </a:p>
          <a:p>
            <a:pPr marL="342900" indent="-342900">
              <a:buFont typeface="+mj-lt"/>
              <a:buAutoNum type="arabicPeriod"/>
            </a:pPr>
            <a:r>
              <a:rPr lang="en-US" sz="2000" b="1" dirty="0">
                <a:latin typeface="Comic Sans MS" pitchFamily="66" charset="0"/>
              </a:rPr>
              <a:t>SLICER,</a:t>
            </a:r>
          </a:p>
          <a:p>
            <a:pPr marL="342900" indent="-342900">
              <a:buFont typeface="+mj-lt"/>
              <a:buAutoNum type="arabicPeriod"/>
            </a:pPr>
            <a:r>
              <a:rPr lang="en-US" sz="2000" b="1" dirty="0">
                <a:latin typeface="Comic Sans MS" pitchFamily="66" charset="0"/>
              </a:rPr>
              <a:t>HOW TO PROTECT THE SHEET AND WORKBOOK.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344987" y="381000"/>
            <a:ext cx="6701947" cy="570669"/>
          </a:xfrm>
          <a:prstGeom prst="rect">
            <a:avLst/>
          </a:prstGeom>
        </p:spPr>
        <p:txBody>
          <a:bodyPr vert="horz" wrap="square" lIns="0" tIns="16510" rIns="0" bIns="0" rtlCol="0">
            <a:spAutoFit/>
          </a:bodyPr>
          <a:lstStyle/>
          <a:p>
            <a:pPr marL="12700">
              <a:lnSpc>
                <a:spcPct val="100000"/>
              </a:lnSpc>
              <a:spcBef>
                <a:spcPts val="130"/>
              </a:spcBef>
            </a:pPr>
            <a:r>
              <a:rPr sz="3600" b="1" i="1" spc="25" dirty="0">
                <a:solidFill>
                  <a:schemeClr val="tx1"/>
                </a:solidFill>
                <a:effectLst>
                  <a:outerShdw blurRad="38100" dist="38100" dir="2700000" algn="tl">
                    <a:srgbClr val="000000">
                      <a:alpha val="43137"/>
                    </a:srgbClr>
                  </a:outerShdw>
                </a:effectLst>
                <a:latin typeface="Comic Sans MS" pitchFamily="66" charset="0"/>
              </a:rPr>
              <a:t>W</a:t>
            </a:r>
            <a:r>
              <a:rPr sz="3600" b="1" i="1" spc="-20" dirty="0">
                <a:solidFill>
                  <a:schemeClr val="tx1"/>
                </a:solidFill>
                <a:effectLst>
                  <a:outerShdw blurRad="38100" dist="38100" dir="2700000" algn="tl">
                    <a:srgbClr val="000000">
                      <a:alpha val="43137"/>
                    </a:srgbClr>
                  </a:outerShdw>
                </a:effectLst>
                <a:latin typeface="Comic Sans MS" pitchFamily="66" charset="0"/>
              </a:rPr>
              <a:t>H</a:t>
            </a:r>
            <a:r>
              <a:rPr sz="3600" b="1" i="1" spc="20" dirty="0">
                <a:solidFill>
                  <a:schemeClr val="tx1"/>
                </a:solidFill>
                <a:effectLst>
                  <a:outerShdw blurRad="38100" dist="38100" dir="2700000" algn="tl">
                    <a:srgbClr val="000000">
                      <a:alpha val="43137"/>
                    </a:srgbClr>
                  </a:outerShdw>
                </a:effectLst>
                <a:latin typeface="Comic Sans MS" pitchFamily="66" charset="0"/>
              </a:rPr>
              <a:t>O</a:t>
            </a:r>
            <a:r>
              <a:rPr sz="3600" b="1" i="1" spc="-235" dirty="0">
                <a:solidFill>
                  <a:schemeClr val="tx1"/>
                </a:solidFill>
                <a:effectLst>
                  <a:outerShdw blurRad="38100" dist="38100" dir="2700000" algn="tl">
                    <a:srgbClr val="000000">
                      <a:alpha val="43137"/>
                    </a:srgbClr>
                  </a:outerShdw>
                </a:effectLst>
                <a:latin typeface="Comic Sans MS" pitchFamily="66" charset="0"/>
              </a:rPr>
              <a:t> </a:t>
            </a:r>
            <a:r>
              <a:rPr sz="3600" b="1" i="1" spc="-10" dirty="0">
                <a:solidFill>
                  <a:schemeClr val="tx1"/>
                </a:solidFill>
                <a:effectLst>
                  <a:outerShdw blurRad="38100" dist="38100" dir="2700000" algn="tl">
                    <a:srgbClr val="000000">
                      <a:alpha val="43137"/>
                    </a:srgbClr>
                  </a:outerShdw>
                </a:effectLst>
                <a:latin typeface="Comic Sans MS" pitchFamily="66" charset="0"/>
              </a:rPr>
              <a:t>AR</a:t>
            </a:r>
            <a:r>
              <a:rPr sz="3600" b="1" i="1" spc="15" dirty="0">
                <a:solidFill>
                  <a:schemeClr val="tx1"/>
                </a:solidFill>
                <a:effectLst>
                  <a:outerShdw blurRad="38100" dist="38100" dir="2700000" algn="tl">
                    <a:srgbClr val="000000">
                      <a:alpha val="43137"/>
                    </a:srgbClr>
                  </a:outerShdw>
                </a:effectLst>
                <a:latin typeface="Comic Sans MS" pitchFamily="66" charset="0"/>
              </a:rPr>
              <a:t>E</a:t>
            </a:r>
            <a:r>
              <a:rPr sz="3600" b="1" i="1" spc="-35" dirty="0">
                <a:solidFill>
                  <a:schemeClr val="tx1"/>
                </a:solidFill>
                <a:effectLst>
                  <a:outerShdw blurRad="38100" dist="38100" dir="2700000" algn="tl">
                    <a:srgbClr val="000000">
                      <a:alpha val="43137"/>
                    </a:srgbClr>
                  </a:outerShdw>
                </a:effectLst>
                <a:latin typeface="Comic Sans MS" pitchFamily="66" charset="0"/>
              </a:rPr>
              <a:t> </a:t>
            </a:r>
            <a:r>
              <a:rPr sz="3600" b="1" i="1" spc="-10" dirty="0">
                <a:solidFill>
                  <a:schemeClr val="tx1"/>
                </a:solidFill>
                <a:effectLst>
                  <a:outerShdw blurRad="38100" dist="38100" dir="2700000" algn="tl">
                    <a:srgbClr val="000000">
                      <a:alpha val="43137"/>
                    </a:srgbClr>
                  </a:outerShdw>
                </a:effectLst>
                <a:latin typeface="Comic Sans MS" pitchFamily="66" charset="0"/>
              </a:rPr>
              <a:t>T</a:t>
            </a:r>
            <a:r>
              <a:rPr sz="3600" b="1" i="1" spc="-15" dirty="0">
                <a:solidFill>
                  <a:schemeClr val="tx1"/>
                </a:solidFill>
                <a:effectLst>
                  <a:outerShdw blurRad="38100" dist="38100" dir="2700000" algn="tl">
                    <a:srgbClr val="000000">
                      <a:alpha val="43137"/>
                    </a:srgbClr>
                  </a:outerShdw>
                </a:effectLst>
                <a:latin typeface="Comic Sans MS" pitchFamily="66" charset="0"/>
              </a:rPr>
              <a:t>H</a:t>
            </a:r>
            <a:r>
              <a:rPr sz="3600" b="1" i="1" spc="15" dirty="0">
                <a:solidFill>
                  <a:schemeClr val="tx1"/>
                </a:solidFill>
                <a:effectLst>
                  <a:outerShdw blurRad="38100" dist="38100" dir="2700000" algn="tl">
                    <a:srgbClr val="000000">
                      <a:alpha val="43137"/>
                    </a:srgbClr>
                  </a:outerShdw>
                </a:effectLst>
                <a:latin typeface="Comic Sans MS" pitchFamily="66" charset="0"/>
              </a:rPr>
              <a:t>E</a:t>
            </a:r>
            <a:r>
              <a:rPr sz="3600" b="1" i="1" spc="-35" dirty="0">
                <a:solidFill>
                  <a:schemeClr val="tx1"/>
                </a:solidFill>
                <a:effectLst>
                  <a:outerShdw blurRad="38100" dist="38100" dir="2700000" algn="tl">
                    <a:srgbClr val="000000">
                      <a:alpha val="43137"/>
                    </a:srgbClr>
                  </a:outerShdw>
                </a:effectLst>
                <a:latin typeface="Comic Sans MS" pitchFamily="66" charset="0"/>
              </a:rPr>
              <a:t> </a:t>
            </a:r>
            <a:r>
              <a:rPr sz="3600" b="1" i="1" spc="-20" dirty="0">
                <a:solidFill>
                  <a:schemeClr val="tx1"/>
                </a:solidFill>
                <a:effectLst>
                  <a:outerShdw blurRad="38100" dist="38100" dir="2700000" algn="tl">
                    <a:srgbClr val="000000">
                      <a:alpha val="43137"/>
                    </a:srgbClr>
                  </a:outerShdw>
                </a:effectLst>
                <a:latin typeface="Comic Sans MS" pitchFamily="66" charset="0"/>
              </a:rPr>
              <a:t>E</a:t>
            </a:r>
            <a:r>
              <a:rPr sz="3600" b="1" i="1" spc="30" dirty="0">
                <a:solidFill>
                  <a:schemeClr val="tx1"/>
                </a:solidFill>
                <a:effectLst>
                  <a:outerShdw blurRad="38100" dist="38100" dir="2700000" algn="tl">
                    <a:srgbClr val="000000">
                      <a:alpha val="43137"/>
                    </a:srgbClr>
                  </a:outerShdw>
                </a:effectLst>
                <a:latin typeface="Comic Sans MS" pitchFamily="66" charset="0"/>
              </a:rPr>
              <a:t>N</a:t>
            </a:r>
            <a:r>
              <a:rPr sz="3600" b="1" i="1" spc="15" dirty="0">
                <a:solidFill>
                  <a:schemeClr val="tx1"/>
                </a:solidFill>
                <a:effectLst>
                  <a:outerShdw blurRad="38100" dist="38100" dir="2700000" algn="tl">
                    <a:srgbClr val="000000">
                      <a:alpha val="43137"/>
                    </a:srgbClr>
                  </a:outerShdw>
                </a:effectLst>
                <a:latin typeface="Comic Sans MS" pitchFamily="66" charset="0"/>
              </a:rPr>
              <a:t>D</a:t>
            </a:r>
            <a:r>
              <a:rPr sz="3600" b="1" i="1" spc="-45" dirty="0">
                <a:solidFill>
                  <a:schemeClr val="tx1"/>
                </a:solidFill>
                <a:effectLst>
                  <a:outerShdw blurRad="38100" dist="38100" dir="2700000" algn="tl">
                    <a:srgbClr val="000000">
                      <a:alpha val="43137"/>
                    </a:srgbClr>
                  </a:outerShdw>
                </a:effectLst>
                <a:latin typeface="Comic Sans MS" pitchFamily="66" charset="0"/>
              </a:rPr>
              <a:t> </a:t>
            </a:r>
            <a:r>
              <a:rPr sz="3600" b="1" i="1" dirty="0">
                <a:solidFill>
                  <a:schemeClr val="tx1"/>
                </a:solidFill>
                <a:effectLst>
                  <a:outerShdw blurRad="38100" dist="38100" dir="2700000" algn="tl">
                    <a:srgbClr val="000000">
                      <a:alpha val="43137"/>
                    </a:srgbClr>
                  </a:outerShdw>
                </a:effectLst>
                <a:latin typeface="Comic Sans MS" pitchFamily="66" charset="0"/>
              </a:rPr>
              <a:t>U</a:t>
            </a:r>
            <a:r>
              <a:rPr sz="3600" b="1" i="1" spc="10" dirty="0">
                <a:solidFill>
                  <a:schemeClr val="tx1"/>
                </a:solidFill>
                <a:effectLst>
                  <a:outerShdw blurRad="38100" dist="38100" dir="2700000" algn="tl">
                    <a:srgbClr val="000000">
                      <a:alpha val="43137"/>
                    </a:srgbClr>
                  </a:outerShdw>
                </a:effectLst>
                <a:latin typeface="Comic Sans MS" pitchFamily="66" charset="0"/>
              </a:rPr>
              <a:t>S</a:t>
            </a:r>
            <a:r>
              <a:rPr sz="3600" b="1" i="1" spc="-25" dirty="0">
                <a:solidFill>
                  <a:schemeClr val="tx1"/>
                </a:solidFill>
                <a:effectLst>
                  <a:outerShdw blurRad="38100" dist="38100" dir="2700000" algn="tl">
                    <a:srgbClr val="000000">
                      <a:alpha val="43137"/>
                    </a:srgbClr>
                  </a:outerShdw>
                </a:effectLst>
                <a:latin typeface="Comic Sans MS" pitchFamily="66" charset="0"/>
              </a:rPr>
              <a:t>E</a:t>
            </a:r>
            <a:r>
              <a:rPr sz="3600" b="1" i="1" spc="-10" dirty="0">
                <a:solidFill>
                  <a:schemeClr val="tx1"/>
                </a:solidFill>
                <a:effectLst>
                  <a:outerShdw blurRad="38100" dist="38100" dir="2700000" algn="tl">
                    <a:srgbClr val="000000">
                      <a:alpha val="43137"/>
                    </a:srgbClr>
                  </a:outerShdw>
                </a:effectLst>
                <a:latin typeface="Comic Sans MS" pitchFamily="66" charset="0"/>
              </a:rPr>
              <a:t>R</a:t>
            </a:r>
            <a:r>
              <a:rPr sz="3600" b="1" i="1" spc="5" dirty="0">
                <a:solidFill>
                  <a:schemeClr val="tx1"/>
                </a:solidFill>
                <a:effectLst>
                  <a:outerShdw blurRad="38100" dist="38100" dir="2700000" algn="tl">
                    <a:srgbClr val="000000">
                      <a:alpha val="43137"/>
                    </a:srgbClr>
                  </a:outerShdw>
                </a:effectLst>
                <a:latin typeface="Comic Sans MS" pitchFamily="66" charset="0"/>
              </a:rPr>
              <a:t>S?</a:t>
            </a:r>
            <a:endParaRPr sz="3600" b="1" i="1" dirty="0">
              <a:solidFill>
                <a:schemeClr val="tx1"/>
              </a:solidFill>
              <a:effectLst>
                <a:outerShdw blurRad="38100" dist="38100" dir="2700000" algn="tl">
                  <a:srgbClr val="000000">
                    <a:alpha val="43137"/>
                  </a:srgbClr>
                </a:outerShdw>
              </a:effectLst>
              <a:latin typeface="Comic Sans MS" pitchFamily="66"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2133600"/>
            <a:ext cx="7696200" cy="2677656"/>
          </a:xfrm>
          <a:prstGeom prst="rect">
            <a:avLst/>
          </a:prstGeom>
          <a:noFill/>
        </p:spPr>
        <p:txBody>
          <a:bodyPr wrap="square" rtlCol="0">
            <a:spAutoFit/>
          </a:bodyPr>
          <a:lstStyle/>
          <a:p>
            <a:pPr marL="342900" indent="-342900" algn="just">
              <a:buFont typeface="Wingdings" pitchFamily="2" charset="2"/>
              <a:buChar char="Ø"/>
            </a:pPr>
            <a:r>
              <a:rPr lang="en-US" sz="2400" b="1" dirty="0">
                <a:latin typeface="Comic Sans MS" pitchFamily="66" charset="0"/>
              </a:rPr>
              <a:t>IT WILL BE BENEFIT FOR MANAGER,EMPLOYEES,EMPLOYER,ORANGANISATION,IT SECTORS,INDUSTRY SECTOR,ETC.</a:t>
            </a:r>
          </a:p>
          <a:p>
            <a:pPr marL="342900" indent="-342900" algn="just">
              <a:buFont typeface="Wingdings" pitchFamily="2" charset="2"/>
              <a:buChar char="Ø"/>
            </a:pPr>
            <a:r>
              <a:rPr lang="en-US" sz="2400" b="1" dirty="0">
                <a:latin typeface="Comic Sans MS" pitchFamily="66" charset="0"/>
              </a:rPr>
              <a:t>IN THE ORANGANISATION WHERE HIERARCHY WILL BE BENEFITED WITH THIS DATASET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787916" y="55581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911545" y="145575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534525" y="6079821"/>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152400" y="457200"/>
            <a:ext cx="11582400" cy="567463"/>
          </a:xfrm>
          <a:prstGeom prst="rect">
            <a:avLst/>
          </a:prstGeom>
        </p:spPr>
        <p:txBody>
          <a:bodyPr vert="horz" wrap="square" lIns="0" tIns="13335" rIns="0" bIns="0" rtlCol="0">
            <a:spAutoFit/>
          </a:bodyPr>
          <a:lstStyle/>
          <a:p>
            <a:pPr marL="12700">
              <a:lnSpc>
                <a:spcPct val="100000"/>
              </a:lnSpc>
              <a:spcBef>
                <a:spcPts val="105"/>
              </a:spcBef>
            </a:pP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spc="25" dirty="0">
                <a:solidFill>
                  <a:schemeClr val="tx1"/>
                </a:solidFill>
                <a:effectLst>
                  <a:outerShdw blurRad="38100" dist="38100" dir="2700000" algn="tl">
                    <a:srgbClr val="000000">
                      <a:alpha val="43137"/>
                    </a:srgbClr>
                  </a:outerShdw>
                </a:effectLst>
                <a:latin typeface="Comic Sans MS" pitchFamily="66" charset="0"/>
              </a:rPr>
              <a:t>U</a:t>
            </a:r>
            <a:r>
              <a:rPr sz="3600" b="1" i="1" dirty="0">
                <a:solidFill>
                  <a:schemeClr val="tx1"/>
                </a:solidFill>
                <a:effectLst>
                  <a:outerShdw blurRad="38100" dist="38100" dir="2700000" algn="tl">
                    <a:srgbClr val="000000">
                      <a:alpha val="43137"/>
                    </a:srgbClr>
                  </a:outerShdw>
                </a:effectLst>
                <a:latin typeface="Comic Sans MS" pitchFamily="66" charset="0"/>
              </a:rPr>
              <a:t>R</a:t>
            </a:r>
            <a:r>
              <a:rPr sz="3600" b="1" i="1" spc="5" dirty="0">
                <a:solidFill>
                  <a:schemeClr val="tx1"/>
                </a:solidFill>
                <a:effectLst>
                  <a:outerShdw blurRad="38100" dist="38100" dir="2700000" algn="tl">
                    <a:srgbClr val="000000">
                      <a:alpha val="43137"/>
                    </a:srgbClr>
                  </a:outerShdw>
                </a:effectLst>
                <a:latin typeface="Comic Sans MS" pitchFamily="66" charset="0"/>
              </a:rPr>
              <a:t> </a:t>
            </a:r>
            <a:r>
              <a:rPr sz="3600" b="1" i="1" spc="25" dirty="0">
                <a:solidFill>
                  <a:schemeClr val="tx1"/>
                </a:solidFill>
                <a:effectLst>
                  <a:outerShdw blurRad="38100" dist="38100" dir="2700000" algn="tl">
                    <a:srgbClr val="000000">
                      <a:alpha val="43137"/>
                    </a:srgbClr>
                  </a:outerShdw>
                </a:effectLst>
                <a:latin typeface="Comic Sans MS" pitchFamily="66" charset="0"/>
              </a:rPr>
              <a:t>S</a:t>
            </a: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spc="25" dirty="0">
                <a:solidFill>
                  <a:schemeClr val="tx1"/>
                </a:solidFill>
                <a:effectLst>
                  <a:outerShdw blurRad="38100" dist="38100" dir="2700000" algn="tl">
                    <a:srgbClr val="000000">
                      <a:alpha val="43137"/>
                    </a:srgbClr>
                  </a:outerShdw>
                </a:effectLst>
                <a:latin typeface="Comic Sans MS" pitchFamily="66" charset="0"/>
              </a:rPr>
              <a:t>LU</a:t>
            </a:r>
            <a:r>
              <a:rPr sz="3600" b="1" i="1" spc="-35" dirty="0">
                <a:solidFill>
                  <a:schemeClr val="tx1"/>
                </a:solidFill>
                <a:effectLst>
                  <a:outerShdw blurRad="38100" dist="38100" dir="2700000" algn="tl">
                    <a:srgbClr val="000000">
                      <a:alpha val="43137"/>
                    </a:srgbClr>
                  </a:outerShdw>
                </a:effectLst>
                <a:latin typeface="Comic Sans MS" pitchFamily="66" charset="0"/>
              </a:rPr>
              <a:t>T</a:t>
            </a:r>
            <a:r>
              <a:rPr sz="3600" b="1" i="1" spc="-30" dirty="0">
                <a:solidFill>
                  <a:schemeClr val="tx1"/>
                </a:solidFill>
                <a:effectLst>
                  <a:outerShdw blurRad="38100" dist="38100" dir="2700000" algn="tl">
                    <a:srgbClr val="000000">
                      <a:alpha val="43137"/>
                    </a:srgbClr>
                  </a:outerShdw>
                </a:effectLst>
                <a:latin typeface="Comic Sans MS" pitchFamily="66" charset="0"/>
              </a:rPr>
              <a:t>I</a:t>
            </a: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dirty="0">
                <a:solidFill>
                  <a:schemeClr val="tx1"/>
                </a:solidFill>
                <a:effectLst>
                  <a:outerShdw blurRad="38100" dist="38100" dir="2700000" algn="tl">
                    <a:srgbClr val="000000">
                      <a:alpha val="43137"/>
                    </a:srgbClr>
                  </a:outerShdw>
                </a:effectLst>
                <a:latin typeface="Comic Sans MS" pitchFamily="66" charset="0"/>
              </a:rPr>
              <a:t>N</a:t>
            </a:r>
            <a:r>
              <a:rPr sz="3600" b="1" i="1" spc="-345" dirty="0">
                <a:solidFill>
                  <a:schemeClr val="tx1"/>
                </a:solidFill>
                <a:effectLst>
                  <a:outerShdw blurRad="38100" dist="38100" dir="2700000" algn="tl">
                    <a:srgbClr val="000000">
                      <a:alpha val="43137"/>
                    </a:srgbClr>
                  </a:outerShdw>
                </a:effectLst>
                <a:latin typeface="Comic Sans MS" pitchFamily="66" charset="0"/>
              </a:rPr>
              <a:t> </a:t>
            </a:r>
            <a:r>
              <a:rPr sz="3600" b="1" i="1" spc="-35" dirty="0">
                <a:solidFill>
                  <a:schemeClr val="tx1"/>
                </a:solidFill>
                <a:effectLst>
                  <a:outerShdw blurRad="38100" dist="38100" dir="2700000" algn="tl">
                    <a:srgbClr val="000000">
                      <a:alpha val="43137"/>
                    </a:srgbClr>
                  </a:outerShdw>
                </a:effectLst>
                <a:latin typeface="Comic Sans MS" pitchFamily="66" charset="0"/>
              </a:rPr>
              <a:t>A</a:t>
            </a:r>
            <a:r>
              <a:rPr sz="3600" b="1" i="1" spc="-5" dirty="0">
                <a:solidFill>
                  <a:schemeClr val="tx1"/>
                </a:solidFill>
                <a:effectLst>
                  <a:outerShdw blurRad="38100" dist="38100" dir="2700000" algn="tl">
                    <a:srgbClr val="000000">
                      <a:alpha val="43137"/>
                    </a:srgbClr>
                  </a:outerShdw>
                </a:effectLst>
                <a:latin typeface="Comic Sans MS" pitchFamily="66" charset="0"/>
              </a:rPr>
              <a:t>N</a:t>
            </a:r>
            <a:r>
              <a:rPr sz="3600" b="1" i="1" dirty="0">
                <a:solidFill>
                  <a:schemeClr val="tx1"/>
                </a:solidFill>
                <a:effectLst>
                  <a:outerShdw blurRad="38100" dist="38100" dir="2700000" algn="tl">
                    <a:srgbClr val="000000">
                      <a:alpha val="43137"/>
                    </a:srgbClr>
                  </a:outerShdw>
                </a:effectLst>
                <a:latin typeface="Comic Sans MS" pitchFamily="66" charset="0"/>
              </a:rPr>
              <a:t>D</a:t>
            </a:r>
            <a:r>
              <a:rPr sz="3600" b="1" i="1" spc="35" dirty="0">
                <a:solidFill>
                  <a:schemeClr val="tx1"/>
                </a:solidFill>
                <a:effectLst>
                  <a:outerShdw blurRad="38100" dist="38100" dir="2700000" algn="tl">
                    <a:srgbClr val="000000">
                      <a:alpha val="43137"/>
                    </a:srgbClr>
                  </a:outerShdw>
                </a:effectLst>
                <a:latin typeface="Comic Sans MS" pitchFamily="66" charset="0"/>
              </a:rPr>
              <a:t> </a:t>
            </a:r>
            <a:r>
              <a:rPr sz="3600" b="1" i="1" spc="-30" dirty="0">
                <a:solidFill>
                  <a:schemeClr val="tx1"/>
                </a:solidFill>
                <a:effectLst>
                  <a:outerShdw blurRad="38100" dist="38100" dir="2700000" algn="tl">
                    <a:srgbClr val="000000">
                      <a:alpha val="43137"/>
                    </a:srgbClr>
                  </a:outerShdw>
                </a:effectLst>
                <a:latin typeface="Comic Sans MS" pitchFamily="66" charset="0"/>
              </a:rPr>
              <a:t>I</a:t>
            </a:r>
            <a:r>
              <a:rPr sz="3600" b="1" i="1" spc="-35" dirty="0">
                <a:solidFill>
                  <a:schemeClr val="tx1"/>
                </a:solidFill>
                <a:effectLst>
                  <a:outerShdw blurRad="38100" dist="38100" dir="2700000" algn="tl">
                    <a:srgbClr val="000000">
                      <a:alpha val="43137"/>
                    </a:srgbClr>
                  </a:outerShdw>
                </a:effectLst>
                <a:latin typeface="Comic Sans MS" pitchFamily="66" charset="0"/>
              </a:rPr>
              <a:t>T</a:t>
            </a:r>
            <a:r>
              <a:rPr sz="3600" b="1" i="1" dirty="0">
                <a:solidFill>
                  <a:schemeClr val="tx1"/>
                </a:solidFill>
                <a:effectLst>
                  <a:outerShdw blurRad="38100" dist="38100" dir="2700000" algn="tl">
                    <a:srgbClr val="000000">
                      <a:alpha val="43137"/>
                    </a:srgbClr>
                  </a:outerShdw>
                </a:effectLst>
                <a:latin typeface="Comic Sans MS" pitchFamily="66" charset="0"/>
              </a:rPr>
              <a:t>S</a:t>
            </a:r>
            <a:r>
              <a:rPr sz="3600" b="1" i="1" spc="60" dirty="0">
                <a:solidFill>
                  <a:schemeClr val="tx1"/>
                </a:solidFill>
                <a:effectLst>
                  <a:outerShdw blurRad="38100" dist="38100" dir="2700000" algn="tl">
                    <a:srgbClr val="000000">
                      <a:alpha val="43137"/>
                    </a:srgbClr>
                  </a:outerShdw>
                </a:effectLst>
                <a:latin typeface="Comic Sans MS" pitchFamily="66" charset="0"/>
              </a:rPr>
              <a:t> </a:t>
            </a:r>
            <a:r>
              <a:rPr sz="3600" b="1" i="1" spc="-295" dirty="0">
                <a:solidFill>
                  <a:schemeClr val="tx1"/>
                </a:solidFill>
                <a:effectLst>
                  <a:outerShdw blurRad="38100" dist="38100" dir="2700000" algn="tl">
                    <a:srgbClr val="000000">
                      <a:alpha val="43137"/>
                    </a:srgbClr>
                  </a:outerShdw>
                </a:effectLst>
                <a:latin typeface="Comic Sans MS" pitchFamily="66" charset="0"/>
              </a:rPr>
              <a:t>V</a:t>
            </a:r>
            <a:r>
              <a:rPr sz="3600" b="1" i="1" spc="-35" dirty="0">
                <a:solidFill>
                  <a:schemeClr val="tx1"/>
                </a:solidFill>
                <a:effectLst>
                  <a:outerShdw blurRad="38100" dist="38100" dir="2700000" algn="tl">
                    <a:srgbClr val="000000">
                      <a:alpha val="43137"/>
                    </a:srgbClr>
                  </a:outerShdw>
                </a:effectLst>
                <a:latin typeface="Comic Sans MS" pitchFamily="66" charset="0"/>
              </a:rPr>
              <a:t>A</a:t>
            </a:r>
            <a:r>
              <a:rPr sz="3600" b="1" i="1" spc="25" dirty="0">
                <a:solidFill>
                  <a:schemeClr val="tx1"/>
                </a:solidFill>
                <a:effectLst>
                  <a:outerShdw blurRad="38100" dist="38100" dir="2700000" algn="tl">
                    <a:srgbClr val="000000">
                      <a:alpha val="43137"/>
                    </a:srgbClr>
                  </a:outerShdw>
                </a:effectLst>
                <a:latin typeface="Comic Sans MS" pitchFamily="66" charset="0"/>
              </a:rPr>
              <a:t>LU</a:t>
            </a:r>
            <a:r>
              <a:rPr sz="3600" b="1" i="1" dirty="0">
                <a:solidFill>
                  <a:schemeClr val="tx1"/>
                </a:solidFill>
                <a:effectLst>
                  <a:outerShdw blurRad="38100" dist="38100" dir="2700000" algn="tl">
                    <a:srgbClr val="000000">
                      <a:alpha val="43137"/>
                    </a:srgbClr>
                  </a:outerShdw>
                </a:effectLst>
                <a:latin typeface="Comic Sans MS" pitchFamily="66" charset="0"/>
              </a:rPr>
              <a:t>E</a:t>
            </a:r>
            <a:r>
              <a:rPr sz="3600" b="1" i="1" spc="-65" dirty="0">
                <a:solidFill>
                  <a:schemeClr val="tx1"/>
                </a:solidFill>
                <a:effectLst>
                  <a:outerShdw blurRad="38100" dist="38100" dir="2700000" algn="tl">
                    <a:srgbClr val="000000">
                      <a:alpha val="43137"/>
                    </a:srgbClr>
                  </a:outerShdw>
                </a:effectLst>
                <a:latin typeface="Comic Sans MS" pitchFamily="66" charset="0"/>
              </a:rPr>
              <a:t> </a:t>
            </a:r>
            <a:r>
              <a:rPr sz="3600" b="1" i="1" spc="-15" dirty="0">
                <a:solidFill>
                  <a:schemeClr val="tx1"/>
                </a:solidFill>
                <a:effectLst>
                  <a:outerShdw blurRad="38100" dist="38100" dir="2700000" algn="tl">
                    <a:srgbClr val="000000">
                      <a:alpha val="43137"/>
                    </a:srgbClr>
                  </a:outerShdw>
                </a:effectLst>
                <a:latin typeface="Comic Sans MS" pitchFamily="66" charset="0"/>
              </a:rPr>
              <a:t>P</a:t>
            </a:r>
            <a:r>
              <a:rPr sz="3600" b="1" i="1" spc="-30" dirty="0">
                <a:solidFill>
                  <a:schemeClr val="tx1"/>
                </a:solidFill>
                <a:effectLst>
                  <a:outerShdw blurRad="38100" dist="38100" dir="2700000" algn="tl">
                    <a:srgbClr val="000000">
                      <a:alpha val="43137"/>
                    </a:srgbClr>
                  </a:outerShdw>
                </a:effectLst>
                <a:latin typeface="Comic Sans MS" pitchFamily="66" charset="0"/>
              </a:rPr>
              <a:t>R</a:t>
            </a: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spc="-15" dirty="0">
                <a:solidFill>
                  <a:schemeClr val="tx1"/>
                </a:solidFill>
                <a:effectLst>
                  <a:outerShdw blurRad="38100" dist="38100" dir="2700000" algn="tl">
                    <a:srgbClr val="000000">
                      <a:alpha val="43137"/>
                    </a:srgbClr>
                  </a:outerShdw>
                </a:effectLst>
                <a:latin typeface="Comic Sans MS" pitchFamily="66" charset="0"/>
              </a:rPr>
              <a:t>P</a:t>
            </a: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spc="25" dirty="0">
                <a:solidFill>
                  <a:schemeClr val="tx1"/>
                </a:solidFill>
                <a:effectLst>
                  <a:outerShdw blurRad="38100" dist="38100" dir="2700000" algn="tl">
                    <a:srgbClr val="000000">
                      <a:alpha val="43137"/>
                    </a:srgbClr>
                  </a:outerShdw>
                </a:effectLst>
                <a:latin typeface="Comic Sans MS" pitchFamily="66" charset="0"/>
              </a:rPr>
              <a:t>S</a:t>
            </a:r>
            <a:r>
              <a:rPr sz="3600" b="1" i="1" spc="-30" dirty="0">
                <a:solidFill>
                  <a:schemeClr val="tx1"/>
                </a:solidFill>
                <a:effectLst>
                  <a:outerShdw blurRad="38100" dist="38100" dir="2700000" algn="tl">
                    <a:srgbClr val="000000">
                      <a:alpha val="43137"/>
                    </a:srgbClr>
                  </a:outerShdw>
                </a:effectLst>
                <a:latin typeface="Comic Sans MS" pitchFamily="66" charset="0"/>
              </a:rPr>
              <a:t>I</a:t>
            </a:r>
            <a:r>
              <a:rPr sz="3600" b="1" i="1" spc="-35" dirty="0">
                <a:solidFill>
                  <a:schemeClr val="tx1"/>
                </a:solidFill>
                <a:effectLst>
                  <a:outerShdw blurRad="38100" dist="38100" dir="2700000" algn="tl">
                    <a:srgbClr val="000000">
                      <a:alpha val="43137"/>
                    </a:srgbClr>
                  </a:outerShdw>
                </a:effectLst>
                <a:latin typeface="Comic Sans MS" pitchFamily="66" charset="0"/>
              </a:rPr>
              <a:t>T</a:t>
            </a:r>
            <a:r>
              <a:rPr sz="3600" b="1" i="1" spc="-30" dirty="0">
                <a:solidFill>
                  <a:schemeClr val="tx1"/>
                </a:solidFill>
                <a:effectLst>
                  <a:outerShdw blurRad="38100" dist="38100" dir="2700000" algn="tl">
                    <a:srgbClr val="000000">
                      <a:alpha val="43137"/>
                    </a:srgbClr>
                  </a:outerShdw>
                </a:effectLst>
                <a:latin typeface="Comic Sans MS" pitchFamily="66" charset="0"/>
              </a:rPr>
              <a:t>I</a:t>
            </a:r>
            <a:r>
              <a:rPr sz="3600" b="1" i="1" spc="10" dirty="0">
                <a:solidFill>
                  <a:schemeClr val="tx1"/>
                </a:solidFill>
                <a:effectLst>
                  <a:outerShdw blurRad="38100" dist="38100" dir="2700000" algn="tl">
                    <a:srgbClr val="000000">
                      <a:alpha val="43137"/>
                    </a:srgbClr>
                  </a:outerShdw>
                </a:effectLst>
                <a:latin typeface="Comic Sans MS" pitchFamily="66" charset="0"/>
              </a:rPr>
              <a:t>O</a:t>
            </a:r>
            <a:r>
              <a:rPr sz="3600" b="1" i="1" dirty="0">
                <a:solidFill>
                  <a:schemeClr val="tx1"/>
                </a:solidFill>
                <a:effectLst>
                  <a:outerShdw blurRad="38100" dist="38100" dir="2700000" algn="tl">
                    <a:srgbClr val="000000">
                      <a:alpha val="43137"/>
                    </a:srgbClr>
                  </a:outerShdw>
                </a:effectLst>
                <a:latin typeface="Comic Sans MS" pitchFamily="66" charset="0"/>
              </a:rPr>
              <a:t>N</a:t>
            </a:r>
            <a:r>
              <a:rPr lang="en-US" sz="3600" b="1" i="1" dirty="0">
                <a:solidFill>
                  <a:schemeClr val="tx1"/>
                </a:solidFill>
                <a:effectLst>
                  <a:outerShdw blurRad="38100" dist="38100" dir="2700000" algn="tl">
                    <a:srgbClr val="000000">
                      <a:alpha val="43137"/>
                    </a:srgbClr>
                  </a:outerShdw>
                </a:effectLst>
                <a:latin typeface="Comic Sans MS" pitchFamily="66" charset="0"/>
              </a:rPr>
              <a:t>:</a:t>
            </a:r>
            <a:endParaRPr sz="3600" b="1" i="1" dirty="0">
              <a:solidFill>
                <a:schemeClr val="tx1"/>
              </a:solidFill>
              <a:effectLst>
                <a:outerShdw blurRad="38100" dist="38100" dir="2700000" algn="tl">
                  <a:srgbClr val="000000">
                    <a:alpha val="43137"/>
                  </a:srgbClr>
                </a:outerShdw>
              </a:effectLst>
              <a:latin typeface="Comic Sans MS" pitchFamily="66"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905000"/>
            <a:ext cx="7273316" cy="3477875"/>
          </a:xfrm>
          <a:prstGeom prst="rect">
            <a:avLst/>
          </a:prstGeom>
          <a:noFill/>
        </p:spPr>
        <p:txBody>
          <a:bodyPr wrap="square" rtlCol="0">
            <a:spAutoFit/>
          </a:bodyPr>
          <a:lstStyle/>
          <a:p>
            <a:pPr marL="457200" indent="-457200">
              <a:buFont typeface="+mj-lt"/>
              <a:buAutoNum type="arabicPeriod"/>
            </a:pPr>
            <a:r>
              <a:rPr lang="en-US" sz="2000" b="1" i="1" dirty="0">
                <a:latin typeface="Comic Sans MS" pitchFamily="66" charset="0"/>
              </a:rPr>
              <a:t>CONDITIONAL FORMATTING IS USED TO FIND THE MISSING VALUES,IDENTIFICATION OF PERMANENT ,FIXED TERM AND TEMPORARY, IDENTIFICATION OF MALE AND FEMALE,AND LASTLY USED TO INDENTIFY THE VALUES IN START DATE.</a:t>
            </a:r>
          </a:p>
          <a:p>
            <a:pPr marL="457200" indent="-457200">
              <a:buFont typeface="+mj-lt"/>
              <a:buAutoNum type="arabicPeriod"/>
            </a:pPr>
            <a:r>
              <a:rPr lang="en-US" sz="2000" b="1" i="1" dirty="0">
                <a:latin typeface="Comic Sans MS" pitchFamily="66" charset="0"/>
              </a:rPr>
              <a:t>PIVOT TABLE-DEPARTMENT,GENDER,EMPLOYEE TYPE,WORK LOCATION</a:t>
            </a:r>
          </a:p>
          <a:p>
            <a:pPr marL="457200" indent="-457200">
              <a:buFont typeface="+mj-lt"/>
              <a:buAutoNum type="arabicPeriod"/>
            </a:pPr>
            <a:r>
              <a:rPr lang="en-US" sz="2000" b="1" i="1" dirty="0">
                <a:latin typeface="Comic Sans MS" pitchFamily="66" charset="0"/>
              </a:rPr>
              <a:t>SLICER-EMP.NO, NAME, SALARY, DEPARTMENT, EMPLOYEE TYPE,GENDER,WORK LOCATION</a:t>
            </a:r>
          </a:p>
          <a:p>
            <a:pPr marL="457200" indent="-457200">
              <a:buFont typeface="+mj-lt"/>
              <a:buAutoNum type="arabicPeriod"/>
            </a:pPr>
            <a:r>
              <a:rPr lang="en-US" sz="2000" b="1" i="1" dirty="0">
                <a:latin typeface="Comic Sans MS" pitchFamily="66" charset="0"/>
              </a:rPr>
              <a:t>FORMULAS-SALARY,GENDER,EMPLOYEE TYPE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2600" y="381000"/>
            <a:ext cx="11379200" cy="758952"/>
          </a:xfrm>
        </p:spPr>
        <p:txBody>
          <a:bodyPr>
            <a:noAutofit/>
          </a:bodyPr>
          <a:lstStyle/>
          <a:p>
            <a:r>
              <a:rPr lang="en-IN" sz="4400" b="1" i="1" dirty="0">
                <a:solidFill>
                  <a:schemeClr val="tx1"/>
                </a:solidFill>
                <a:effectLst>
                  <a:outerShdw blurRad="38100" dist="38100" dir="2700000" algn="tl">
                    <a:srgbClr val="000000">
                      <a:alpha val="43137"/>
                    </a:srgbClr>
                  </a:outerShdw>
                </a:effectLst>
                <a:latin typeface="Comic Sans MS" pitchFamily="66" charset="0"/>
              </a:rPr>
              <a:t>DATASET DESCRIPTION:</a:t>
            </a:r>
          </a:p>
        </p:txBody>
      </p:sp>
      <p:sp>
        <p:nvSpPr>
          <p:cNvPr id="3" name="Rectangle 2"/>
          <p:cNvSpPr/>
          <p:nvPr/>
        </p:nvSpPr>
        <p:spPr>
          <a:xfrm>
            <a:off x="5926080" y="1066800"/>
            <a:ext cx="362279" cy="369332"/>
          </a:xfrm>
          <a:prstGeom prst="rect">
            <a:avLst/>
          </a:prstGeom>
        </p:spPr>
        <p:txBody>
          <a:bodyPr wrap="none">
            <a:spAutoFit/>
          </a:bodyPr>
          <a:lstStyle/>
          <a:p>
            <a:pPr marL="38100">
              <a:lnSpc>
                <a:spcPct val="100000"/>
              </a:lnSpc>
              <a:spcBef>
                <a:spcPts val="55"/>
              </a:spcBef>
            </a:pPr>
            <a:fld id="{81D60167-4931-47E6-BA6A-407CBD079E47}" type="slidenum">
              <a:rPr lang="en-US" spc="10">
                <a:solidFill>
                  <a:schemeClr val="accent3">
                    <a:lumMod val="75000"/>
                  </a:schemeClr>
                </a:solidFill>
              </a:rPr>
              <a:pPr marL="38100">
                <a:lnSpc>
                  <a:spcPct val="100000"/>
                </a:lnSpc>
                <a:spcBef>
                  <a:spcPts val="55"/>
                </a:spcBef>
              </a:pPr>
              <a:t>8</a:t>
            </a:fld>
            <a:endParaRPr lang="en-US" spc="10" dirty="0">
              <a:solidFill>
                <a:schemeClr val="accent3">
                  <a:lumMod val="75000"/>
                </a:schemeClr>
              </a:solidFill>
            </a:endParaRPr>
          </a:p>
        </p:txBody>
      </p:sp>
      <p:sp>
        <p:nvSpPr>
          <p:cNvPr id="4" name="TextBox 3"/>
          <p:cNvSpPr txBox="1"/>
          <p:nvPr/>
        </p:nvSpPr>
        <p:spPr>
          <a:xfrm>
            <a:off x="1371600" y="1828800"/>
            <a:ext cx="7848600" cy="4431983"/>
          </a:xfrm>
          <a:prstGeom prst="rect">
            <a:avLst/>
          </a:prstGeom>
          <a:noFill/>
        </p:spPr>
        <p:txBody>
          <a:bodyPr wrap="square" rtlCol="0">
            <a:spAutoFit/>
          </a:bodyPr>
          <a:lstStyle/>
          <a:p>
            <a:pPr marL="285750" indent="-285750">
              <a:buFont typeface="Arial" pitchFamily="34" charset="0"/>
              <a:buChar char="•"/>
            </a:pPr>
            <a:r>
              <a:rPr lang="en-US" sz="2400" b="1" i="1" dirty="0">
                <a:latin typeface="Comic Sans MS" pitchFamily="66" charset="0"/>
              </a:rPr>
              <a:t>EMPLOYEE DATESET-EDUNET DASHBOARD</a:t>
            </a:r>
          </a:p>
          <a:p>
            <a:pPr marL="285750" indent="-285750">
              <a:buFont typeface="Arial" pitchFamily="34" charset="0"/>
              <a:buChar char="•"/>
            </a:pPr>
            <a:r>
              <a:rPr lang="en-US" sz="2400" b="1" i="1" dirty="0">
                <a:latin typeface="Comic Sans MS" pitchFamily="66" charset="0"/>
              </a:rPr>
              <a:t>IN DATASET THERE ARE 9-FEATURES</a:t>
            </a:r>
          </a:p>
          <a:p>
            <a:pPr marL="285750" indent="-285750">
              <a:buFont typeface="Arial" pitchFamily="34" charset="0"/>
              <a:buChar char="•"/>
            </a:pPr>
            <a:r>
              <a:rPr lang="en-US" sz="2400" b="1" i="1" dirty="0">
                <a:latin typeface="Comic Sans MS" pitchFamily="66" charset="0"/>
              </a:rPr>
              <a:t>BUT I USED ONLY 8-FEATURES</a:t>
            </a:r>
          </a:p>
          <a:p>
            <a:pPr marL="742950" lvl="1" indent="-285750">
              <a:buFont typeface="Arial" pitchFamily="34" charset="0"/>
              <a:buChar char="•"/>
            </a:pPr>
            <a:r>
              <a:rPr lang="en-US" sz="2400" b="1" i="1" dirty="0">
                <a:latin typeface="Comic Sans MS" pitchFamily="66" charset="0"/>
              </a:rPr>
              <a:t>EMP ID-ALPHABET LETTER &amp; NUMERIC</a:t>
            </a:r>
          </a:p>
          <a:p>
            <a:pPr marL="742950" lvl="1" indent="-285750">
              <a:buFont typeface="Arial" pitchFamily="34" charset="0"/>
              <a:buChar char="•"/>
            </a:pPr>
            <a:r>
              <a:rPr lang="en-US" sz="2400" b="1" i="1" dirty="0">
                <a:latin typeface="Comic Sans MS" pitchFamily="66" charset="0"/>
              </a:rPr>
              <a:t>NAME-TEXT</a:t>
            </a:r>
          </a:p>
          <a:p>
            <a:pPr marL="742950" lvl="1" indent="-285750">
              <a:buFont typeface="Arial" pitchFamily="34" charset="0"/>
              <a:buChar char="•"/>
            </a:pPr>
            <a:r>
              <a:rPr lang="en-US" sz="2400" b="1" i="1" dirty="0">
                <a:latin typeface="Comic Sans MS" pitchFamily="66" charset="0"/>
              </a:rPr>
              <a:t>GENDER-TEXT</a:t>
            </a:r>
          </a:p>
          <a:p>
            <a:pPr marL="742950" lvl="1" indent="-285750">
              <a:buFont typeface="Arial" pitchFamily="34" charset="0"/>
              <a:buChar char="•"/>
            </a:pPr>
            <a:r>
              <a:rPr lang="en-US" sz="2400" b="1" i="1" dirty="0">
                <a:latin typeface="Comic Sans MS" pitchFamily="66" charset="0"/>
              </a:rPr>
              <a:t>DEPARTMENT TEXT</a:t>
            </a:r>
          </a:p>
          <a:p>
            <a:pPr marL="742950" lvl="1" indent="-285750">
              <a:buFont typeface="Arial" pitchFamily="34" charset="0"/>
              <a:buChar char="•"/>
            </a:pPr>
            <a:r>
              <a:rPr lang="en-US" sz="2400" b="1" i="1" dirty="0">
                <a:latin typeface="Comic Sans MS" pitchFamily="66" charset="0"/>
              </a:rPr>
              <a:t>SALARY-NUMBERS</a:t>
            </a:r>
          </a:p>
          <a:p>
            <a:pPr marL="742950" lvl="1" indent="-285750">
              <a:buFont typeface="Arial" pitchFamily="34" charset="0"/>
              <a:buChar char="•"/>
            </a:pPr>
            <a:r>
              <a:rPr lang="en-US" sz="2400" b="1" i="1" dirty="0">
                <a:latin typeface="Comic Sans MS" pitchFamily="66" charset="0"/>
              </a:rPr>
              <a:t>START DATE-DATES</a:t>
            </a:r>
          </a:p>
          <a:p>
            <a:pPr marL="742950" lvl="1" indent="-285750">
              <a:buFont typeface="Arial" pitchFamily="34" charset="0"/>
              <a:buChar char="•"/>
            </a:pPr>
            <a:r>
              <a:rPr lang="en-US" sz="2400" b="1" i="1" dirty="0">
                <a:latin typeface="Comic Sans MS" pitchFamily="66" charset="0"/>
              </a:rPr>
              <a:t>EMPLOYEE TYPE-TEXT</a:t>
            </a:r>
          </a:p>
          <a:p>
            <a:pPr marL="742950" lvl="1" indent="-285750">
              <a:buFont typeface="Arial" pitchFamily="34" charset="0"/>
              <a:buChar char="•"/>
            </a:pPr>
            <a:r>
              <a:rPr lang="en-US" sz="2400" b="1" i="1" dirty="0">
                <a:latin typeface="Comic Sans MS" pitchFamily="66" charset="0"/>
              </a:rPr>
              <a:t>WORK LOCATION-TEXT</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2400" y="373020"/>
            <a:ext cx="10744200" cy="693780"/>
          </a:xfrm>
          <a:prstGeom prst="rect">
            <a:avLst/>
          </a:prstGeom>
        </p:spPr>
        <p:txBody>
          <a:bodyPr vert="horz" wrap="square" lIns="0" tIns="16510" rIns="0" bIns="0" rtlCol="0">
            <a:spAutoFit/>
          </a:bodyPr>
          <a:lstStyle/>
          <a:p>
            <a:pPr marL="12700">
              <a:lnSpc>
                <a:spcPct val="100000"/>
              </a:lnSpc>
              <a:spcBef>
                <a:spcPts val="130"/>
              </a:spcBef>
            </a:pPr>
            <a:r>
              <a:rPr sz="4400" b="1" i="1" spc="15" dirty="0">
                <a:solidFill>
                  <a:schemeClr val="tx1"/>
                </a:solidFill>
                <a:effectLst>
                  <a:outerShdw blurRad="38100" dist="38100" dir="2700000" algn="tl">
                    <a:srgbClr val="000000">
                      <a:alpha val="43137"/>
                    </a:srgbClr>
                  </a:outerShdw>
                </a:effectLst>
                <a:latin typeface="Comic Sans MS" pitchFamily="66" charset="0"/>
              </a:rPr>
              <a:t>THE</a:t>
            </a:r>
            <a:r>
              <a:rPr sz="4400" b="1" i="1" spc="20" dirty="0">
                <a:solidFill>
                  <a:schemeClr val="tx1"/>
                </a:solidFill>
                <a:effectLst>
                  <a:outerShdw blurRad="38100" dist="38100" dir="2700000" algn="tl">
                    <a:srgbClr val="000000">
                      <a:alpha val="43137"/>
                    </a:srgbClr>
                  </a:outerShdw>
                </a:effectLst>
                <a:latin typeface="Comic Sans MS" pitchFamily="66" charset="0"/>
              </a:rPr>
              <a:t> </a:t>
            </a:r>
            <a:r>
              <a:rPr lang="en-US" sz="4400" b="1" i="1" spc="20" dirty="0">
                <a:solidFill>
                  <a:schemeClr val="tx1"/>
                </a:solidFill>
                <a:effectLst>
                  <a:outerShdw blurRad="38100" dist="38100" dir="2700000" algn="tl">
                    <a:srgbClr val="000000">
                      <a:alpha val="43137"/>
                    </a:srgbClr>
                  </a:outerShdw>
                </a:effectLst>
                <a:latin typeface="Comic Sans MS" pitchFamily="66" charset="0"/>
              </a:rPr>
              <a:t>"</a:t>
            </a:r>
            <a:r>
              <a:rPr sz="4400" b="1" i="1" spc="10" dirty="0">
                <a:solidFill>
                  <a:schemeClr val="tx1"/>
                </a:solidFill>
                <a:effectLst>
                  <a:outerShdw blurRad="38100" dist="38100" dir="2700000" algn="tl">
                    <a:srgbClr val="000000">
                      <a:alpha val="43137"/>
                    </a:srgbClr>
                  </a:outerShdw>
                </a:effectLst>
                <a:latin typeface="Comic Sans MS" pitchFamily="66" charset="0"/>
              </a:rPr>
              <a:t>WOW</a:t>
            </a:r>
            <a:r>
              <a:rPr lang="en-US" sz="4400" b="1" i="1" spc="10" dirty="0">
                <a:solidFill>
                  <a:schemeClr val="tx1"/>
                </a:solidFill>
                <a:effectLst>
                  <a:outerShdw blurRad="38100" dist="38100" dir="2700000" algn="tl">
                    <a:srgbClr val="000000">
                      <a:alpha val="43137"/>
                    </a:srgbClr>
                  </a:outerShdw>
                </a:effectLst>
                <a:latin typeface="Comic Sans MS" pitchFamily="66" charset="0"/>
              </a:rPr>
              <a:t>"</a:t>
            </a:r>
            <a:r>
              <a:rPr sz="4400" b="1" i="1" spc="85" dirty="0">
                <a:solidFill>
                  <a:schemeClr val="tx1"/>
                </a:solidFill>
                <a:effectLst>
                  <a:outerShdw blurRad="38100" dist="38100" dir="2700000" algn="tl">
                    <a:srgbClr val="000000">
                      <a:alpha val="43137"/>
                    </a:srgbClr>
                  </a:outerShdw>
                </a:effectLst>
                <a:latin typeface="Comic Sans MS" pitchFamily="66" charset="0"/>
              </a:rPr>
              <a:t> </a:t>
            </a:r>
            <a:r>
              <a:rPr sz="4400" b="1" i="1" spc="10" dirty="0">
                <a:solidFill>
                  <a:schemeClr val="tx1"/>
                </a:solidFill>
                <a:effectLst>
                  <a:outerShdw blurRad="38100" dist="38100" dir="2700000" algn="tl">
                    <a:srgbClr val="000000">
                      <a:alpha val="43137"/>
                    </a:srgbClr>
                  </a:outerShdw>
                </a:effectLst>
                <a:latin typeface="Comic Sans MS" pitchFamily="66" charset="0"/>
              </a:rPr>
              <a:t>IN</a:t>
            </a:r>
            <a:r>
              <a:rPr sz="4400" b="1" i="1" spc="-5" dirty="0">
                <a:solidFill>
                  <a:schemeClr val="tx1"/>
                </a:solidFill>
                <a:effectLst>
                  <a:outerShdw blurRad="38100" dist="38100" dir="2700000" algn="tl">
                    <a:srgbClr val="000000">
                      <a:alpha val="43137"/>
                    </a:srgbClr>
                  </a:outerShdw>
                </a:effectLst>
                <a:latin typeface="Comic Sans MS" pitchFamily="66" charset="0"/>
              </a:rPr>
              <a:t> </a:t>
            </a:r>
            <a:r>
              <a:rPr sz="4400" b="1" i="1" spc="15" dirty="0">
                <a:solidFill>
                  <a:schemeClr val="tx1"/>
                </a:solidFill>
                <a:effectLst>
                  <a:outerShdw blurRad="38100" dist="38100" dir="2700000" algn="tl">
                    <a:srgbClr val="000000">
                      <a:alpha val="43137"/>
                    </a:srgbClr>
                  </a:outerShdw>
                </a:effectLst>
                <a:latin typeface="Comic Sans MS" pitchFamily="66" charset="0"/>
              </a:rPr>
              <a:t>OUR</a:t>
            </a:r>
            <a:r>
              <a:rPr sz="4400" b="1" i="1" spc="-10" dirty="0">
                <a:solidFill>
                  <a:schemeClr val="tx1"/>
                </a:solidFill>
                <a:effectLst>
                  <a:outerShdw blurRad="38100" dist="38100" dir="2700000" algn="tl">
                    <a:srgbClr val="000000">
                      <a:alpha val="43137"/>
                    </a:srgbClr>
                  </a:outerShdw>
                </a:effectLst>
                <a:latin typeface="Comic Sans MS" pitchFamily="66" charset="0"/>
              </a:rPr>
              <a:t> </a:t>
            </a:r>
            <a:r>
              <a:rPr sz="4400" b="1" i="1" spc="20" dirty="0">
                <a:solidFill>
                  <a:schemeClr val="tx1"/>
                </a:solidFill>
                <a:effectLst>
                  <a:outerShdw blurRad="38100" dist="38100" dir="2700000" algn="tl">
                    <a:srgbClr val="000000">
                      <a:alpha val="43137"/>
                    </a:srgbClr>
                  </a:outerShdw>
                </a:effectLst>
                <a:latin typeface="Comic Sans MS" pitchFamily="66" charset="0"/>
              </a:rPr>
              <a:t>SOLUTION</a:t>
            </a:r>
            <a:r>
              <a:rPr lang="en-US" sz="4400" b="1" i="1" spc="20" dirty="0">
                <a:solidFill>
                  <a:schemeClr val="tx1"/>
                </a:solidFill>
                <a:effectLst>
                  <a:outerShdw blurRad="38100" dist="38100" dir="2700000" algn="tl">
                    <a:srgbClr val="000000">
                      <a:alpha val="43137"/>
                    </a:srgbClr>
                  </a:outerShdw>
                </a:effectLst>
                <a:latin typeface="Comic Sans MS" pitchFamily="66" charset="0"/>
              </a:rPr>
              <a:t>:</a:t>
            </a:r>
            <a:endParaRPr sz="4400" b="1" i="1" dirty="0">
              <a:solidFill>
                <a:schemeClr val="tx1"/>
              </a:solidFill>
              <a:effectLst>
                <a:outerShdw blurRad="38100" dist="38100" dir="2700000" algn="tl">
                  <a:srgbClr val="000000">
                    <a:alpha val="43137"/>
                  </a:srgbClr>
                </a:outerShdw>
              </a:effectLst>
              <a:latin typeface="Comic Sans MS" pitchFamily="66"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10" name="Rectangle 9"/>
          <p:cNvSpPr/>
          <p:nvPr/>
        </p:nvSpPr>
        <p:spPr>
          <a:xfrm>
            <a:off x="5914859" y="1066800"/>
            <a:ext cx="362279" cy="369332"/>
          </a:xfrm>
          <a:prstGeom prst="rect">
            <a:avLst/>
          </a:prstGeom>
        </p:spPr>
        <p:txBody>
          <a:bodyPr wrap="none">
            <a:spAutoFit/>
          </a:bodyPr>
          <a:lstStyle/>
          <a:p>
            <a:pPr marL="38100">
              <a:lnSpc>
                <a:spcPct val="100000"/>
              </a:lnSpc>
              <a:spcBef>
                <a:spcPts val="55"/>
              </a:spcBef>
            </a:pPr>
            <a:fld id="{81D60167-4931-47E6-BA6A-407CBD079E47}" type="slidenum">
              <a:rPr lang="en-US" spc="10">
                <a:solidFill>
                  <a:schemeClr val="accent3">
                    <a:lumMod val="75000"/>
                  </a:schemeClr>
                </a:solidFill>
              </a:rPr>
              <a:pPr marL="38100">
                <a:lnSpc>
                  <a:spcPct val="100000"/>
                </a:lnSpc>
                <a:spcBef>
                  <a:spcPts val="55"/>
                </a:spcBef>
              </a:pPr>
              <a:t>9</a:t>
            </a:fld>
            <a:endParaRPr lang="en-US" spc="10" dirty="0">
              <a:solidFill>
                <a:schemeClr val="accent3">
                  <a:lumMod val="75000"/>
                </a:schemeClr>
              </a:solidFill>
            </a:endParaRPr>
          </a:p>
        </p:txBody>
      </p:sp>
      <p:sp>
        <p:nvSpPr>
          <p:cNvPr id="11" name="TextBox 10"/>
          <p:cNvSpPr txBox="1"/>
          <p:nvPr/>
        </p:nvSpPr>
        <p:spPr>
          <a:xfrm>
            <a:off x="2114550" y="1825627"/>
            <a:ext cx="7696200" cy="3970318"/>
          </a:xfrm>
          <a:prstGeom prst="rect">
            <a:avLst/>
          </a:prstGeom>
          <a:noFill/>
        </p:spPr>
        <p:txBody>
          <a:bodyPr wrap="square" rtlCol="0">
            <a:spAutoFit/>
          </a:bodyPr>
          <a:lstStyle/>
          <a:p>
            <a:pPr marL="457200" indent="-457200">
              <a:buFont typeface="+mj-lt"/>
              <a:buAutoNum type="arabicPeriod"/>
            </a:pPr>
            <a:r>
              <a:rPr lang="en-US" sz="2800" b="1" i="1" u="sng" dirty="0">
                <a:latin typeface="Comic Sans MS" pitchFamily="66" charset="0"/>
              </a:rPr>
              <a:t>EMPLOYEE TYPE:</a:t>
            </a:r>
          </a:p>
          <a:p>
            <a:pPr marL="800100" lvl="1" indent="-342900">
              <a:buFont typeface="Wingdings" pitchFamily="2" charset="2"/>
              <a:buChar char="Ø"/>
            </a:pPr>
            <a:r>
              <a:rPr lang="en-US" sz="2800" b="1" i="1" dirty="0">
                <a:latin typeface="Comic Sans MS" pitchFamily="66" charset="0"/>
              </a:rPr>
              <a:t>	=COUNTIF(DATA!H1:H196,RESULT!G5)</a:t>
            </a:r>
          </a:p>
          <a:p>
            <a:pPr marL="457200" indent="-457200">
              <a:buFont typeface="+mj-lt"/>
              <a:buAutoNum type="arabicPeriod"/>
            </a:pPr>
            <a:r>
              <a:rPr lang="en-US" sz="2800" b="1" i="1" u="sng" dirty="0">
                <a:latin typeface="Comic Sans MS" pitchFamily="66" charset="0"/>
              </a:rPr>
              <a:t>GENDER:</a:t>
            </a:r>
          </a:p>
          <a:p>
            <a:pPr marL="800100" lvl="1" indent="-342900">
              <a:buFont typeface="Wingdings" pitchFamily="2" charset="2"/>
              <a:buChar char="Ø"/>
            </a:pPr>
            <a:r>
              <a:rPr lang="en-US" sz="2800" b="1" i="1" dirty="0">
                <a:latin typeface="Comic Sans MS" pitchFamily="66" charset="0"/>
              </a:rPr>
              <a:t>	=COUNTIF(DATA!C2:C197,RESULT!G9)</a:t>
            </a:r>
          </a:p>
          <a:p>
            <a:pPr marL="457200" indent="-457200">
              <a:buFont typeface="+mj-lt"/>
              <a:buAutoNum type="arabicPeriod"/>
            </a:pPr>
            <a:r>
              <a:rPr lang="en-US" sz="2800" b="1" i="1" u="sng" dirty="0">
                <a:latin typeface="Comic Sans MS" pitchFamily="66" charset="0"/>
              </a:rPr>
              <a:t>SALARY:</a:t>
            </a:r>
          </a:p>
          <a:p>
            <a:pPr marL="800100" lvl="1" indent="-342900">
              <a:buFont typeface="Wingdings" pitchFamily="2" charset="2"/>
              <a:buChar char="Ø"/>
            </a:pPr>
            <a:r>
              <a:rPr lang="en-US" sz="2800" b="1" i="1" dirty="0">
                <a:latin typeface="Comic Sans MS" pitchFamily="66" charset="0"/>
              </a:rPr>
              <a:t>	=SUM(DATA!E2:E197)</a:t>
            </a:r>
          </a:p>
          <a:p>
            <a:pPr marL="800100" lvl="1" indent="-342900">
              <a:buFont typeface="Wingdings" pitchFamily="2" charset="2"/>
              <a:buChar char="Ø"/>
            </a:pPr>
            <a:r>
              <a:rPr lang="en-US" sz="2800" b="1" i="1" dirty="0">
                <a:latin typeface="Comic Sans MS" pitchFamily="66" charset="0"/>
              </a:rPr>
              <a:t> =AVERAGE(DATA!E2:E197)</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411</TotalTime>
  <Words>519</Words>
  <Application>Microsoft Office PowerPoint</Application>
  <PresentationFormat>Widescreen</PresentationFormat>
  <Paragraphs>114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Priyanga S</cp:lastModifiedBy>
  <cp:revision>34</cp:revision>
  <dcterms:created xsi:type="dcterms:W3CDTF">2024-03-29T15:07:22Z</dcterms:created>
  <dcterms:modified xsi:type="dcterms:W3CDTF">2024-08-26T11:29:05Z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