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4" d="100"/>
          <a:sy n="74"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Battle of Neighborhood</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1F843090-94C3-472A-8108-27E1385E109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29F7-0ADF-4415-9E38-8517C489EAB8}"/>
              </a:ext>
            </a:extLst>
          </p:cNvPr>
          <p:cNvSpPr>
            <a:spLocks noGrp="1"/>
          </p:cNvSpPr>
          <p:nvPr>
            <p:ph type="title"/>
          </p:nvPr>
        </p:nvSpPr>
        <p:spPr/>
        <p:txBody>
          <a:bodyPr/>
          <a:lstStyle/>
          <a:p>
            <a:r>
              <a:rPr lang="en-IN" dirty="0"/>
              <a:t>Average School Rate</a:t>
            </a:r>
          </a:p>
        </p:txBody>
      </p:sp>
      <p:pic>
        <p:nvPicPr>
          <p:cNvPr id="5" name="Content Placeholder 4">
            <a:extLst>
              <a:ext uri="{FF2B5EF4-FFF2-40B4-BE49-F238E27FC236}">
                <a16:creationId xmlns:a16="http://schemas.microsoft.com/office/drawing/2014/main" id="{65804A9E-7675-493A-97F6-CDB7C07F1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435" y="2108200"/>
            <a:ext cx="9247030" cy="3760788"/>
          </a:xfrm>
        </p:spPr>
      </p:pic>
    </p:spTree>
    <p:extLst>
      <p:ext uri="{BB962C8B-B14F-4D97-AF65-F5344CB8AC3E}">
        <p14:creationId xmlns:p14="http://schemas.microsoft.com/office/powerpoint/2010/main" val="10637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8D98-1AF9-4F7B-9343-46B5344732FD}"/>
              </a:ext>
            </a:extLst>
          </p:cNvPr>
          <p:cNvSpPr>
            <a:spLocks noGrp="1"/>
          </p:cNvSpPr>
          <p:nvPr>
            <p:ph type="title"/>
          </p:nvPr>
        </p:nvSpPr>
        <p:spPr/>
        <p:txBody>
          <a:bodyPr/>
          <a:lstStyle/>
          <a:p>
            <a:r>
              <a:rPr lang="en-IN" dirty="0"/>
              <a:t>Future Aspects</a:t>
            </a:r>
          </a:p>
        </p:txBody>
      </p:sp>
      <p:sp>
        <p:nvSpPr>
          <p:cNvPr id="3" name="Content Placeholder 2">
            <a:extLst>
              <a:ext uri="{FF2B5EF4-FFF2-40B4-BE49-F238E27FC236}">
                <a16:creationId xmlns:a16="http://schemas.microsoft.com/office/drawing/2014/main" id="{5D8BD0AA-6135-43E5-BC8A-2A7CA3F48694}"/>
              </a:ext>
            </a:extLst>
          </p:cNvPr>
          <p:cNvSpPr>
            <a:spLocks noGrp="1"/>
          </p:cNvSpPr>
          <p:nvPr>
            <p:ph idx="1"/>
          </p:nvPr>
        </p:nvSpPr>
        <p:spPr/>
        <p:txBody>
          <a:bodyPr>
            <a:normAutofit/>
          </a:bodyPr>
          <a:lstStyle/>
          <a:p>
            <a:r>
              <a:rPr lang="en-US" sz="3200" b="0" i="0" dirty="0">
                <a:solidFill>
                  <a:srgbClr val="333333"/>
                </a:solidFill>
                <a:effectLst/>
                <a:latin typeface="Arial" panose="020B0604020202020204" pitchFamily="34" charset="0"/>
              </a:rPr>
              <a:t>This Capstone project can be continued for making it more precise in terms to find best house in Scarborough. Best means on the basis of all required things(daily needs or things we need to live a better life) around and also in terms of cost effective.</a:t>
            </a:r>
            <a:endParaRPr lang="en-IN" sz="3200" dirty="0"/>
          </a:p>
        </p:txBody>
      </p:sp>
    </p:spTree>
    <p:extLst>
      <p:ext uri="{BB962C8B-B14F-4D97-AF65-F5344CB8AC3E}">
        <p14:creationId xmlns:p14="http://schemas.microsoft.com/office/powerpoint/2010/main" val="172878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7263-37C4-4D4A-9A99-EFD488B4740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07CDC38-93A2-49D3-88DB-EEB6CE057FC4}"/>
              </a:ext>
            </a:extLst>
          </p:cNvPr>
          <p:cNvSpPr>
            <a:spLocks noGrp="1"/>
          </p:cNvSpPr>
          <p:nvPr>
            <p:ph idx="1"/>
          </p:nvPr>
        </p:nvSpPr>
        <p:spPr/>
        <p:txBody>
          <a:bodyPr/>
          <a:lstStyle/>
          <a:p>
            <a:r>
              <a:rPr lang="en-US" b="0" i="0" dirty="0">
                <a:solidFill>
                  <a:srgbClr val="333333"/>
                </a:solidFill>
                <a:effectLst/>
                <a:latin typeface="Arial" panose="020B0604020202020204" pitchFamily="34" charset="0"/>
              </a:rPr>
              <a:t>The major purpose of this project, is to suggest a better neighborhood in a new city for the person who are shifting there. Social presence in society in terms of like minded people. Connectivity to the airport, bus stand, city center, markets and other daily needs things nearby.</a:t>
            </a:r>
          </a:p>
          <a:p>
            <a:endParaRPr lang="en-US" dirty="0">
              <a:solidFill>
                <a:srgbClr val="333333"/>
              </a:solidFill>
              <a:latin typeface="Arial" panose="020B0604020202020204" pitchFamily="34" charset="0"/>
            </a:endParaRPr>
          </a:p>
          <a:p>
            <a:r>
              <a:rPr lang="en-US" b="0" i="0" dirty="0">
                <a:solidFill>
                  <a:srgbClr val="333333"/>
                </a:solidFill>
                <a:effectLst/>
                <a:latin typeface="Arial" panose="020B0604020202020204" pitchFamily="34" charset="0"/>
              </a:rPr>
              <a:t>In this Capstone project, using k-means cluster algorithm I separated the neighborhood into 10(Ten) different clusters and for 103 different </a:t>
            </a:r>
            <a:r>
              <a:rPr lang="en-US" b="0" i="0" dirty="0" err="1">
                <a:solidFill>
                  <a:srgbClr val="333333"/>
                </a:solidFill>
                <a:effectLst/>
                <a:latin typeface="Arial" panose="020B0604020202020204" pitchFamily="34" charset="0"/>
              </a:rPr>
              <a:t>lattitude</a:t>
            </a:r>
            <a:r>
              <a:rPr lang="en-US" b="0" i="0" dirty="0">
                <a:solidFill>
                  <a:srgbClr val="333333"/>
                </a:solidFill>
                <a:effectLst/>
                <a:latin typeface="Arial" panose="020B0604020202020204" pitchFamily="34" charset="0"/>
              </a:rPr>
              <a:t> and </a:t>
            </a:r>
            <a:r>
              <a:rPr lang="en-US" b="0" i="0" dirty="0" err="1">
                <a:solidFill>
                  <a:srgbClr val="333333"/>
                </a:solidFill>
                <a:effectLst/>
                <a:latin typeface="Arial" panose="020B0604020202020204" pitchFamily="34" charset="0"/>
              </a:rPr>
              <a:t>logitude</a:t>
            </a:r>
            <a:r>
              <a:rPr lang="en-US" b="0" i="0" dirty="0">
                <a:solidFill>
                  <a:srgbClr val="333333"/>
                </a:solidFill>
                <a:effectLst/>
                <a:latin typeface="Arial" panose="020B0604020202020204" pitchFamily="34" charset="0"/>
              </a:rPr>
              <a:t> from dataset, which have very-similar neighborhoods around them. Using the charts above results presented to a particular neighborhood based on average house prices and school rating have been made.</a:t>
            </a:r>
            <a:endParaRPr lang="en-IN" dirty="0"/>
          </a:p>
        </p:txBody>
      </p:sp>
    </p:spTree>
    <p:extLst>
      <p:ext uri="{BB962C8B-B14F-4D97-AF65-F5344CB8AC3E}">
        <p14:creationId xmlns:p14="http://schemas.microsoft.com/office/powerpoint/2010/main" val="396569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D1EB-10CE-4ABE-BC7C-57E6488E4E8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EEBB9C8-E7BC-4A71-8B61-4C46606CD8A0}"/>
              </a:ext>
            </a:extLst>
          </p:cNvPr>
          <p:cNvSpPr>
            <a:spLocks noGrp="1"/>
          </p:cNvSpPr>
          <p:nvPr>
            <p:ph idx="1"/>
          </p:nvPr>
        </p:nvSpPr>
        <p:spPr/>
        <p:txBody>
          <a:bodyPr/>
          <a:lstStyle/>
          <a:p>
            <a:pPr>
              <a:buFont typeface="Wingdings" panose="05000000000000000000" pitchFamily="2" charset="2"/>
              <a:buChar char="§"/>
            </a:pPr>
            <a:r>
              <a:rPr lang="en-US" b="0" i="0" dirty="0">
                <a:solidFill>
                  <a:srgbClr val="333333"/>
                </a:solidFill>
                <a:effectLst/>
                <a:latin typeface="Arial" panose="020B0604020202020204" pitchFamily="34" charset="0"/>
              </a:rPr>
              <a:t>The purpose of this Capstone Project is to help people in exploring better facilities around their neighborhood. It will help people making smart and efficient decision on selecting great neighborhood out of numbers of other neighborhoods in Scarborough, Toronto.</a:t>
            </a:r>
          </a:p>
          <a:p>
            <a:pPr>
              <a:buFont typeface="Wingdings" panose="05000000000000000000" pitchFamily="2" charset="2"/>
              <a:buChar char="§"/>
            </a:pPr>
            <a:r>
              <a:rPr lang="en-US" b="0" i="0" dirty="0">
                <a:solidFill>
                  <a:srgbClr val="333333"/>
                </a:solidFill>
                <a:effectLst/>
                <a:latin typeface="Arial" panose="020B0604020202020204" pitchFamily="34"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b="0" i="0" dirty="0" err="1">
                <a:solidFill>
                  <a:srgbClr val="333333"/>
                </a:solidFill>
                <a:effectLst/>
                <a:latin typeface="Arial" panose="020B0604020202020204" pitchFamily="34" charset="0"/>
              </a:rPr>
              <a:t>freash</a:t>
            </a:r>
            <a:r>
              <a:rPr lang="en-US" b="0" i="0" dirty="0">
                <a:solidFill>
                  <a:srgbClr val="333333"/>
                </a:solidFill>
                <a:effectLst/>
                <a:latin typeface="Arial" panose="020B0604020202020204" pitchFamily="34" charset="0"/>
              </a:rPr>
              <a:t> and waste water and excrement conveyed in sewers and recreational facilities.</a:t>
            </a:r>
          </a:p>
          <a:p>
            <a:endParaRPr lang="en-US" b="0" i="0" dirty="0">
              <a:solidFill>
                <a:srgbClr val="333333"/>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63156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65E4-2D6F-4444-B633-31C3630D3E68}"/>
              </a:ext>
            </a:extLst>
          </p:cNvPr>
          <p:cNvSpPr>
            <a:spLocks noGrp="1"/>
          </p:cNvSpPr>
          <p:nvPr>
            <p:ph type="title"/>
          </p:nvPr>
        </p:nvSpPr>
        <p:spPr/>
        <p:txBody>
          <a:bodyPr/>
          <a:lstStyle/>
          <a:p>
            <a:r>
              <a:rPr lang="en-IN" dirty="0"/>
              <a:t>Data Section</a:t>
            </a:r>
          </a:p>
        </p:txBody>
      </p:sp>
      <p:sp>
        <p:nvSpPr>
          <p:cNvPr id="3" name="Content Placeholder 2">
            <a:extLst>
              <a:ext uri="{FF2B5EF4-FFF2-40B4-BE49-F238E27FC236}">
                <a16:creationId xmlns:a16="http://schemas.microsoft.com/office/drawing/2014/main" id="{FEF4D931-869D-4806-9414-277FBA5EFF23}"/>
              </a:ext>
            </a:extLst>
          </p:cNvPr>
          <p:cNvSpPr>
            <a:spLocks noGrp="1"/>
          </p:cNvSpPr>
          <p:nvPr>
            <p:ph idx="1"/>
          </p:nvPr>
        </p:nvSpPr>
        <p:spPr/>
        <p:txBody>
          <a:bodyPr>
            <a:normAutofit lnSpcReduction="10000"/>
          </a:bodyPr>
          <a:lstStyle/>
          <a:p>
            <a:pPr algn="l"/>
            <a:r>
              <a:rPr lang="en-US" b="0" i="0" dirty="0">
                <a:solidFill>
                  <a:srgbClr val="333333"/>
                </a:solidFill>
                <a:effectLst/>
                <a:latin typeface="Arial" panose="020B0604020202020204" pitchFamily="34" charset="0"/>
              </a:rPr>
              <a:t>Data Link: https://en.wikipedia.org/wiki/List_of_postal_codes_of_Canada:_M</a:t>
            </a:r>
          </a:p>
          <a:p>
            <a:pPr algn="l"/>
            <a:r>
              <a:rPr lang="en-US" b="0" i="0" dirty="0">
                <a:solidFill>
                  <a:srgbClr val="333333"/>
                </a:solidFill>
                <a:effectLst/>
                <a:latin typeface="Arial" panose="020B0604020202020204" pitchFamily="34" charset="0"/>
              </a:rPr>
              <a:t>Will use Scarborough dataset which we scrapped from </a:t>
            </a:r>
            <a:r>
              <a:rPr lang="en-US" b="0" i="0" dirty="0" err="1">
                <a:solidFill>
                  <a:srgbClr val="333333"/>
                </a:solidFill>
                <a:effectLst/>
                <a:latin typeface="Arial" panose="020B0604020202020204" pitchFamily="34" charset="0"/>
              </a:rPr>
              <a:t>wikipedia</a:t>
            </a:r>
            <a:r>
              <a:rPr lang="en-US" b="0" i="0" dirty="0">
                <a:solidFill>
                  <a:srgbClr val="333333"/>
                </a:solidFill>
                <a:effectLst/>
                <a:latin typeface="Arial" panose="020B0604020202020204" pitchFamily="34" charset="0"/>
              </a:rPr>
              <a:t> on Week 3. Dataset consisting of latitude and longitude, zip codes.</a:t>
            </a:r>
          </a:p>
          <a:p>
            <a:pPr algn="l"/>
            <a:r>
              <a:rPr lang="en-US" b="0" i="0" dirty="0">
                <a:solidFill>
                  <a:srgbClr val="333333"/>
                </a:solidFill>
                <a:effectLst/>
                <a:latin typeface="Lincoln-ProximaNova-Reg"/>
              </a:rPr>
              <a:t>Foursquare API Data:</a:t>
            </a:r>
          </a:p>
          <a:p>
            <a:pPr algn="l"/>
            <a:r>
              <a:rPr lang="en-US" b="0" i="0" dirty="0">
                <a:solidFill>
                  <a:srgbClr val="333333"/>
                </a:solidFill>
                <a:effectLst/>
                <a:latin typeface="Arial" panose="020B0604020202020204" pitchFamily="34" charset="0"/>
              </a:rPr>
              <a:t>We will need data about different venues in different neighborhoods of that specific borough.</a:t>
            </a:r>
            <a:br>
              <a:rPr lang="en-US" b="0" i="0" dirty="0">
                <a:solidFill>
                  <a:srgbClr val="333333"/>
                </a:solidFill>
                <a:effectLst/>
                <a:latin typeface="Arial" panose="020B0604020202020204" pitchFamily="34" charset="0"/>
              </a:rPr>
            </a:br>
            <a:r>
              <a:rPr lang="en-US" b="0" i="0" dirty="0">
                <a:solidFill>
                  <a:srgbClr val="333333"/>
                </a:solidFill>
                <a:effectLst/>
                <a:latin typeface="Arial" panose="020B0604020202020204" pitchFamily="34"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endParaRPr lang="en-IN" dirty="0"/>
          </a:p>
        </p:txBody>
      </p:sp>
    </p:spTree>
    <p:extLst>
      <p:ext uri="{BB962C8B-B14F-4D97-AF65-F5344CB8AC3E}">
        <p14:creationId xmlns:p14="http://schemas.microsoft.com/office/powerpoint/2010/main" val="48784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FDA5-A65F-4F7F-B629-9A06FDA8F676}"/>
              </a:ext>
            </a:extLst>
          </p:cNvPr>
          <p:cNvSpPr>
            <a:spLocks noGrp="1"/>
          </p:cNvSpPr>
          <p:nvPr>
            <p:ph type="title"/>
          </p:nvPr>
        </p:nvSpPr>
        <p:spPr/>
        <p:txBody>
          <a:bodyPr/>
          <a:lstStyle/>
          <a:p>
            <a:r>
              <a:rPr lang="en-IN" dirty="0"/>
              <a:t>Data Section</a:t>
            </a:r>
          </a:p>
        </p:txBody>
      </p:sp>
      <p:sp>
        <p:nvSpPr>
          <p:cNvPr id="3" name="Content Placeholder 2">
            <a:extLst>
              <a:ext uri="{FF2B5EF4-FFF2-40B4-BE49-F238E27FC236}">
                <a16:creationId xmlns:a16="http://schemas.microsoft.com/office/drawing/2014/main" id="{8C97AEEE-75D7-4FF5-A9A6-CFD63EFEA2DF}"/>
              </a:ext>
            </a:extLst>
          </p:cNvPr>
          <p:cNvSpPr>
            <a:spLocks noGrp="1"/>
          </p:cNvSpPr>
          <p:nvPr>
            <p:ph idx="1"/>
          </p:nvPr>
        </p:nvSpPr>
        <p:spPr/>
        <p:txBody>
          <a:bodyPr>
            <a:normAutofit fontScale="92500"/>
          </a:bodyPr>
          <a:lstStyle/>
          <a:p>
            <a:r>
              <a:rPr lang="en-US" b="0" i="0" dirty="0">
                <a:solidFill>
                  <a:srgbClr val="333333"/>
                </a:solidFill>
                <a:effectLst/>
                <a:latin typeface="Arial" panose="020B0604020202020204" pitchFamily="34" charset="0"/>
              </a:rPr>
              <a:t>The data retrieved from Foursquare contained information of venues within a specified distance of the longitude and latitude of the postcodes. The information obtained per venue as follows:</a:t>
            </a:r>
          </a:p>
          <a:p>
            <a:pPr marL="457200" indent="-457200">
              <a:buFont typeface="+mj-lt"/>
              <a:buAutoNum type="arabicPeriod"/>
            </a:pPr>
            <a:r>
              <a:rPr lang="en-US" dirty="0">
                <a:solidFill>
                  <a:srgbClr val="333333"/>
                </a:solidFill>
                <a:latin typeface="Arial" panose="020B0604020202020204" pitchFamily="34" charset="0"/>
              </a:rPr>
              <a:t>Neighborhood</a:t>
            </a:r>
          </a:p>
          <a:p>
            <a:pPr marL="457200" indent="-457200">
              <a:buFont typeface="+mj-lt"/>
              <a:buAutoNum type="arabicPeriod"/>
            </a:pPr>
            <a:r>
              <a:rPr lang="en-US" dirty="0">
                <a:solidFill>
                  <a:srgbClr val="333333"/>
                </a:solidFill>
                <a:latin typeface="Arial" panose="020B0604020202020204" pitchFamily="34" charset="0"/>
              </a:rPr>
              <a:t>Latitude</a:t>
            </a:r>
          </a:p>
          <a:p>
            <a:pPr marL="457200" indent="-457200">
              <a:buFont typeface="+mj-lt"/>
              <a:buAutoNum type="arabicPeriod"/>
            </a:pPr>
            <a:r>
              <a:rPr lang="en-US" dirty="0">
                <a:solidFill>
                  <a:srgbClr val="333333"/>
                </a:solidFill>
                <a:latin typeface="Arial" panose="020B0604020202020204" pitchFamily="34" charset="0"/>
              </a:rPr>
              <a:t>Longitude</a:t>
            </a:r>
          </a:p>
          <a:p>
            <a:pPr marL="457200" indent="-457200">
              <a:buFont typeface="+mj-lt"/>
              <a:buAutoNum type="arabicPeriod"/>
            </a:pPr>
            <a:r>
              <a:rPr lang="en-US" dirty="0">
                <a:solidFill>
                  <a:srgbClr val="333333"/>
                </a:solidFill>
                <a:latin typeface="Arial" panose="020B0604020202020204" pitchFamily="34" charset="0"/>
              </a:rPr>
              <a:t>Venue</a:t>
            </a:r>
          </a:p>
          <a:p>
            <a:pPr marL="457200" indent="-457200">
              <a:buFont typeface="+mj-lt"/>
              <a:buAutoNum type="arabicPeriod"/>
            </a:pPr>
            <a:r>
              <a:rPr lang="en-US" dirty="0">
                <a:solidFill>
                  <a:srgbClr val="333333"/>
                </a:solidFill>
                <a:latin typeface="Arial" panose="020B0604020202020204" pitchFamily="34" charset="0"/>
              </a:rPr>
              <a:t>Name</a:t>
            </a:r>
          </a:p>
          <a:p>
            <a:pPr marL="457200" indent="-457200">
              <a:buSzPct val="93000"/>
              <a:buFont typeface="+mj-lt"/>
              <a:buAutoNum type="arabicPeriod"/>
            </a:pPr>
            <a:r>
              <a:rPr lang="en-US" dirty="0">
                <a:solidFill>
                  <a:srgbClr val="333333"/>
                </a:solidFill>
                <a:latin typeface="Arial" panose="020B0604020202020204" pitchFamily="34" charset="0"/>
              </a:rPr>
              <a:t>Venue ( Longitude , Latitude and Category)</a:t>
            </a:r>
          </a:p>
          <a:p>
            <a:pPr marL="457200" indent="-457200">
              <a:buFont typeface="+mj-lt"/>
              <a:buAutoNum type="arabicPeriod"/>
            </a:pPr>
            <a:endParaRPr lang="en-IN" dirty="0"/>
          </a:p>
        </p:txBody>
      </p:sp>
    </p:spTree>
    <p:extLst>
      <p:ext uri="{BB962C8B-B14F-4D97-AF65-F5344CB8AC3E}">
        <p14:creationId xmlns:p14="http://schemas.microsoft.com/office/powerpoint/2010/main" val="364907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F564-3DF5-4B70-A519-BC02CCF11DB4}"/>
              </a:ext>
            </a:extLst>
          </p:cNvPr>
          <p:cNvSpPr>
            <a:spLocks noGrp="1"/>
          </p:cNvSpPr>
          <p:nvPr>
            <p:ph type="title"/>
          </p:nvPr>
        </p:nvSpPr>
        <p:spPr/>
        <p:txBody>
          <a:bodyPr/>
          <a:lstStyle/>
          <a:p>
            <a:r>
              <a:rPr lang="en-IN" dirty="0"/>
              <a:t>Map of Scarborough</a:t>
            </a:r>
          </a:p>
        </p:txBody>
      </p:sp>
      <p:pic>
        <p:nvPicPr>
          <p:cNvPr id="5" name="Content Placeholder 4">
            <a:extLst>
              <a:ext uri="{FF2B5EF4-FFF2-40B4-BE49-F238E27FC236}">
                <a16:creationId xmlns:a16="http://schemas.microsoft.com/office/drawing/2014/main" id="{F26F954E-8ED4-497C-922E-270A3034A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163" y="2108200"/>
            <a:ext cx="7884485" cy="3760788"/>
          </a:xfrm>
        </p:spPr>
      </p:pic>
    </p:spTree>
    <p:extLst>
      <p:ext uri="{BB962C8B-B14F-4D97-AF65-F5344CB8AC3E}">
        <p14:creationId xmlns:p14="http://schemas.microsoft.com/office/powerpoint/2010/main" val="193653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AD67-4C64-45F2-A5E6-1BF739E5822E}"/>
              </a:ext>
            </a:extLst>
          </p:cNvPr>
          <p:cNvSpPr>
            <a:spLocks noGrp="1"/>
          </p:cNvSpPr>
          <p:nvPr>
            <p:ph type="title"/>
          </p:nvPr>
        </p:nvSpPr>
        <p:spPr/>
        <p:txBody>
          <a:bodyPr/>
          <a:lstStyle/>
          <a:p>
            <a:r>
              <a:rPr lang="en-IN" dirty="0"/>
              <a:t>Clustering</a:t>
            </a:r>
          </a:p>
        </p:txBody>
      </p:sp>
      <p:sp>
        <p:nvSpPr>
          <p:cNvPr id="3" name="Content Placeholder 2">
            <a:extLst>
              <a:ext uri="{FF2B5EF4-FFF2-40B4-BE49-F238E27FC236}">
                <a16:creationId xmlns:a16="http://schemas.microsoft.com/office/drawing/2014/main" id="{31827494-CC66-4E06-9046-B9C9134E1CC0}"/>
              </a:ext>
            </a:extLst>
          </p:cNvPr>
          <p:cNvSpPr>
            <a:spLocks noGrp="1"/>
          </p:cNvSpPr>
          <p:nvPr>
            <p:ph idx="1"/>
          </p:nvPr>
        </p:nvSpPr>
        <p:spPr/>
        <p:txBody>
          <a:bodyPr/>
          <a:lstStyle/>
          <a:p>
            <a:pPr algn="l"/>
            <a:r>
              <a:rPr lang="en-US" b="0" i="0" dirty="0">
                <a:solidFill>
                  <a:srgbClr val="333333"/>
                </a:solidFill>
                <a:effectLst/>
                <a:latin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lgn="l"/>
            <a:r>
              <a:rPr lang="en-US" b="1" i="0" dirty="0">
                <a:solidFill>
                  <a:srgbClr val="333333"/>
                </a:solidFill>
                <a:effectLst/>
                <a:latin typeface="Arial" panose="020B0604020202020204" pitchFamily="34" charset="0"/>
              </a:rPr>
              <a:t>Using K-Means Clustering Approach</a:t>
            </a:r>
            <a:r>
              <a:rPr lang="en-US" b="0" i="0" dirty="0">
                <a:solidFill>
                  <a:srgbClr val="333333"/>
                </a:solidFill>
                <a:effectLst/>
                <a:latin typeface="Arial" panose="020B0604020202020204" pitchFamily="34" charset="0"/>
              </a:rPr>
              <a:t> | Most Common Venue</a:t>
            </a:r>
          </a:p>
          <a:p>
            <a:endParaRPr lang="en-IN" dirty="0"/>
          </a:p>
        </p:txBody>
      </p:sp>
    </p:spTree>
    <p:extLst>
      <p:ext uri="{BB962C8B-B14F-4D97-AF65-F5344CB8AC3E}">
        <p14:creationId xmlns:p14="http://schemas.microsoft.com/office/powerpoint/2010/main" val="31975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9FDB-8E4B-449D-9CAD-CD436A0B0CC0}"/>
              </a:ext>
            </a:extLst>
          </p:cNvPr>
          <p:cNvSpPr>
            <a:spLocks noGrp="1"/>
          </p:cNvSpPr>
          <p:nvPr>
            <p:ph type="title"/>
          </p:nvPr>
        </p:nvSpPr>
        <p:spPr/>
        <p:txBody>
          <a:bodyPr/>
          <a:lstStyle/>
          <a:p>
            <a:r>
              <a:rPr lang="en-IN" dirty="0"/>
              <a:t>Map of Cluster in Scarborough</a:t>
            </a:r>
          </a:p>
        </p:txBody>
      </p:sp>
      <p:pic>
        <p:nvPicPr>
          <p:cNvPr id="5" name="Content Placeholder 4">
            <a:extLst>
              <a:ext uri="{FF2B5EF4-FFF2-40B4-BE49-F238E27FC236}">
                <a16:creationId xmlns:a16="http://schemas.microsoft.com/office/drawing/2014/main" id="{0D07498C-5251-4069-AA7C-F6C6C5914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071" y="2108200"/>
            <a:ext cx="7278184" cy="3760788"/>
          </a:xfrm>
        </p:spPr>
      </p:pic>
    </p:spTree>
    <p:extLst>
      <p:ext uri="{BB962C8B-B14F-4D97-AF65-F5344CB8AC3E}">
        <p14:creationId xmlns:p14="http://schemas.microsoft.com/office/powerpoint/2010/main" val="370697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8168-10E0-4ED4-839E-DBEEB00F32E5}"/>
              </a:ext>
            </a:extLst>
          </p:cNvPr>
          <p:cNvSpPr>
            <a:spLocks noGrp="1"/>
          </p:cNvSpPr>
          <p:nvPr>
            <p:ph type="title"/>
          </p:nvPr>
        </p:nvSpPr>
        <p:spPr/>
        <p:txBody>
          <a:bodyPr/>
          <a:lstStyle/>
          <a:p>
            <a:r>
              <a:rPr lang="en-IN" dirty="0"/>
              <a:t>Average Housing Price by Cluster </a:t>
            </a:r>
          </a:p>
        </p:txBody>
      </p:sp>
      <p:pic>
        <p:nvPicPr>
          <p:cNvPr id="5" name="Content Placeholder 4">
            <a:extLst>
              <a:ext uri="{FF2B5EF4-FFF2-40B4-BE49-F238E27FC236}">
                <a16:creationId xmlns:a16="http://schemas.microsoft.com/office/drawing/2014/main" id="{49F06385-C7A3-4402-9FA0-74D2270F2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217" y="2108200"/>
            <a:ext cx="10818251" cy="4292600"/>
          </a:xfrm>
        </p:spPr>
      </p:pic>
    </p:spTree>
    <p:extLst>
      <p:ext uri="{BB962C8B-B14F-4D97-AF65-F5344CB8AC3E}">
        <p14:creationId xmlns:p14="http://schemas.microsoft.com/office/powerpoint/2010/main" val="38317719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{FCDBA0CE-29E5-47FD-8A43-71F1EA4F53A8}tf56160789_win32</Template>
  <TotalTime>11</TotalTime>
  <Words>593</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Lincoln-ProximaNova-Reg</vt:lpstr>
      <vt:lpstr>Wingdings</vt:lpstr>
      <vt:lpstr>1_RetrospectVTI</vt:lpstr>
      <vt:lpstr>Battle of Neighborhood</vt:lpstr>
      <vt:lpstr>Your best quote that reflects your approach… “It’s one small step for man, one giant leap for mankind.”</vt:lpstr>
      <vt:lpstr>Introduction</vt:lpstr>
      <vt:lpstr>Data Section</vt:lpstr>
      <vt:lpstr>Data Section</vt:lpstr>
      <vt:lpstr>Map of Scarborough</vt:lpstr>
      <vt:lpstr>Clustering</vt:lpstr>
      <vt:lpstr>Map of Cluster in Scarborough</vt:lpstr>
      <vt:lpstr>Average Housing Price by Cluster </vt:lpstr>
      <vt:lpstr>Average School Rate</vt:lpstr>
      <vt:lpstr>Future Aspects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dc:title>
  <dc:creator>Priyank Dave</dc:creator>
  <cp:lastModifiedBy>Priyank Dave</cp:lastModifiedBy>
  <cp:revision>2</cp:revision>
  <dcterms:created xsi:type="dcterms:W3CDTF">2020-12-01T10:34:30Z</dcterms:created>
  <dcterms:modified xsi:type="dcterms:W3CDTF">2020-12-01T10:46:18Z</dcterms:modified>
</cp:coreProperties>
</file>