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339" r:id="rId4"/>
    <p:sldId id="325" r:id="rId5"/>
    <p:sldId id="338" r:id="rId6"/>
    <p:sldId id="346" r:id="rId7"/>
    <p:sldId id="347" r:id="rId8"/>
    <p:sldId id="343" r:id="rId9"/>
    <p:sldId id="344" r:id="rId10"/>
    <p:sldId id="342" r:id="rId11"/>
    <p:sldId id="337" r:id="rId12"/>
    <p:sldId id="349" r:id="rId13"/>
    <p:sldId id="354" r:id="rId14"/>
    <p:sldId id="355" r:id="rId15"/>
    <p:sldId id="348" r:id="rId16"/>
    <p:sldId id="353" r:id="rId17"/>
    <p:sldId id="350" r:id="rId18"/>
    <p:sldId id="351" r:id="rId19"/>
    <p:sldId id="352" r:id="rId20"/>
    <p:sldId id="333" r:id="rId21"/>
    <p:sldId id="33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A42C"/>
    <a:srgbClr val="CC0000"/>
    <a:srgbClr val="CB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30" autoAdjust="0"/>
  </p:normalViewPr>
  <p:slideViewPr>
    <p:cSldViewPr>
      <p:cViewPr varScale="1">
        <p:scale>
          <a:sx n="65" d="100"/>
          <a:sy n="65" d="100"/>
        </p:scale>
        <p:origin x="19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13731B2-8FB6-4350-9F23-9AFB87B25937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3E54EC4-6FD4-419F-99D4-72E8C4316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28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2EE00BA-06BD-44E9-BA10-7653EC847270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BC6DB2-D3EB-4CEC-9CE5-667DF8233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856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BD676B-6A57-4D19-AA4D-E9B86D41379F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7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91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stored in the server in form of excel files.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These Source files are then loaded into staging tables.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is loaded in Dimension tables after data transformation is done on staging tables.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Discus</a:t>
            </a:r>
            <a:r>
              <a:rPr lang="en-US" baseline="0" dirty="0" smtClean="0"/>
              <a:t>s Order of Loading and Impacts if not done so!! </a:t>
            </a:r>
            <a:r>
              <a:rPr lang="en-US" baseline="0" dirty="0" err="1" smtClean="0"/>
              <a:t>Refrence</a:t>
            </a:r>
            <a:r>
              <a:rPr lang="en-US" baseline="0" dirty="0" smtClean="0"/>
              <a:t> Key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60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Replace NULL values with “No Value”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Converted Latitude and Longitude values from string type to decimal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Latitude and Longitude data points trimmed to 5 decimal point precision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02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r>
              <a:rPr lang="en-US" baseline="0" dirty="0" smtClean="0"/>
              <a:t> Of API 2500 Per Day</a:t>
            </a:r>
          </a:p>
          <a:p>
            <a:r>
              <a:rPr lang="en-US" baseline="0" dirty="0" smtClean="0"/>
              <a:t>Unable to lookup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18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7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62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2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DB2-D3EB-4CEC-9CE5-667DF8233E3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4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" y="1066800"/>
            <a:ext cx="9020175" cy="2403475"/>
          </a:xfrm>
          <a:prstGeom prst="rect">
            <a:avLst/>
          </a:prstGeom>
          <a:solidFill>
            <a:srgbClr val="CC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914400"/>
            <a:ext cx="9020175" cy="1524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34702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066801"/>
            <a:ext cx="8229600" cy="2403374"/>
          </a:xfrm>
        </p:spPr>
        <p:txBody>
          <a:bodyPr anchor="ctr">
            <a:norm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92BF5-D1F7-41F5-92A8-5B7A796019A0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CF6AA8C7-7A0F-48B1-A107-89EDF0941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570F-1A5E-415C-BBA0-1320697F6708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DFC53D97-AD33-4016-A636-B56DC7BEA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92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74100-54B6-4763-A36F-5525C19A1E83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2EB926BF-E9B8-4512-93FF-2734BB382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26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00">
                  <a:alpha val="40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67000"/>
                </a:schemeClr>
              </a:solidFill>
            </a:endParaRPr>
          </a:p>
        </p:txBody>
      </p:sp>
      <p:pic>
        <p:nvPicPr>
          <p:cNvPr id="4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500" y="1789113"/>
            <a:ext cx="9020175" cy="1909762"/>
          </a:xfrm>
          <a:prstGeom prst="rect">
            <a:avLst/>
          </a:prstGeom>
          <a:solidFill>
            <a:srgbClr val="CC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" y="1636713"/>
            <a:ext cx="9020175" cy="1524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36988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C000">
                  <a:alpha val="8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80000"/>
                </a:schemeClr>
              </a:solidFill>
            </a:endParaRPr>
          </a:p>
        </p:txBody>
      </p:sp>
      <p:pic>
        <p:nvPicPr>
          <p:cNvPr id="10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789619"/>
            <a:ext cx="8229600" cy="190915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00">
                  <a:alpha val="4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67000"/>
                </a:schemeClr>
              </a:solidFill>
            </a:endParaRPr>
          </a:p>
        </p:txBody>
      </p:sp>
      <p:pic>
        <p:nvPicPr>
          <p:cNvPr id="6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buClr>
                <a:srgbClr val="CC0000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A606F-974F-4060-9385-DD5C6B755F5A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DD788-F739-4127-B537-A0E6371FA627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19CFEF91-0405-4294-9AFB-48450222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1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7483-D3C7-4EBC-98CC-917FAE78BA08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18174242-1825-4168-A149-5C2C6CDC4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1E324-3DA6-4056-AB2B-695DF13755DE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EBD7DE0D-D70B-40D7-8E1C-A884ABF10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6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AA120-3B33-4365-AB6C-9F890BD961C1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7A38F4BA-4619-4130-8ACD-A9A0B783B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5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A301-C916-424B-A606-503890CE5AEC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276DB3D0-3416-4006-B141-0EB0345B6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fld id="{A293F271-ABBD-4428-AB41-4F6DB1C1C7E4}" type="datetimeFigureOut">
              <a:rPr lang="en-US"/>
              <a:pPr>
                <a:defRPr/>
              </a:pPr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rgbClr val="CC0000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6172200" y="4876800"/>
            <a:ext cx="2514600" cy="1295400"/>
          </a:xfrm>
        </p:spPr>
        <p:txBody>
          <a:bodyPr/>
          <a:lstStyle/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Team# 3 :</a:t>
            </a: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Priyank Dsilva</a:t>
            </a: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Sonam </a:t>
            </a:r>
            <a:r>
              <a:rPr lang="en-US" altLang="en-US" sz="1600" dirty="0" err="1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Manhas</a:t>
            </a:r>
            <a:endParaRPr lang="en-US" altLang="en-US" sz="1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Saurabh Dhoble</a:t>
            </a:r>
          </a:p>
          <a:p>
            <a:pPr algn="r" eaLnBrk="1" hangingPunct="1"/>
            <a:endParaRPr lang="en-US" altLang="en-US" sz="25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Title 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2403475"/>
          </a:xfrm>
        </p:spPr>
        <p:txBody>
          <a:bodyPr/>
          <a:lstStyle/>
          <a:p>
            <a:pPr eaLnBrk="1" hangingPunct="1"/>
            <a: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Chicago Crime</a:t>
            </a:r>
            <a:b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ETL Implementation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066800"/>
            <a:ext cx="9144000" cy="2057400"/>
          </a:xfrm>
          <a:prstGeom prst="rect">
            <a:avLst/>
          </a:prstGeom>
        </p:spPr>
        <p:txBody>
          <a:bodyPr bIns="91440" anchor="ctr"/>
          <a:lstStyle/>
          <a:p>
            <a:pPr fontAlgn="auto">
              <a:spcAft>
                <a:spcPts val="0"/>
              </a:spcAft>
              <a:defRPr/>
            </a:pPr>
            <a:endParaRPr lang="en-US" sz="3000" dirty="0">
              <a:solidFill>
                <a:schemeClr val="bg1"/>
              </a:solidFill>
              <a:latin typeface="+mn-lt"/>
              <a:ea typeface="+mj-ea"/>
              <a:cs typeface="Segoe UI" pitchFamily="34" charset="0"/>
            </a:endParaRPr>
          </a:p>
        </p:txBody>
      </p:sp>
      <p:sp>
        <p:nvSpPr>
          <p:cNvPr id="15365" name="Subtitle 2"/>
          <p:cNvSpPr txBox="1">
            <a:spLocks/>
          </p:cNvSpPr>
          <p:nvPr/>
        </p:nvSpPr>
        <p:spPr bwMode="auto">
          <a:xfrm>
            <a:off x="1600200" y="3733800"/>
            <a:ext cx="609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575"/>
              </a:spcBef>
              <a:buClr>
                <a:srgbClr val="CC0000"/>
              </a:buClr>
              <a:buSzPct val="85000"/>
            </a:pPr>
            <a:endParaRPr lang="en-US" altLang="en-US" sz="2600">
              <a:latin typeface="Perpetua" panose="020205020604010203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62800" y="5181600"/>
            <a:ext cx="144780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>
                <a:latin typeface="Cambria" panose="02040503050406030204" pitchFamily="18" charset="0"/>
                <a:ea typeface="+mj-ea"/>
              </a:rPr>
              <a:t>Error</a:t>
            </a:r>
            <a:r>
              <a:rPr lang="en-IN" sz="3200" dirty="0" smtClean="0">
                <a:latin typeface="Cambria" panose="02040503050406030204" pitchFamily="18" charset="0"/>
                <a:ea typeface="+mj-ea"/>
              </a:rPr>
              <a:t> Handling Techniques</a:t>
            </a:r>
            <a:endParaRPr lang="en-IN" sz="3200" dirty="0">
              <a:latin typeface="Cambria" panose="02040503050406030204" pitchFamily="18" charset="0"/>
              <a:ea typeface="+mj-ea"/>
            </a:endParaRPr>
          </a:p>
        </p:txBody>
      </p:sp>
      <p:pic>
        <p:nvPicPr>
          <p:cNvPr id="23555" name="Picture 4" descr="C:\Users\Saurabh\Downloads\DFT (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265238"/>
            <a:ext cx="8193088" cy="4949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Impediments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88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mbria" panose="02040503050406030204" pitchFamily="18" charset="0"/>
              </a:rPr>
              <a:t>Time </a:t>
            </a:r>
            <a:r>
              <a:rPr lang="en-US" dirty="0" smtClean="0">
                <a:latin typeface="Cambria" panose="02040503050406030204" pitchFamily="18" charset="0"/>
              </a:rPr>
              <a:t>Dimension Lookup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576" y="2640208"/>
            <a:ext cx="3432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Connectivity with R and Batch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7576" y="3141409"/>
            <a:ext cx="229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Archive Files Via R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7576" y="3607422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Google </a:t>
            </a:r>
            <a:r>
              <a:rPr lang="en-US" dirty="0" err="1" smtClean="0">
                <a:latin typeface="Cambria" panose="02040503050406030204" pitchFamily="18" charset="0"/>
              </a:rPr>
              <a:t>GeoCode</a:t>
            </a:r>
            <a:r>
              <a:rPr lang="en-US" dirty="0" smtClean="0">
                <a:latin typeface="Cambria" panose="02040503050406030204" pitchFamily="18" charset="0"/>
              </a:rPr>
              <a:t> API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70" y="1724412"/>
            <a:ext cx="19145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756015"/>
            <a:ext cx="527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70" y="4173871"/>
            <a:ext cx="4181475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570" y="5075838"/>
            <a:ext cx="72390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Impediments </a:t>
            </a:r>
            <a:r>
              <a:rPr lang="en-IN" sz="3200" dirty="0" smtClean="0">
                <a:latin typeface="Cambria" panose="02040503050406030204" pitchFamily="18" charset="0"/>
                <a:ea typeface="+mj-ea"/>
              </a:rPr>
              <a:t>Cont. . .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88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mbria" panose="02040503050406030204" pitchFamily="18" charset="0"/>
              </a:rPr>
              <a:t>Parallel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8218981" cy="37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Impediments </a:t>
            </a:r>
            <a:r>
              <a:rPr lang="en-IN" sz="3200" dirty="0" smtClean="0">
                <a:latin typeface="Cambria" panose="02040503050406030204" pitchFamily="18" charset="0"/>
                <a:ea typeface="+mj-ea"/>
              </a:rPr>
              <a:t>Cont. . .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SQL Queries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7" y="2060848"/>
            <a:ext cx="8715165" cy="30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Impediments </a:t>
            </a:r>
            <a:r>
              <a:rPr lang="en-IN" sz="3200" dirty="0" smtClean="0">
                <a:latin typeface="Cambria" panose="02040503050406030204" pitchFamily="18" charset="0"/>
                <a:ea typeface="+mj-ea"/>
              </a:rPr>
              <a:t>Cont. . .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40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Fact Tables Loading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6" y="2142422"/>
            <a:ext cx="6432569" cy="93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45" y="3373255"/>
            <a:ext cx="7884368" cy="872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60" y="4603101"/>
            <a:ext cx="8113339" cy="6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Highlights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902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Environmental Variables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4" y="2975318"/>
            <a:ext cx="1876425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680" y="2947562"/>
            <a:ext cx="6315075" cy="1352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14" y="1818915"/>
            <a:ext cx="1924050" cy="1171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80" y="1852187"/>
            <a:ext cx="2390775" cy="10953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3608" y="4510320"/>
            <a:ext cx="962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1" dirty="0" smtClean="0">
                <a:latin typeface="Cambria" panose="02040503050406030204" pitchFamily="18" charset="0"/>
              </a:rPr>
              <a:t>Usage</a:t>
            </a:r>
            <a:endParaRPr lang="en-US" b="1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60" y="4516282"/>
            <a:ext cx="1666875" cy="1343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4563906"/>
            <a:ext cx="3248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Highlights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Google Geo Code API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77072"/>
            <a:ext cx="7236803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892568"/>
            <a:ext cx="6194515" cy="18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Highlights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758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Cambria" panose="02040503050406030204" pitchFamily="18" charset="0"/>
              </a:rPr>
              <a:t>CheckIfSourceExist</a:t>
            </a:r>
            <a:r>
              <a:rPr lang="en-US" dirty="0">
                <a:latin typeface="Cambria" panose="02040503050406030204" pitchFamily="18" charset="0"/>
              </a:rPr>
              <a:t>	 </a:t>
            </a:r>
            <a:r>
              <a:rPr lang="en-US" dirty="0" smtClean="0">
                <a:latin typeface="Cambria" panose="02040503050406030204" pitchFamily="18" charset="0"/>
              </a:rPr>
              <a:t>             AND		</a:t>
            </a:r>
            <a:r>
              <a:rPr lang="en-US" dirty="0" err="1" smtClean="0">
                <a:latin typeface="Cambria" panose="02040503050406030204" pitchFamily="18" charset="0"/>
              </a:rPr>
              <a:t>IsSourceFileEmpty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30" y="1848536"/>
            <a:ext cx="32766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5" y="4077072"/>
            <a:ext cx="3371284" cy="216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01" y="4077072"/>
            <a:ext cx="271735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Highlights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Load Archive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845603"/>
            <a:ext cx="44291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119" y="4149080"/>
            <a:ext cx="42767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053705"/>
            <a:ext cx="1990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References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65" y="1317593"/>
            <a:ext cx="204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Date Dimension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1649305"/>
            <a:ext cx="7850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" panose="02040503050406030204" pitchFamily="18" charset="0"/>
              </a:rPr>
              <a:t>https://</a:t>
            </a:r>
            <a:r>
              <a:rPr lang="en-US" sz="1200" i="1" dirty="0" smtClean="0">
                <a:latin typeface="Cambria" panose="02040503050406030204" pitchFamily="18" charset="0"/>
              </a:rPr>
              <a:t>www.mssqltips.com/sqlservertip/4054/creating-a-date-dimension-or-calendar-table-in-sql-server</a:t>
            </a:r>
            <a:endParaRPr lang="en-US" sz="1200" i="1" dirty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26" y="3059239"/>
            <a:ext cx="4947841" cy="7324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7765" y="393305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Time Dimension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0539" y="4296454"/>
            <a:ext cx="7180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" panose="02040503050406030204" pitchFamily="18" charset="0"/>
              </a:rPr>
              <a:t>http://</a:t>
            </a:r>
            <a:r>
              <a:rPr lang="en-US" sz="1200" i="1" dirty="0" smtClean="0">
                <a:latin typeface="Cambria" panose="02040503050406030204" pitchFamily="18" charset="0"/>
              </a:rPr>
              <a:t>www.sqlservercentral.com/scripts/Data+Warehousing/65762</a:t>
            </a:r>
            <a:endParaRPr lang="en-US" sz="1200" i="1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02" y="4745337"/>
            <a:ext cx="5962650" cy="85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26" y="2047766"/>
            <a:ext cx="7620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</a:rPr>
              <a:t>Agenda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OLAP 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Methodology: Push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Dimensional History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Data Load 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Transformations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Control Flow</a:t>
            </a:r>
          </a:p>
          <a:p>
            <a:pPr eaLnBrk="1" hangingPunct="1"/>
            <a:r>
              <a:rPr lang="en-IN" sz="2000" dirty="0">
                <a:latin typeface="Cambria" panose="02040503050406030204" pitchFamily="18" charset="0"/>
              </a:rPr>
              <a:t>Potential Points of </a:t>
            </a:r>
            <a:r>
              <a:rPr lang="en-IN" sz="2000" dirty="0" smtClean="0">
                <a:latin typeface="Cambria" panose="02040503050406030204" pitchFamily="18" charset="0"/>
              </a:rPr>
              <a:t>Failure</a:t>
            </a: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Error Handling Techniques</a:t>
            </a:r>
          </a:p>
          <a:p>
            <a:pPr eaLnBrk="1" hangingPunct="1"/>
            <a:r>
              <a:rPr lang="en-IN" sz="2000" dirty="0">
                <a:latin typeface="Cambria" panose="02040503050406030204" pitchFamily="18" charset="0"/>
              </a:rPr>
              <a:t>Impediment</a:t>
            </a: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Highlights</a:t>
            </a:r>
          </a:p>
          <a:p>
            <a:pPr eaLnBrk="1" hangingPunct="1"/>
            <a:r>
              <a:rPr lang="en-IN" sz="2000" dirty="0">
                <a:latin typeface="Cambria" panose="02040503050406030204" pitchFamily="18" charset="0"/>
              </a:rPr>
              <a:t>References</a:t>
            </a: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j-ea"/>
            </a:endParaRPr>
          </a:p>
        </p:txBody>
      </p:sp>
      <p:pic>
        <p:nvPicPr>
          <p:cNvPr id="25603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575" y="1143000"/>
            <a:ext cx="730885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Q&amp;A Session</a:t>
            </a:r>
            <a:endParaRPr lang="en-US" dirty="0">
              <a:ea typeface="+mj-ea"/>
            </a:endParaRPr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 b="5804"/>
          <a:stretch>
            <a:fillRect/>
          </a:stretch>
        </p:blipFill>
        <p:spPr>
          <a:xfrm>
            <a:off x="685800" y="1412776"/>
            <a:ext cx="77724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OLAP</a:t>
            </a:r>
            <a:endParaRPr lang="en-IN" dirty="0">
              <a:latin typeface="Cambria" panose="02040503050406030204" pitchFamily="18" charset="0"/>
              <a:ea typeface="+mj-ea"/>
            </a:endParaRP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03" y="1143000"/>
            <a:ext cx="8709794" cy="511950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Methodology: Push</a:t>
            </a:r>
            <a:endParaRPr lang="en-US" sz="3200" dirty="0">
              <a:latin typeface="Cambria" panose="02040503050406030204" pitchFamily="18" charset="0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99" y="1151001"/>
            <a:ext cx="2995836" cy="16413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568" y="1412655"/>
            <a:ext cx="1610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Web Portal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92337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Upload Files 			OR		 SFTP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1" y="3356801"/>
            <a:ext cx="2190806" cy="1296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470997"/>
            <a:ext cx="4271764" cy="10679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7341" y="4848268"/>
            <a:ext cx="2426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Trigger Pentaho Job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44" y="5067822"/>
            <a:ext cx="1824947" cy="92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Dimensional History</a:t>
            </a:r>
            <a:endParaRPr lang="en-IN" sz="3200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700808"/>
            <a:ext cx="8435975" cy="4606925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Type 0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Date Dim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Time Dim</a:t>
            </a:r>
          </a:p>
          <a:p>
            <a:pPr lvl="1" eaLnBrk="1" hangingPunct="1"/>
            <a:endParaRPr lang="en-US" altLang="en-US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Type 1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err="1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SeniorCenter</a:t>
            </a: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Dim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err="1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GeoLocation</a:t>
            </a: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Dim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err="1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PoliceStation</a:t>
            </a: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Dim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Case Dim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err="1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CrimeType</a:t>
            </a: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Dim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Cambria" panose="02040503050406030204" pitchFamily="18" charset="0"/>
                <a:ea typeface="ＭＳ Ｐゴシック" pitchFamily="34" charset="-128"/>
              </a:rPr>
              <a:t> Data 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1849" y="2120613"/>
            <a:ext cx="3848100" cy="866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313" y="1395495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mbria" panose="02040503050406030204" pitchFamily="18" charset="0"/>
              </a:rPr>
              <a:t>Data Load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017" y="2108226"/>
            <a:ext cx="3886200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64" y="3311737"/>
            <a:ext cx="8077200" cy="295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017" y="1800449"/>
            <a:ext cx="1779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CSV /XLS-&gt; Staging</a:t>
            </a:r>
            <a:endParaRPr lang="en-US" sz="12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5581282" y="1818972"/>
            <a:ext cx="1828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Staging -&gt; Dimension</a:t>
            </a:r>
            <a:endParaRPr lang="en-US" sz="1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872639" y="3204674"/>
            <a:ext cx="2831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Staging (Lookup-Dimension) -&gt; Fact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9185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>
                <a:ea typeface="ＭＳ Ｐゴシック" pitchFamily="34" charset="-128"/>
              </a:rPr>
              <a:t/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600" dirty="0" smtClean="0">
                <a:ea typeface="ＭＳ Ｐゴシック" pitchFamily="34" charset="-128"/>
              </a:rPr>
              <a:t>Transformations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313" y="1395495"/>
            <a:ext cx="2116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Transformations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1017" y="1800449"/>
            <a:ext cx="2631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Location -&gt; Latitude/Longitude</a:t>
            </a:r>
            <a:endParaRPr lang="en-US" sz="1200" b="1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8" y="2157800"/>
            <a:ext cx="804862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38" y="3408350"/>
            <a:ext cx="3343275" cy="64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2910" y="4551742"/>
            <a:ext cx="2155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Flag -&gt; Flag/Description</a:t>
            </a:r>
            <a:endParaRPr lang="en-US" sz="1200" b="1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04" y="4934994"/>
            <a:ext cx="4174512" cy="1000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6" y="4929898"/>
            <a:ext cx="1990725" cy="666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0738" y="3113606"/>
            <a:ext cx="2099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i="1" dirty="0" err="1" smtClean="0">
                <a:latin typeface="Cambria" panose="02040503050406030204" pitchFamily="18" charset="0"/>
              </a:rPr>
              <a:t>DateTime</a:t>
            </a:r>
            <a:r>
              <a:rPr lang="en-US" sz="1200" b="1" i="1" dirty="0" smtClean="0">
                <a:latin typeface="Cambria" panose="02040503050406030204" pitchFamily="18" charset="0"/>
              </a:rPr>
              <a:t> -&gt; Date/Time</a:t>
            </a:r>
            <a:endParaRPr lang="en-US" sz="1200" b="1" i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93" y="3438143"/>
            <a:ext cx="2119286" cy="268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823" y="3730082"/>
            <a:ext cx="1703810" cy="52903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36096" y="3087917"/>
            <a:ext cx="2030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i="1" dirty="0" smtClean="0">
                <a:latin typeface="Cambria" panose="02040503050406030204" pitchFamily="18" charset="0"/>
              </a:rPr>
              <a:t>NA Values -&gt; ‘No Value’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1371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dirty="0" smtClean="0">
                <a:latin typeface="Cambria" panose="02040503050406030204" pitchFamily="18" charset="0"/>
                <a:ea typeface="+mj-ea"/>
              </a:rPr>
              <a:t>Control Flow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2331" y="1772816"/>
            <a:ext cx="8819337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 dirty="0" smtClean="0">
                <a:latin typeface="Cambria" panose="02040503050406030204" pitchFamily="18" charset="0"/>
              </a:rPr>
              <a:t>Potential Points of Failure</a:t>
            </a:r>
            <a:endParaRPr lang="en-IN" sz="32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0524" y="1761576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File not Present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6286" y="2344789"/>
            <a:ext cx="202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Empty File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437" y="3573557"/>
            <a:ext cx="39667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Cambria" panose="02040503050406030204" pitchFamily="18" charset="0"/>
              </a:rPr>
              <a:t>Corrupt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smtClean="0">
                <a:latin typeface="Cambria" panose="02040503050406030204" pitchFamily="18" charset="0"/>
              </a:rPr>
              <a:t>Null in Primary Key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smtClean="0">
                <a:latin typeface="Cambria" panose="02040503050406030204" pitchFamily="18" charset="0"/>
              </a:rPr>
              <a:t>Untranslatable Characters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285" y="2959954"/>
            <a:ext cx="400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Cambria" panose="02040503050406030204" pitchFamily="18" charset="0"/>
              </a:rPr>
              <a:t>Server Unavailable(DB/ETL/Portal)</a:t>
            </a:r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285" y="4618047"/>
            <a:ext cx="755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Fetching Location details (</a:t>
            </a:r>
            <a:r>
              <a:rPr lang="en-US" dirty="0" err="1" smtClean="0">
                <a:latin typeface="Cambria" panose="02040503050406030204" pitchFamily="18" charset="0"/>
              </a:rPr>
              <a:t>GeoCode</a:t>
            </a:r>
            <a:r>
              <a:rPr lang="en-US" dirty="0" smtClean="0">
                <a:latin typeface="Cambria" panose="02040503050406030204" pitchFamily="18" charset="0"/>
              </a:rPr>
              <a:t> API Daily Limit)</a:t>
            </a:r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21798</TotalTime>
  <Words>297</Words>
  <Application>Microsoft Office PowerPoint</Application>
  <PresentationFormat>On-screen Show (4:3)</PresentationFormat>
  <Paragraphs>106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Calibri</vt:lpstr>
      <vt:lpstr>Cambria</vt:lpstr>
      <vt:lpstr>Franklin Gothic Book</vt:lpstr>
      <vt:lpstr>Perpetua</vt:lpstr>
      <vt:lpstr>Segoe UI</vt:lpstr>
      <vt:lpstr>Times New Roman</vt:lpstr>
      <vt:lpstr>Wingdings</vt:lpstr>
      <vt:lpstr>Wingdings 2</vt:lpstr>
      <vt:lpstr>Equity</vt:lpstr>
      <vt:lpstr>Chicago Crime ETL Implementation</vt:lpstr>
      <vt:lpstr>Agenda</vt:lpstr>
      <vt:lpstr>OLAP</vt:lpstr>
      <vt:lpstr>Methodology: Push</vt:lpstr>
      <vt:lpstr>Dimensional History</vt:lpstr>
      <vt:lpstr> Data Load</vt:lpstr>
      <vt:lpstr> Transformations</vt:lpstr>
      <vt:lpstr>Control Flow </vt:lpstr>
      <vt:lpstr>Potential Points of Failure</vt:lpstr>
      <vt:lpstr>Error Handling Techniques</vt:lpstr>
      <vt:lpstr>Impediments</vt:lpstr>
      <vt:lpstr>Impediments Cont. . .</vt:lpstr>
      <vt:lpstr>Impediments Cont. . .</vt:lpstr>
      <vt:lpstr>Impediments Cont. . .</vt:lpstr>
      <vt:lpstr>Highlights</vt:lpstr>
      <vt:lpstr>Highlights</vt:lpstr>
      <vt:lpstr>Highlights</vt:lpstr>
      <vt:lpstr>Highlights</vt:lpstr>
      <vt:lpstr>References</vt:lpstr>
      <vt:lpstr>PowerPoint Presentation</vt:lpstr>
      <vt:lpstr>Q&amp;A Session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</dc:title>
  <dc:creator>Sonam Manhas</dc:creator>
  <cp:lastModifiedBy>Priyank Dsilva</cp:lastModifiedBy>
  <cp:revision>846</cp:revision>
  <dcterms:created xsi:type="dcterms:W3CDTF">2006-08-16T00:00:00Z</dcterms:created>
  <dcterms:modified xsi:type="dcterms:W3CDTF">2016-04-19T17:14:45Z</dcterms:modified>
</cp:coreProperties>
</file>