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34" r:id="rId4"/>
    <p:sldId id="335" r:id="rId5"/>
    <p:sldId id="342" r:id="rId6"/>
    <p:sldId id="340" r:id="rId7"/>
    <p:sldId id="343" r:id="rId8"/>
    <p:sldId id="337" r:id="rId9"/>
    <p:sldId id="341" r:id="rId10"/>
    <p:sldId id="338" r:id="rId11"/>
    <p:sldId id="344" r:id="rId12"/>
    <p:sldId id="345" r:id="rId13"/>
    <p:sldId id="333" r:id="rId14"/>
    <p:sldId id="33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A42C"/>
    <a:srgbClr val="CC0000"/>
    <a:srgbClr val="CB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3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13731B2-8FB6-4350-9F23-9AFB87B25937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3E54EC4-6FD4-419F-99D4-72E8C4316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128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2EE00BA-06BD-44E9-BA10-7653EC847270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CBC6DB2-D3EB-4CEC-9CE5-667DF8233E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856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BD676B-6A57-4D19-AA4D-E9B86D41379F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8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8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5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88285E-20EB-4A7C-ABCC-4EF08F0BC2B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" y="1066800"/>
            <a:ext cx="9020175" cy="2403475"/>
          </a:xfrm>
          <a:prstGeom prst="rect">
            <a:avLst/>
          </a:prstGeom>
          <a:solidFill>
            <a:srgbClr val="CC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914400"/>
            <a:ext cx="9020175" cy="1524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34702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066801"/>
            <a:ext cx="8229600" cy="2403374"/>
          </a:xfrm>
        </p:spPr>
        <p:txBody>
          <a:bodyPr anchor="ctr">
            <a:normAutofit/>
          </a:bodyPr>
          <a:lstStyle>
            <a:lvl1pPr algn="ctr">
              <a:defRPr lang="en-US" sz="5400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2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92BF5-D1F7-41F5-92A8-5B7A796019A0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CF6AA8C7-7A0F-48B1-A107-89EDF0941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6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570F-1A5E-415C-BBA0-1320697F6708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DFC53D97-AD33-4016-A636-B56DC7BEA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92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74100-54B6-4763-A36F-5525C19A1E83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2EB926BF-E9B8-4512-93FF-2734BB382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26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00">
                  <a:alpha val="40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67000"/>
                </a:schemeClr>
              </a:solidFill>
            </a:endParaRPr>
          </a:p>
        </p:txBody>
      </p:sp>
      <p:pic>
        <p:nvPicPr>
          <p:cNvPr id="4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500" y="1789113"/>
            <a:ext cx="9020175" cy="1909762"/>
          </a:xfrm>
          <a:prstGeom prst="rect">
            <a:avLst/>
          </a:prstGeom>
          <a:solidFill>
            <a:srgbClr val="CC00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" y="1636713"/>
            <a:ext cx="9020175" cy="1524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3698875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C000">
                  <a:alpha val="8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80000"/>
                </a:schemeClr>
              </a:solidFill>
            </a:endParaRPr>
          </a:p>
        </p:txBody>
      </p:sp>
      <p:pic>
        <p:nvPicPr>
          <p:cNvPr id="10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789619"/>
            <a:ext cx="8229600" cy="190915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9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553200"/>
            <a:ext cx="4572000" cy="304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00">
                  <a:alpha val="4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553200"/>
            <a:ext cx="45720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>
                  <a:alpha val="67000"/>
                </a:schemeClr>
              </a:solidFill>
            </a:endParaRPr>
          </a:p>
        </p:txBody>
      </p:sp>
      <p:pic>
        <p:nvPicPr>
          <p:cNvPr id="6" name="Picture 4" descr="http://template.ba.ttu.edu/template/images/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75"/>
          <a:stretch>
            <a:fillRect/>
          </a:stretch>
        </p:blipFill>
        <p:spPr bwMode="auto">
          <a:xfrm>
            <a:off x="8610600" y="6210300"/>
            <a:ext cx="53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buClr>
                <a:srgbClr val="CC0000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A606F-974F-4060-9385-DD5C6B755F5A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DD788-F739-4127-B537-A0E6371FA627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19CFEF91-0405-4294-9AFB-484502222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1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7483-D3C7-4EBC-98CC-917FAE78BA08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18174242-1825-4168-A149-5C2C6CDC4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1E324-3DA6-4056-AB2B-695DF13755DE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EBD7DE0D-D70B-40D7-8E1C-A884ABF10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66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AA120-3B33-4365-AB6C-9F890BD961C1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7A38F4BA-4619-4130-8ACD-A9A0B783B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53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A301-C916-424B-A606-503890CE5AEC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erpetua" panose="02020502060401020303" pitchFamily="18" charset="0"/>
              </a:defRPr>
            </a:lvl1pPr>
          </a:lstStyle>
          <a:p>
            <a:fld id="{276DB3D0-3416-4006-B141-0EB0345B6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01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Perpetua" pitchFamily="18" charset="0"/>
              </a:defRPr>
            </a:lvl1pPr>
          </a:lstStyle>
          <a:p>
            <a:pPr>
              <a:defRPr/>
            </a:pPr>
            <a:fld id="{A293F271-ABBD-4428-AB41-4F6DB1C1C7E4}" type="datetimeFigureOut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rgbClr val="CC0000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6172200" y="4876800"/>
            <a:ext cx="2514600" cy="1295400"/>
          </a:xfrm>
        </p:spPr>
        <p:txBody>
          <a:bodyPr/>
          <a:lstStyle/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Team# 3 :</a:t>
            </a: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Priyank Dsilva</a:t>
            </a: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Sonam </a:t>
            </a:r>
            <a:r>
              <a:rPr lang="en-US" altLang="en-US" sz="1600" dirty="0" err="1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Manhas</a:t>
            </a:r>
            <a:endParaRPr lang="en-US" altLang="en-US" sz="1600" dirty="0" smtClean="0">
              <a:latin typeface="Cambria" panose="020405030504060302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Saurabh Dhoble</a:t>
            </a:r>
          </a:p>
          <a:p>
            <a:pPr algn="r" eaLnBrk="1" hangingPunct="1"/>
            <a:endParaRPr lang="en-US" altLang="en-US" sz="2500" dirty="0" smtClean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Title 7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229600" cy="2403475"/>
          </a:xfrm>
        </p:spPr>
        <p:txBody>
          <a:bodyPr/>
          <a:lstStyle/>
          <a:p>
            <a:pPr eaLnBrk="1" hangingPunct="1"/>
            <a: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Chicago Crime</a:t>
            </a:r>
            <a:b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altLang="en-US" dirty="0" smtClean="0">
                <a:latin typeface="Cambria" panose="020405030504060302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066800"/>
            <a:ext cx="9144000" cy="2057400"/>
          </a:xfrm>
          <a:prstGeom prst="rect">
            <a:avLst/>
          </a:prstGeom>
        </p:spPr>
        <p:txBody>
          <a:bodyPr bIns="91440" anchor="ctr"/>
          <a:lstStyle/>
          <a:p>
            <a:pPr fontAlgn="auto">
              <a:spcAft>
                <a:spcPts val="0"/>
              </a:spcAft>
              <a:defRPr/>
            </a:pPr>
            <a:endParaRPr lang="en-US" sz="3000" dirty="0">
              <a:solidFill>
                <a:schemeClr val="bg1"/>
              </a:solidFill>
              <a:latin typeface="+mn-lt"/>
              <a:ea typeface="+mj-ea"/>
              <a:cs typeface="Segoe UI" pitchFamily="34" charset="0"/>
            </a:endParaRPr>
          </a:p>
        </p:txBody>
      </p:sp>
      <p:sp>
        <p:nvSpPr>
          <p:cNvPr id="15365" name="Subtitle 2"/>
          <p:cNvSpPr txBox="1">
            <a:spLocks/>
          </p:cNvSpPr>
          <p:nvPr/>
        </p:nvSpPr>
        <p:spPr bwMode="auto">
          <a:xfrm>
            <a:off x="1600200" y="3733800"/>
            <a:ext cx="609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575"/>
              </a:spcBef>
              <a:buClr>
                <a:srgbClr val="CC0000"/>
              </a:buClr>
              <a:buSzPct val="85000"/>
            </a:pPr>
            <a:endParaRPr lang="en-US" altLang="en-US" sz="2600">
              <a:latin typeface="Perpetua" panose="020205020604010203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162800" y="5181600"/>
            <a:ext cx="1447800" cy="0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Query Validation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13289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Crimes Near Police Station (District 3)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Filters :Near by Center Type : Police Station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       Police Station Name : District  3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Holiday : 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47" y="3081892"/>
            <a:ext cx="5169714" cy="2291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5581832"/>
            <a:ext cx="3019425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852936"/>
            <a:ext cx="3370589" cy="31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Query Validation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13289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Crime Location (District 1)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Filters :Near by Center Type : Police Station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       Police Station Name : District  1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Holiday : Yes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48" y="4859051"/>
            <a:ext cx="3371850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2867163"/>
            <a:ext cx="4026955" cy="3323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448" y="2852936"/>
            <a:ext cx="4511987" cy="20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Query Validation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13289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Crime Type (District 20)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Filters :Near by Center Type : Police Station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       Police Station Name : District  20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Holiday : 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107057"/>
            <a:ext cx="297180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" y="2849632"/>
            <a:ext cx="4362450" cy="3524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849632"/>
            <a:ext cx="4260312" cy="21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j-ea"/>
            </a:endParaRPr>
          </a:p>
        </p:txBody>
      </p:sp>
      <p:pic>
        <p:nvPicPr>
          <p:cNvPr id="25603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6175" y="1447800"/>
            <a:ext cx="730885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Q&amp;A Session</a:t>
            </a:r>
            <a:endParaRPr lang="en-US" dirty="0">
              <a:ea typeface="+mj-ea"/>
            </a:endParaRPr>
          </a:p>
        </p:txBody>
      </p:sp>
      <p:pic>
        <p:nvPicPr>
          <p:cNvPr id="26627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4" b="580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 smtClean="0">
                <a:latin typeface="Cambria" panose="02040503050406030204" pitchFamily="18" charset="0"/>
                <a:ea typeface="+mj-ea"/>
              </a:rPr>
              <a:t>Agenda</a:t>
            </a:r>
            <a:endParaRPr lang="en-US" sz="3000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4572000"/>
          </a:xfrm>
        </p:spPr>
        <p:txBody>
          <a:bodyPr/>
          <a:lstStyle/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Visualization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Tool : Benefits and Limitations</a:t>
            </a:r>
          </a:p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1 – Analysis on Crime And Location Types</a:t>
            </a:r>
          </a:p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2 – Crime Comparison : Date &amp; Time</a:t>
            </a:r>
          </a:p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Adherence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to  4VP</a:t>
            </a:r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Gestalt, </a:t>
            </a:r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to Viewer Knowledge</a:t>
            </a: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Query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Validation</a:t>
            </a:r>
          </a:p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757"/>
            <a:ext cx="9144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Visualization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Tool 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BI Tool : Tableau (9.3)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Benefits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Automatic Best Graph type selection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Data Integration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Live &amp; Extract Connectivity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Easy to Use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Great support to Map Type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Graph</a:t>
            </a:r>
          </a:p>
          <a:p>
            <a:pPr lvl="1" eaLnBrk="1" hangingPunct="1"/>
            <a:endParaRPr lang="en-US" altLang="en-US" sz="16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Issues</a:t>
            </a:r>
          </a:p>
          <a:p>
            <a:pPr lvl="1" eaLnBrk="1" hangingPunct="1"/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Setting a Circular Radius for map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points</a:t>
            </a:r>
          </a:p>
          <a:p>
            <a:pPr lvl="1" eaLnBrk="1" hangingPunct="1"/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Graph Alignment on dashboard is not User Friendly</a:t>
            </a:r>
          </a:p>
          <a:p>
            <a:pPr marL="319088" lvl="1" indent="0" eaLnBrk="1" hangingPunct="1">
              <a:buNone/>
            </a:pP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30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1: 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Analysis on Crime And Location Types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202488" cy="4713312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Top 5 Crime Types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Benefits: Understanding the types </a:t>
            </a:r>
          </a:p>
          <a:p>
            <a:pPr marL="0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of crime.</a:t>
            </a:r>
          </a:p>
          <a:p>
            <a:pPr marL="0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</a:t>
            </a: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lvl="8" indent="0" fontAlgn="base">
              <a:spcBef>
                <a:spcPts val="575"/>
              </a:spcBef>
              <a:spcAft>
                <a:spcPct val="0"/>
              </a:spcAft>
              <a:buClr>
                <a:srgbClr val="CC0000"/>
              </a:buClr>
              <a:buSzPct val="85000"/>
              <a:buNone/>
            </a:pPr>
            <a:endParaRPr lang="en-US" altLang="en-US" sz="11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87350" indent="-342900"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Top 5 Crime Locations</a:t>
            </a: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Benefits: Understanding of type of 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places in cities prone to high 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crime rates.</a:t>
            </a:r>
            <a:endParaRPr lang="en-US" altLang="en-US" sz="16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							</a:t>
            </a:r>
            <a:r>
              <a:rPr lang="en-US" altLang="en-US" sz="1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</a:t>
            </a: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</a:t>
            </a:r>
            <a:endParaRPr lang="en-US" altLang="en-US" sz="1100" i="1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</a:t>
            </a:r>
          </a:p>
          <a:p>
            <a:pPr marL="319088" lvl="1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      </a:t>
            </a:r>
            <a:endParaRPr lang="en-US" altLang="en-US" sz="18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</a:t>
            </a:r>
          </a:p>
          <a:p>
            <a:pPr marL="44450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 </a:t>
            </a:r>
            <a:endParaRPr lang="en-US" altLang="en-US" sz="1100" i="1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80" y="1156304"/>
            <a:ext cx="4232866" cy="22013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680" y="3738612"/>
            <a:ext cx="4404460" cy="22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1: 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Analysis on Crime And Location Types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86346"/>
            <a:ext cx="3882008" cy="4713312"/>
          </a:xfrm>
        </p:spPr>
        <p:txBody>
          <a:bodyPr/>
          <a:lstStyle/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Map Location &amp; Heat Map</a:t>
            </a:r>
            <a:endParaRPr lang="en-US" altLang="en-US" sz="20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Benefits: Understanding the actual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crime location and understanding </a:t>
            </a:r>
          </a:p>
          <a:p>
            <a:pPr marL="0" indent="0" eaLnBrk="1" hangingPunct="1">
              <a:buNone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the crime rate based on zip code.                                                                      </a:t>
            </a:r>
          </a:p>
          <a:p>
            <a:pPr marL="319088" lvl="1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      </a:t>
            </a:r>
            <a:endParaRPr lang="en-US" altLang="en-US" sz="18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</a:t>
            </a:r>
          </a:p>
          <a:p>
            <a:pPr eaLnBrk="1" hangingPunct="1"/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Adherence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4VP </a:t>
            </a:r>
            <a:endParaRPr lang="en-US" altLang="en-US" sz="16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Gestalt</a:t>
            </a:r>
            <a:endParaRPr lang="en-US" altLang="en-US" sz="16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Viewer </a:t>
            </a: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Knowledge</a:t>
            </a:r>
          </a:p>
          <a:p>
            <a:pPr marL="44450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 </a:t>
            </a:r>
            <a:endParaRPr lang="en-US" altLang="en-US" sz="1100" i="1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340768"/>
            <a:ext cx="4530136" cy="467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9757"/>
            <a:ext cx="9144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3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/>
            </a:r>
            <a:br>
              <a:rPr lang="en-US" altLang="en-US" sz="33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</a:br>
            <a:r>
              <a:rPr lang="en-US" altLang="en-US" sz="33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/>
            </a:r>
            <a:br>
              <a:rPr lang="en-US" altLang="en-US" sz="3300" dirty="0">
                <a:latin typeface="Cambria" panose="02040503050406030204" pitchFamily="18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/>
            </a:r>
            <a:b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1 :Analysis on Crime And Location Types</a:t>
            </a:r>
            <a:endParaRPr lang="en-US" sz="3000" dirty="0">
              <a:latin typeface="Cambria" panose="02040503050406030204" pitchFamily="18" charset="0"/>
              <a:ea typeface="+mj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463" y="1103243"/>
            <a:ext cx="9206925" cy="49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2:Crime </a:t>
            </a:r>
            <a:r>
              <a:rPr lang="en-US" altLang="en-US" sz="3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Comparison</a:t>
            </a: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Date and Time 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4572000"/>
          </a:xfrm>
        </p:spPr>
        <p:txBody>
          <a:bodyPr/>
          <a:lstStyle/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87350" indent="-342900" eaLnBrk="1" hangingPunct="1"/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Crime </a:t>
            </a: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Date</a:t>
            </a:r>
            <a:endParaRPr lang="en-US" altLang="en-US" sz="18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Benefits: Understanding of Crime </a:t>
            </a:r>
          </a:p>
          <a:p>
            <a:pPr marL="44450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rate in different months and days.</a:t>
            </a: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indent="0" eaLnBrk="1" hangingPunct="1">
              <a:buNone/>
            </a:pP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87350" indent="-342900"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87350" indent="-342900"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87350" indent="-342900"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Crime Time</a:t>
            </a:r>
            <a:endParaRPr lang="en-US" altLang="en-US" sz="18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Benefits: Understanding of what </a:t>
            </a:r>
          </a:p>
          <a:p>
            <a:pPr marL="319088" lvl="1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time of day crime rate varies.</a:t>
            </a:r>
          </a:p>
          <a:p>
            <a:pPr marL="0" indent="0" eaLnBrk="1" hangingPunct="1">
              <a:buNone/>
            </a:pP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844824"/>
            <a:ext cx="4680520" cy="1454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27" y="4077072"/>
            <a:ext cx="461926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2:Crime </a:t>
            </a:r>
            <a:r>
              <a:rPr lang="en-US" altLang="en-US" sz="3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Comparison</a:t>
            </a:r>
            <a:r>
              <a:rPr lang="en-US" altLang="en-US" sz="32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Date and Time 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534400" cy="4572000"/>
          </a:xfrm>
        </p:spPr>
        <p:txBody>
          <a:bodyPr/>
          <a:lstStyle/>
          <a:p>
            <a:pPr eaLnBrk="1" hangingPunct="1"/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Map Locations</a:t>
            </a:r>
          </a:p>
          <a:p>
            <a:pPr marL="44450" indent="0" eaLnBrk="1" hangingPunct="1"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Benefits: Understanding the </a:t>
            </a:r>
            <a:endParaRPr lang="en-US" altLang="en-US" sz="16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4450" indent="0" eaLnBrk="1" hangingPunct="1">
              <a:buNone/>
            </a:pP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actual </a:t>
            </a: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crime location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based </a:t>
            </a:r>
          </a:p>
          <a:p>
            <a:pPr marL="44450" indent="0" eaLnBrk="1" hangingPunct="1">
              <a:buNone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on Time and Day.</a:t>
            </a:r>
            <a:endParaRPr lang="en-US" altLang="en-US" sz="2000" dirty="0" smtClean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dirty="0" smtClean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                                                                                                                         </a:t>
            </a:r>
            <a:endParaRPr lang="en-US" altLang="en-US" sz="18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319088" lvl="1" indent="0" eaLnBrk="1" hangingPunct="1">
              <a:buNone/>
            </a:pPr>
            <a:r>
              <a:rPr lang="en-US" altLang="en-US" sz="18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                          </a:t>
            </a:r>
          </a:p>
          <a:p>
            <a:pPr eaLnBrk="1" hangingPunct="1"/>
            <a:r>
              <a:rPr lang="en-US" altLang="en-US" sz="2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Adherence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4VP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Gestalt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Viewer Knowledge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340768"/>
            <a:ext cx="5436096" cy="31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Dashboard 2:Crime </a:t>
            </a:r>
            <a:r>
              <a:rPr lang="en-US" altLang="en-US" sz="30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Comparison</a:t>
            </a:r>
            <a:r>
              <a:rPr lang="en-US" altLang="en-US" sz="3200" dirty="0">
                <a:latin typeface="Cambria" panose="02040503050406030204" pitchFamily="18" charset="0"/>
                <a:ea typeface="ＭＳ Ｐゴシック" panose="020B0600070205080204" pitchFamily="34" charset="-128"/>
              </a:rPr>
              <a:t> Date and Time </a:t>
            </a:r>
            <a:endParaRPr lang="en-US" dirty="0">
              <a:latin typeface="Cambria" panose="02040503050406030204" pitchFamily="18" charset="0"/>
              <a:ea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00" y="1143000"/>
            <a:ext cx="9265800" cy="50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22881</TotalTime>
  <Words>318</Words>
  <Application>Microsoft Office PowerPoint</Application>
  <PresentationFormat>On-screen Show (4:3)</PresentationFormat>
  <Paragraphs>118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Calibri</vt:lpstr>
      <vt:lpstr>Cambria</vt:lpstr>
      <vt:lpstr>Franklin Gothic Book</vt:lpstr>
      <vt:lpstr>Perpetua</vt:lpstr>
      <vt:lpstr>Segoe UI</vt:lpstr>
      <vt:lpstr>Times New Roman</vt:lpstr>
      <vt:lpstr>Wingdings</vt:lpstr>
      <vt:lpstr>Wingdings 2</vt:lpstr>
      <vt:lpstr>Equity</vt:lpstr>
      <vt:lpstr>Chicago Crime Visualization</vt:lpstr>
      <vt:lpstr>Agenda</vt:lpstr>
      <vt:lpstr>Visualization Tool </vt:lpstr>
      <vt:lpstr>Dashboard 1: Analysis on Crime And Location Types</vt:lpstr>
      <vt:lpstr>Dashboard 1: Analysis on Crime And Location Types</vt:lpstr>
      <vt:lpstr>   Dashboard 1 :Analysis on Crime And Location Types</vt:lpstr>
      <vt:lpstr>Dashboard 2:Crime Comparison Date and Time </vt:lpstr>
      <vt:lpstr>Dashboard 2:Crime Comparison Date and Time </vt:lpstr>
      <vt:lpstr>Dashboard 2:Crime Comparison Date and Time </vt:lpstr>
      <vt:lpstr>Query Validation</vt:lpstr>
      <vt:lpstr>Query Validation</vt:lpstr>
      <vt:lpstr>Query Validation</vt:lpstr>
      <vt:lpstr>PowerPoint Presentation</vt:lpstr>
      <vt:lpstr>Q&amp;A Session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</dc:title>
  <dc:creator>Sonam Manhas</dc:creator>
  <cp:lastModifiedBy>Priyank Dsilva</cp:lastModifiedBy>
  <cp:revision>889</cp:revision>
  <dcterms:created xsi:type="dcterms:W3CDTF">2006-08-16T00:00:00Z</dcterms:created>
  <dcterms:modified xsi:type="dcterms:W3CDTF">2016-05-03T18:32:13Z</dcterms:modified>
</cp:coreProperties>
</file>